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60" r:id="rId7"/>
    <p:sldId id="318" r:id="rId8"/>
    <p:sldId id="308" r:id="rId9"/>
    <p:sldId id="319" r:id="rId10"/>
    <p:sldId id="398" r:id="rId11"/>
    <p:sldId id="400" r:id="rId12"/>
    <p:sldId id="386" r:id="rId13"/>
    <p:sldId id="401" r:id="rId14"/>
    <p:sldId id="344" r:id="rId15"/>
  </p:sldIdLst>
  <p:sldSz cx="12192000" cy="6858000"/>
  <p:notesSz cx="6799263" cy="9929813"/>
  <p:defaultTextStyle>
    <a:lvl1pPr defTabSz="457200">
      <a:defRPr>
        <a:latin typeface="Corbel"/>
        <a:ea typeface="Corbel"/>
        <a:cs typeface="Corbel"/>
        <a:sym typeface="Corbel"/>
      </a:defRPr>
    </a:lvl1pPr>
    <a:lvl2pPr indent="457200" defTabSz="457200">
      <a:defRPr>
        <a:latin typeface="Corbel"/>
        <a:ea typeface="Corbel"/>
        <a:cs typeface="Corbel"/>
        <a:sym typeface="Corbel"/>
      </a:defRPr>
    </a:lvl2pPr>
    <a:lvl3pPr indent="914400" defTabSz="457200">
      <a:defRPr>
        <a:latin typeface="Corbel"/>
        <a:ea typeface="Corbel"/>
        <a:cs typeface="Corbel"/>
        <a:sym typeface="Corbel"/>
      </a:defRPr>
    </a:lvl3pPr>
    <a:lvl4pPr indent="1371600" defTabSz="457200">
      <a:defRPr>
        <a:latin typeface="Corbel"/>
        <a:ea typeface="Corbel"/>
        <a:cs typeface="Corbel"/>
        <a:sym typeface="Corbel"/>
      </a:defRPr>
    </a:lvl4pPr>
    <a:lvl5pPr indent="1828800" defTabSz="457200">
      <a:defRPr>
        <a:latin typeface="Corbel"/>
        <a:ea typeface="Corbel"/>
        <a:cs typeface="Corbel"/>
        <a:sym typeface="Corbel"/>
      </a:defRPr>
    </a:lvl5pPr>
    <a:lvl6pPr indent="2286000" defTabSz="457200">
      <a:defRPr>
        <a:latin typeface="Corbel"/>
        <a:ea typeface="Corbel"/>
        <a:cs typeface="Corbel"/>
        <a:sym typeface="Corbel"/>
      </a:defRPr>
    </a:lvl6pPr>
    <a:lvl7pPr indent="2743200" defTabSz="457200">
      <a:defRPr>
        <a:latin typeface="Corbel"/>
        <a:ea typeface="Corbel"/>
        <a:cs typeface="Corbel"/>
        <a:sym typeface="Corbel"/>
      </a:defRPr>
    </a:lvl7pPr>
    <a:lvl8pPr indent="3200400" defTabSz="457200">
      <a:defRPr>
        <a:latin typeface="Corbel"/>
        <a:ea typeface="Corbel"/>
        <a:cs typeface="Corbel"/>
        <a:sym typeface="Corbel"/>
      </a:defRPr>
    </a:lvl8pPr>
    <a:lvl9pPr indent="3657600" defTabSz="457200">
      <a:defRPr>
        <a:latin typeface="Corbel"/>
        <a:ea typeface="Corbel"/>
        <a:cs typeface="Corbel"/>
        <a:sym typeface="Corbe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E6EE"/>
          </a:solidFill>
        </a:fill>
      </a:tcStyle>
    </a:wholeTbl>
    <a:band2H>
      <a:tcTxStyle/>
      <a:tcStyle>
        <a:tcBdr/>
        <a:fill>
          <a:solidFill>
            <a:srgbClr val="E8F3F7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BAD2"/>
          </a:solidFill>
        </a:fill>
      </a:tcStyle>
    </a:firstCol>
    <a:la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BAD2"/>
          </a:solidFill>
        </a:fill>
      </a:tcStyle>
    </a:lastRow>
    <a:fir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BAD2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E7CB"/>
          </a:solidFill>
        </a:fill>
      </a:tcStyle>
    </a:wholeTbl>
    <a:band2H>
      <a:tcTxStyle/>
      <a:tcStyle>
        <a:tcBdr/>
        <a:fill>
          <a:solidFill>
            <a:srgbClr val="EEF3E7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BB23"/>
          </a:solidFill>
        </a:fill>
      </a:tcStyle>
    </a:firstCol>
    <a:la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BB23"/>
          </a:solidFill>
        </a:fill>
      </a:tcStyle>
    </a:lastRow>
    <a:fir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BB2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FCCCD"/>
          </a:solidFill>
        </a:fill>
      </a:tcStyle>
    </a:wholeTbl>
    <a:band2H>
      <a:tcTxStyle/>
      <a:tcStyle>
        <a:tcBdr/>
        <a:fill>
          <a:solidFill>
            <a:srgbClr val="F7E7E8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393D"/>
          </a:solidFill>
        </a:fill>
      </a:tcStyle>
    </a:firstCol>
    <a:la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393D"/>
          </a:solidFill>
        </a:fill>
      </a:tcStyle>
    </a:lastRow>
    <a:fir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393D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BAD2"/>
          </a:solidFill>
        </a:fill>
      </a:tcStyle>
    </a:firstCol>
    <a:lastRow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BAD2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4"/>
    <p:restoredTop sz="94715"/>
  </p:normalViewPr>
  <p:slideViewPr>
    <p:cSldViewPr>
      <p:cViewPr varScale="1">
        <p:scale>
          <a:sx n="67" d="100"/>
          <a:sy n="67" d="100"/>
        </p:scale>
        <p:origin x="114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628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etitia Bisasur" userId="06a204a6-a7f2-4fdd-a705-17989cfcdd84" providerId="ADAL" clId="{656CB704-C2A4-4F3E-94AE-24DECB5D24D2}"/>
    <pc:docChg chg="modSld">
      <pc:chgData name="Laetitia Bisasur" userId="06a204a6-a7f2-4fdd-a705-17989cfcdd84" providerId="ADAL" clId="{656CB704-C2A4-4F3E-94AE-24DECB5D24D2}" dt="2024-04-25T06:20:20.269" v="0" actId="20577"/>
      <pc:docMkLst>
        <pc:docMk/>
      </pc:docMkLst>
      <pc:sldChg chg="modNotesTx">
        <pc:chgData name="Laetitia Bisasur" userId="06a204a6-a7f2-4fdd-a705-17989cfcdd84" providerId="ADAL" clId="{656CB704-C2A4-4F3E-94AE-24DECB5D24D2}" dt="2024-04-25T06:20:20.269" v="0" actId="20577"/>
        <pc:sldMkLst>
          <pc:docMk/>
          <pc:sldMk cId="3744522291" sldId="31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094" cy="497492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650" y="1"/>
            <a:ext cx="2946093" cy="497492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32D02234-A4BC-41E4-B26E-1A8984399D9E}" type="datetimeFigureOut">
              <a:rPr lang="en-US" smtClean="0"/>
              <a:t>25-Apr-24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2321"/>
            <a:ext cx="2946094" cy="497492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650" y="9432321"/>
            <a:ext cx="2946093" cy="497492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AF973A0A-AA13-4F0E-BDD5-6EF1307B19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2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8287" cy="3722688"/>
          </a:xfrm>
          <a:prstGeom prst="rect">
            <a:avLst/>
          </a:prstGeom>
        </p:spPr>
        <p:txBody>
          <a:bodyPr lIns="95578" tIns="47789" rIns="95578" bIns="47789"/>
          <a:lstStyle/>
          <a:p>
            <a:pPr lvl="0"/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06569" y="4716661"/>
            <a:ext cx="4986126" cy="4468416"/>
          </a:xfrm>
          <a:prstGeom prst="rect">
            <a:avLst/>
          </a:prstGeom>
        </p:spPr>
        <p:txBody>
          <a:bodyPr lIns="95578" tIns="47789" rIns="95578" bIns="47789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75544963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8287" cy="37226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387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8287" cy="37226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937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8287" cy="37226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616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8287" cy="37226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848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8287" cy="37226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848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8287" cy="37226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848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8287" cy="37226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The “Energy conservation” comprised, ‘storage of electricity’ (i.e. batteries of various kinds) was the most important sub-category. The second most important group was “Pollution control” was dominated by water purification products.</a:t>
            </a:r>
            <a:endParaRPr lang="fr-FR" sz="1100" dirty="0">
              <a:effectLst/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943848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8287" cy="37226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262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8287" cy="37226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5286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8287" cy="37226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738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761998"/>
            <a:ext cx="9141619" cy="5334003"/>
          </a:xfrm>
          <a:prstGeom prst="rect">
            <a:avLst/>
          </a:prstGeom>
          <a:solidFill>
            <a:srgbClr val="40BAD2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9" name="Shape 9"/>
          <p:cNvSpPr/>
          <p:nvPr/>
        </p:nvSpPr>
        <p:spPr>
          <a:xfrm>
            <a:off x="9270262" y="761998"/>
            <a:ext cx="2925319" cy="5334003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069847" y="0"/>
            <a:ext cx="7315201" cy="4553713"/>
          </a:xfrm>
          <a:prstGeom prst="rect">
            <a:avLst/>
          </a:prstGeom>
        </p:spPr>
        <p:txBody>
          <a:bodyPr anchor="b"/>
          <a:lstStyle>
            <a:lvl1pPr>
              <a:defRPr sz="5900" spc="-10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5900" spc="-1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100015" y="4670245"/>
            <a:ext cx="7315201" cy="2187755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200">
                <a:solidFill>
                  <a:srgbClr val="D9F1F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D9F1F6"/>
                </a:solidFill>
              </a:rPr>
              <a:t>Click to edit Master subtitle style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381000" y="133350"/>
            <a:ext cx="2819400" cy="6667500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600" spc="-6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3867911" y="868680"/>
            <a:ext cx="7315201" cy="5989321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Fifth level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600" spc="-6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Fifth level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3867911" y="0"/>
            <a:ext cx="7315201" cy="4553713"/>
          </a:xfrm>
          <a:prstGeom prst="rect">
            <a:avLst/>
          </a:prstGeom>
        </p:spPr>
        <p:txBody>
          <a:bodyPr anchor="b"/>
          <a:lstStyle>
            <a:lvl1pPr>
              <a:defRPr sz="5900" spc="-100">
                <a:solidFill>
                  <a:srgbClr val="595959"/>
                </a:solidFill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5900" spc="-100">
                <a:solidFill>
                  <a:srgbClr val="595959"/>
                </a:solidFill>
              </a:rPr>
              <a:t>Click to edit Master 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2185416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95959"/>
                </a:solidFill>
              </a:rPr>
              <a:t>Click to edit Master text styles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600" spc="-6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3867911" y="11430"/>
            <a:ext cx="3474722" cy="683514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Fifth level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600" spc="-6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3867911" y="0"/>
            <a:ext cx="3474722" cy="183130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Click to edit Master text styles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4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600" spc="-6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256031" y="0"/>
            <a:ext cx="2834641" cy="352044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200" spc="-6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3867911" y="11430"/>
            <a:ext cx="7315201" cy="683514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Fifth level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256031" y="1143000"/>
            <a:ext cx="2834641" cy="237744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200" spc="-6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256031" y="3493008"/>
            <a:ext cx="2834641" cy="232257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Click to edit Master text styles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600" spc="-6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1" cy="5993892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Fifth level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758951"/>
            <a:ext cx="3443591" cy="5330954"/>
          </a:xfrm>
          <a:prstGeom prst="rect">
            <a:avLst/>
          </a:prstGeom>
          <a:solidFill>
            <a:srgbClr val="40BAD2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" name="Shape 3"/>
          <p:cNvSpPr/>
          <p:nvPr/>
        </p:nvSpPr>
        <p:spPr>
          <a:xfrm>
            <a:off x="11815864" y="758951"/>
            <a:ext cx="384049" cy="5330954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252919" y="266587"/>
            <a:ext cx="2947482" cy="6315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600" spc="-6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3869268" y="6858"/>
            <a:ext cx="7315201" cy="68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Fifth level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0634134" y="6404292"/>
            <a:ext cx="1530928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40BAD2"/>
                </a:solidFill>
              </a:defRPr>
            </a:lvl1pPr>
          </a:lstStyle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>
        <a:lnSpc>
          <a:spcPct val="90000"/>
        </a:lnSpc>
        <a:defRPr sz="3600" spc="-60">
          <a:solidFill>
            <a:srgbClr val="FFFFFF"/>
          </a:solidFill>
          <a:latin typeface="Corbel"/>
          <a:ea typeface="Corbel"/>
          <a:cs typeface="Corbel"/>
          <a:sym typeface="Corbel"/>
        </a:defRPr>
      </a:lvl1pPr>
      <a:lvl2pPr>
        <a:lnSpc>
          <a:spcPct val="90000"/>
        </a:lnSpc>
        <a:defRPr sz="3600" spc="-60">
          <a:solidFill>
            <a:srgbClr val="FFFFFF"/>
          </a:solidFill>
          <a:latin typeface="Corbel"/>
          <a:ea typeface="Corbel"/>
          <a:cs typeface="Corbel"/>
          <a:sym typeface="Corbel"/>
        </a:defRPr>
      </a:lvl2pPr>
      <a:lvl3pPr>
        <a:lnSpc>
          <a:spcPct val="90000"/>
        </a:lnSpc>
        <a:defRPr sz="3600" spc="-60">
          <a:solidFill>
            <a:srgbClr val="FFFFFF"/>
          </a:solidFill>
          <a:latin typeface="Corbel"/>
          <a:ea typeface="Corbel"/>
          <a:cs typeface="Corbel"/>
          <a:sym typeface="Corbel"/>
        </a:defRPr>
      </a:lvl3pPr>
      <a:lvl4pPr>
        <a:lnSpc>
          <a:spcPct val="90000"/>
        </a:lnSpc>
        <a:defRPr sz="3600" spc="-60">
          <a:solidFill>
            <a:srgbClr val="FFFFFF"/>
          </a:solidFill>
          <a:latin typeface="Corbel"/>
          <a:ea typeface="Corbel"/>
          <a:cs typeface="Corbel"/>
          <a:sym typeface="Corbel"/>
        </a:defRPr>
      </a:lvl4pPr>
      <a:lvl5pPr>
        <a:lnSpc>
          <a:spcPct val="90000"/>
        </a:lnSpc>
        <a:defRPr sz="3600" spc="-60">
          <a:solidFill>
            <a:srgbClr val="FFFFFF"/>
          </a:solidFill>
          <a:latin typeface="Corbel"/>
          <a:ea typeface="Corbel"/>
          <a:cs typeface="Corbel"/>
          <a:sym typeface="Corbel"/>
        </a:defRPr>
      </a:lvl5pPr>
      <a:lvl6pPr>
        <a:lnSpc>
          <a:spcPct val="90000"/>
        </a:lnSpc>
        <a:defRPr sz="3600" spc="-60">
          <a:solidFill>
            <a:srgbClr val="FFFFFF"/>
          </a:solidFill>
          <a:latin typeface="Corbel"/>
          <a:ea typeface="Corbel"/>
          <a:cs typeface="Corbel"/>
          <a:sym typeface="Corbel"/>
        </a:defRPr>
      </a:lvl6pPr>
      <a:lvl7pPr>
        <a:lnSpc>
          <a:spcPct val="90000"/>
        </a:lnSpc>
        <a:defRPr sz="3600" spc="-60">
          <a:solidFill>
            <a:srgbClr val="FFFFFF"/>
          </a:solidFill>
          <a:latin typeface="Corbel"/>
          <a:ea typeface="Corbel"/>
          <a:cs typeface="Corbel"/>
          <a:sym typeface="Corbel"/>
        </a:defRPr>
      </a:lvl7pPr>
      <a:lvl8pPr>
        <a:lnSpc>
          <a:spcPct val="90000"/>
        </a:lnSpc>
        <a:defRPr sz="3600" spc="-60">
          <a:solidFill>
            <a:srgbClr val="FFFFFF"/>
          </a:solidFill>
          <a:latin typeface="Corbel"/>
          <a:ea typeface="Corbel"/>
          <a:cs typeface="Corbel"/>
          <a:sym typeface="Corbel"/>
        </a:defRPr>
      </a:lvl8pPr>
      <a:lvl9pPr>
        <a:lnSpc>
          <a:spcPct val="90000"/>
        </a:lnSpc>
        <a:defRPr sz="3600" spc="-60">
          <a:solidFill>
            <a:srgbClr val="FFFFFF"/>
          </a:solidFill>
          <a:latin typeface="Corbel"/>
          <a:ea typeface="Corbel"/>
          <a:cs typeface="Corbel"/>
          <a:sym typeface="Corbel"/>
        </a:defRPr>
      </a:lvl9pPr>
    </p:titleStyle>
    <p:bodyStyle>
      <a:lvl1pPr marL="182879" indent="-182879">
        <a:lnSpc>
          <a:spcPct val="90000"/>
        </a:lnSpc>
        <a:spcBef>
          <a:spcPts val="1200"/>
        </a:spcBef>
        <a:buClr>
          <a:srgbClr val="40BAD2"/>
        </a:buClr>
        <a:buSzPct val="100000"/>
        <a:buFont typeface="Wingdings 2"/>
        <a:buChar char="●"/>
        <a:defRPr sz="2000">
          <a:solidFill>
            <a:srgbClr val="595959"/>
          </a:solidFill>
          <a:latin typeface="Corbel"/>
          <a:ea typeface="Corbel"/>
          <a:cs typeface="Corbel"/>
          <a:sym typeface="Corbel"/>
        </a:defRPr>
      </a:lvl1pPr>
      <a:lvl2pPr marL="706119" indent="-203200">
        <a:lnSpc>
          <a:spcPct val="90000"/>
        </a:lnSpc>
        <a:spcBef>
          <a:spcPts val="1200"/>
        </a:spcBef>
        <a:buClr>
          <a:srgbClr val="40BAD2"/>
        </a:buClr>
        <a:buSzPct val="100000"/>
        <a:buFont typeface="Wingdings 2"/>
        <a:buChar char="●"/>
        <a:defRPr sz="2000">
          <a:solidFill>
            <a:srgbClr val="595959"/>
          </a:solidFill>
          <a:latin typeface="Corbel"/>
          <a:ea typeface="Corbel"/>
          <a:cs typeface="Corbel"/>
          <a:sym typeface="Corbel"/>
        </a:defRPr>
      </a:lvl2pPr>
      <a:lvl3pPr marL="1188719" indent="-228600">
        <a:lnSpc>
          <a:spcPct val="90000"/>
        </a:lnSpc>
        <a:spcBef>
          <a:spcPts val="1200"/>
        </a:spcBef>
        <a:buClr>
          <a:srgbClr val="40BAD2"/>
        </a:buClr>
        <a:buSzPct val="100000"/>
        <a:buFont typeface="Wingdings 2"/>
        <a:buChar char="●"/>
        <a:defRPr sz="2000">
          <a:solidFill>
            <a:srgbClr val="595959"/>
          </a:solidFill>
          <a:latin typeface="Corbel"/>
          <a:ea typeface="Corbel"/>
          <a:cs typeface="Corbel"/>
          <a:sym typeface="Corbel"/>
        </a:defRPr>
      </a:lvl3pPr>
      <a:lvl4pPr marL="1678577" indent="-261257">
        <a:lnSpc>
          <a:spcPct val="90000"/>
        </a:lnSpc>
        <a:spcBef>
          <a:spcPts val="1200"/>
        </a:spcBef>
        <a:buClr>
          <a:srgbClr val="40BAD2"/>
        </a:buClr>
        <a:buSzPct val="100000"/>
        <a:buFont typeface="Wingdings 2"/>
        <a:buChar char="●"/>
        <a:defRPr sz="2000">
          <a:solidFill>
            <a:srgbClr val="595959"/>
          </a:solidFill>
          <a:latin typeface="Corbel"/>
          <a:ea typeface="Corbel"/>
          <a:cs typeface="Corbel"/>
          <a:sym typeface="Corbel"/>
        </a:defRPr>
      </a:lvl4pPr>
      <a:lvl5pPr marL="2135777" indent="-261257">
        <a:lnSpc>
          <a:spcPct val="90000"/>
        </a:lnSpc>
        <a:spcBef>
          <a:spcPts val="1200"/>
        </a:spcBef>
        <a:buClr>
          <a:srgbClr val="40BAD2"/>
        </a:buClr>
        <a:buSzPct val="100000"/>
        <a:buFont typeface="Wingdings 2"/>
        <a:buChar char="●"/>
        <a:defRPr sz="2000">
          <a:solidFill>
            <a:srgbClr val="595959"/>
          </a:solidFill>
          <a:latin typeface="Corbel"/>
          <a:ea typeface="Corbel"/>
          <a:cs typeface="Corbel"/>
          <a:sym typeface="Corbel"/>
        </a:defRPr>
      </a:lvl5pPr>
      <a:lvl6pPr marL="2612571" indent="-326571">
        <a:lnSpc>
          <a:spcPct val="90000"/>
        </a:lnSpc>
        <a:spcBef>
          <a:spcPts val="1200"/>
        </a:spcBef>
        <a:buClr>
          <a:srgbClr val="40BAD2"/>
        </a:buClr>
        <a:buSzPct val="100000"/>
        <a:buFont typeface="Wingdings 2"/>
        <a:buChar char="●"/>
        <a:defRPr sz="2000">
          <a:solidFill>
            <a:srgbClr val="595959"/>
          </a:solidFill>
          <a:latin typeface="Corbel"/>
          <a:ea typeface="Corbel"/>
          <a:cs typeface="Corbel"/>
          <a:sym typeface="Corbel"/>
        </a:defRPr>
      </a:lvl6pPr>
      <a:lvl7pPr marL="3069771" indent="-326571">
        <a:lnSpc>
          <a:spcPct val="90000"/>
        </a:lnSpc>
        <a:spcBef>
          <a:spcPts val="1200"/>
        </a:spcBef>
        <a:buClr>
          <a:srgbClr val="40BAD2"/>
        </a:buClr>
        <a:buSzPct val="100000"/>
        <a:buFont typeface="Wingdings 2"/>
        <a:buChar char="●"/>
        <a:defRPr sz="2000">
          <a:solidFill>
            <a:srgbClr val="595959"/>
          </a:solidFill>
          <a:latin typeface="Corbel"/>
          <a:ea typeface="Corbel"/>
          <a:cs typeface="Corbel"/>
          <a:sym typeface="Corbel"/>
        </a:defRPr>
      </a:lvl7pPr>
      <a:lvl8pPr marL="3526971" indent="-326571">
        <a:lnSpc>
          <a:spcPct val="90000"/>
        </a:lnSpc>
        <a:spcBef>
          <a:spcPts val="1200"/>
        </a:spcBef>
        <a:buClr>
          <a:srgbClr val="40BAD2"/>
        </a:buClr>
        <a:buSzPct val="100000"/>
        <a:buFont typeface="Wingdings 2"/>
        <a:buChar char="●"/>
        <a:defRPr sz="2000">
          <a:solidFill>
            <a:srgbClr val="595959"/>
          </a:solidFill>
          <a:latin typeface="Corbel"/>
          <a:ea typeface="Corbel"/>
          <a:cs typeface="Corbel"/>
          <a:sym typeface="Corbel"/>
        </a:defRPr>
      </a:lvl8pPr>
      <a:lvl9pPr marL="3984171" indent="-326571">
        <a:lnSpc>
          <a:spcPct val="90000"/>
        </a:lnSpc>
        <a:spcBef>
          <a:spcPts val="1200"/>
        </a:spcBef>
        <a:buClr>
          <a:srgbClr val="40BAD2"/>
        </a:buClr>
        <a:buSzPct val="100000"/>
        <a:buFont typeface="Wingdings 2"/>
        <a:buChar char="●"/>
        <a:defRPr sz="2000">
          <a:solidFill>
            <a:srgbClr val="595959"/>
          </a:solidFill>
          <a:latin typeface="Corbel"/>
          <a:ea typeface="Corbel"/>
          <a:cs typeface="Corbel"/>
          <a:sym typeface="Corbel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9357504" y="2686447"/>
            <a:ext cx="2834496" cy="204789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800" b="1" dirty="0">
                <a:solidFill>
                  <a:srgbClr val="F2F2F2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By</a:t>
            </a:r>
            <a:r>
              <a:rPr sz="1800" b="1" dirty="0">
                <a:solidFill>
                  <a:srgbClr val="F2F2F2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b="1" dirty="0">
                <a:solidFill>
                  <a:srgbClr val="F2F2F2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Ornella BISQUAY</a:t>
            </a:r>
            <a:endParaRPr sz="1800" b="1" dirty="0">
              <a:solidFill>
                <a:srgbClr val="F2F2F2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" i="1" dirty="0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Avocat</a:t>
            </a:r>
            <a:r>
              <a:rPr lang="fr-FR" sz="1800" i="1" dirty="0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e</a:t>
            </a:r>
            <a:r>
              <a:rPr sz="1800" i="1" dirty="0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, Barreau de Paris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1800" i="1" dirty="0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Foreign </a:t>
            </a:r>
            <a:r>
              <a:rPr lang="fr-FR" sz="1800" i="1" err="1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Lawyer</a:t>
            </a:r>
            <a:r>
              <a:rPr lang="fr-FR" sz="1800" i="1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1800" i="1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Mauritius </a:t>
            </a:r>
            <a:r>
              <a:rPr lang="fr-FR" sz="1800" i="1" dirty="0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Bar</a:t>
            </a:r>
            <a:endParaRPr sz="1800" i="1" dirty="0">
              <a:solidFill>
                <a:srgbClr val="F2F2F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38EFEA3-8A61-47DE-B009-A16D466E11A9}"/>
              </a:ext>
            </a:extLst>
          </p:cNvPr>
          <p:cNvSpPr txBox="1">
            <a:spLocks/>
          </p:cNvSpPr>
          <p:nvPr/>
        </p:nvSpPr>
        <p:spPr>
          <a:xfrm>
            <a:off x="1415480" y="1209467"/>
            <a:ext cx="6783449" cy="26515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SDGs and IPRs: the relevance of trademarks?</a:t>
            </a:r>
            <a:endParaRPr lang="en-GB" sz="4400" cap="smal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br>
              <a:rPr lang="fr-FR" sz="4000" b="1" i="1" kern="0" spc="0" dirty="0">
                <a:latin typeface="Cambria" panose="02040503050406030204" pitchFamily="18" charset="0"/>
              </a:rPr>
            </a:br>
            <a:endParaRPr lang="en-GB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81DEB05-191C-41EA-8C44-097BD0077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1624" y="2996952"/>
            <a:ext cx="4489449" cy="265158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33F61DF-5E79-6251-3B66-F5F2B357C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7504" y="5013176"/>
            <a:ext cx="2211104" cy="10121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2300288" y="5630914"/>
            <a:ext cx="121185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00" dirty="0"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70C501-7B96-096E-2912-282860DE168C}"/>
              </a:ext>
            </a:extLst>
          </p:cNvPr>
          <p:cNvSpPr/>
          <p:nvPr/>
        </p:nvSpPr>
        <p:spPr>
          <a:xfrm>
            <a:off x="119336" y="1700808"/>
            <a:ext cx="32613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2400" b="0" i="0" u="sng" strike="noStrike" kern="1200" cap="small" spc="-6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The limitations of trademarks </a:t>
            </a: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u="sng" kern="1200" spc="-6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 startAt="2"/>
              <a:tabLst/>
              <a:defRPr/>
            </a:pPr>
            <a:r>
              <a:rPr lang="en-US" u="sng" kern="1200" spc="-6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Its misuses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 startAt="2"/>
              <a:tabLst/>
              <a:defRPr/>
            </a:pPr>
            <a:endParaRPr lang="en-US" u="sng" kern="1200" spc="-6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u="sng" kern="1200" spc="-6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u="sng" kern="1200" spc="-6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sng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Shape 57">
            <a:extLst>
              <a:ext uri="{FF2B5EF4-FFF2-40B4-BE49-F238E27FC236}">
                <a16:creationId xmlns:a16="http://schemas.microsoft.com/office/drawing/2014/main" id="{CDDE58A5-4C11-3949-494C-53D128FFF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1744" y="868679"/>
            <a:ext cx="7315201" cy="51206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GB" sz="3600" u="sng" kern="1200" spc="-6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European Commission – Sweep on greenwashing practices (January 2021)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endParaRPr sz="2000" b="1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82880" lvl="0" indent="-182880" algn="just" rtl="0">
              <a:buClr>
                <a:srgbClr val="3494BA"/>
              </a:buClr>
              <a:buSzTx/>
              <a:buFont typeface="Wingdings 2" pitchFamily="18" charset="2"/>
              <a:buChar char=""/>
            </a:pPr>
            <a:r>
              <a:rPr lang="en-GB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Examination of </a:t>
            </a:r>
            <a:r>
              <a:rPr lang="en-GB" b="1" u="sng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344 seemingly dubious claims </a:t>
            </a:r>
            <a:r>
              <a:rPr lang="en-GB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out of which:</a:t>
            </a:r>
          </a:p>
          <a:p>
            <a:pPr marL="706120" lvl="1" indent="-182880" algn="just" rtl="0">
              <a:buClr>
                <a:srgbClr val="3494BA"/>
              </a:buClr>
              <a:buSzTx/>
              <a:buFont typeface="Wingdings 2" pitchFamily="18" charset="2"/>
              <a:buChar char=""/>
            </a:pPr>
            <a:r>
              <a:rPr lang="en-GB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+50%: </a:t>
            </a:r>
            <a:r>
              <a:rPr lang="en-GB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insufficient information provided to judge claims’ accuracy;</a:t>
            </a:r>
          </a:p>
          <a:p>
            <a:pPr marL="706120" lvl="1" indent="-182880" algn="just" rtl="0">
              <a:buClr>
                <a:srgbClr val="3494BA"/>
              </a:buClr>
              <a:buSzTx/>
              <a:buFont typeface="Wingdings 2" pitchFamily="18" charset="2"/>
              <a:buChar char=""/>
            </a:pPr>
            <a:r>
              <a:rPr lang="en-GB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37%</a:t>
            </a:r>
            <a:r>
              <a:rPr lang="en-GB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included vague and general statements which conveyed the impression that the product had no negative impact on the environment (« conscious », « ecofriendly », « sustainable »)</a:t>
            </a:r>
          </a:p>
          <a:p>
            <a:pPr marL="706120" lvl="1" indent="-182880" algn="just" rtl="0">
              <a:buClr>
                <a:srgbClr val="3494BA"/>
              </a:buClr>
              <a:buSzTx/>
              <a:buFont typeface="Wingdings 2" pitchFamily="18" charset="2"/>
              <a:buChar char=""/>
            </a:pPr>
            <a:r>
              <a:rPr lang="en-GB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59%</a:t>
            </a:r>
            <a:r>
              <a:rPr lang="en-GB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no easily accessible evidence were provided.</a:t>
            </a:r>
          </a:p>
          <a:p>
            <a:pPr marL="182880" lvl="0" indent="-182880" algn="l" rtl="0">
              <a:buClr>
                <a:srgbClr val="3494BA"/>
              </a:buClr>
              <a:buSzTx/>
              <a:buFont typeface="Wingdings 2" pitchFamily="18" charset="2"/>
              <a:buChar char=""/>
            </a:pPr>
            <a:endParaRPr lang="fr-FR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Shape 72">
            <a:extLst>
              <a:ext uri="{FF2B5EF4-FFF2-40B4-BE49-F238E27FC236}">
                <a16:creationId xmlns:a16="http://schemas.microsoft.com/office/drawing/2014/main" id="{F794AA1C-3935-7878-C725-ED79FFA04E10}"/>
              </a:ext>
            </a:extLst>
          </p:cNvPr>
          <p:cNvSpPr txBox="1">
            <a:spLocks/>
          </p:cNvSpPr>
          <p:nvPr/>
        </p:nvSpPr>
        <p:spPr>
          <a:xfrm>
            <a:off x="3488904" y="5989321"/>
            <a:ext cx="7920880" cy="576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marL="182879" indent="-182879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706119" indent="-2032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188719" indent="-2286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678577" indent="-261257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135777" indent="-261257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612571" indent="-326571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069771" indent="-326571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526971" indent="-326571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984171" indent="-326571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indent="0" algn="ctr" defTabSz="914400" rtl="0">
              <a:buClr>
                <a:srgbClr val="3494BA"/>
              </a:buClr>
              <a:buSzTx/>
              <a:buFont typeface="Wingdings 2"/>
              <a:buNone/>
            </a:pPr>
            <a:r>
              <a:rPr lang="en-US" sz="12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European Commission – Press Release “</a:t>
            </a:r>
            <a:r>
              <a:rPr lang="en-US" sz="1200" i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Screening of websites for greenwashing : half of green claim lack evidence” </a:t>
            </a:r>
            <a:r>
              <a:rPr lang="en-US" sz="12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(28 January 2021)</a:t>
            </a:r>
          </a:p>
        </p:txBody>
      </p:sp>
    </p:spTree>
    <p:extLst>
      <p:ext uri="{BB962C8B-B14F-4D97-AF65-F5344CB8AC3E}">
        <p14:creationId xmlns:p14="http://schemas.microsoft.com/office/powerpoint/2010/main" val="342777797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2AFB85-E579-4B1D-864F-E60D3742C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fr-FR" sz="1800" b="1" spc="0" dirty="0">
                <a:solidFill>
                  <a:srgbClr val="F2F2F2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By Ornella BISQUAY</a:t>
            </a:r>
            <a:br>
              <a:rPr lang="fr-FR" sz="1800" b="1" spc="0" dirty="0">
                <a:solidFill>
                  <a:srgbClr val="F2F2F2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</a:br>
            <a:r>
              <a:rPr lang="fr-FR" sz="1800" i="1" spc="0" dirty="0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Avocate, Barreau de Paris</a:t>
            </a:r>
            <a:br>
              <a:rPr lang="fr-FR" sz="1800" i="1" spc="0" dirty="0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fr-FR" sz="1800" i="1" spc="0" dirty="0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Foreign </a:t>
            </a:r>
            <a:r>
              <a:rPr lang="fr-FR" sz="1800" i="1" spc="0" dirty="0" err="1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Lawyer</a:t>
            </a:r>
            <a:r>
              <a:rPr lang="fr-FR" sz="1800" i="1" spc="0" dirty="0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br>
              <a:rPr lang="fr-FR" sz="1800" i="1" spc="0" dirty="0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fr-FR" sz="1800" i="1" spc="0" dirty="0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Mauritius Bar</a:t>
            </a:r>
            <a:br>
              <a:rPr lang="fr-FR" sz="1800" i="1" spc="0" dirty="0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lang="fr-FR" sz="1800" i="1" spc="0" dirty="0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lang="fr-FR" sz="1800" i="1" spc="0" dirty="0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89EB9F-8389-4002-A4E1-6F51BFF77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 rtl="0">
              <a:buClr>
                <a:srgbClr val="3494BA"/>
              </a:buClr>
              <a:buSzTx/>
              <a:buNone/>
            </a:pPr>
            <a:r>
              <a:rPr lang="en-US" sz="3600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Thank you for your attention</a:t>
            </a:r>
            <a:r>
              <a:rPr lang="fr-FR" sz="3600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 </a:t>
            </a:r>
          </a:p>
          <a:p>
            <a:pPr marL="0" lvl="0" indent="0" algn="ctr" rtl="0">
              <a:buClr>
                <a:srgbClr val="3494BA"/>
              </a:buClr>
              <a:buSzTx/>
              <a:buNone/>
            </a:pPr>
            <a:endParaRPr lang="fr-FR" sz="36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lvl="0" indent="0" algn="ctr" rtl="0">
              <a:buClr>
                <a:srgbClr val="3494BA"/>
              </a:buClr>
              <a:buSzTx/>
              <a:buNone/>
            </a:pPr>
            <a:endParaRPr lang="fr-FR" sz="36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9F95CC7-B1A3-B367-BCA6-6AE9448C8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3429000"/>
            <a:ext cx="440462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9191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3869268" y="464074"/>
            <a:ext cx="7315201" cy="5120642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GB" sz="3600" u="sng" kern="1200" cap="small" spc="-6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Summary of the presentation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endParaRPr sz="2000" b="1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82880" lvl="0" indent="-182880" algn="l" rtl="0">
              <a:buClr>
                <a:srgbClr val="3494BA"/>
              </a:buClr>
              <a:buSzTx/>
              <a:buFont typeface="Wingdings 2" pitchFamily="18" charset="2"/>
              <a:buChar char=""/>
            </a:pPr>
            <a:r>
              <a:rPr lang="fr-FR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Introduction</a:t>
            </a:r>
          </a:p>
          <a:p>
            <a:pPr marL="182880" lvl="0" indent="-182880" algn="l" rtl="0">
              <a:buClr>
                <a:srgbClr val="3494BA"/>
              </a:buClr>
              <a:buSzTx/>
              <a:buFont typeface="Wingdings 2" pitchFamily="18" charset="2"/>
              <a:buChar char=""/>
            </a:pPr>
            <a:endParaRPr lang="fr-FR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182880" lvl="0" indent="-182880" algn="l" rtl="0">
              <a:buClr>
                <a:srgbClr val="3494BA"/>
              </a:buClr>
              <a:buSzTx/>
              <a:buFont typeface="Wingdings 2" pitchFamily="18" charset="2"/>
              <a:buChar char=""/>
            </a:pPr>
            <a:r>
              <a:rPr lang="fr-FR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I.	Trademarks: A </a:t>
            </a:r>
            <a:r>
              <a:rPr lang="fr-FR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vector</a:t>
            </a:r>
            <a:r>
              <a:rPr lang="fr-FR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for </a:t>
            </a:r>
            <a:r>
              <a:rPr lang="fr-FR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sustainable</a:t>
            </a:r>
            <a:r>
              <a:rPr lang="fr-FR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innovation and 	</a:t>
            </a:r>
            <a:r>
              <a:rPr lang="fr-FR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development</a:t>
            </a:r>
            <a:endParaRPr lang="fr-FR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182880" lvl="0" indent="-182880" algn="l" rtl="0">
              <a:buClr>
                <a:srgbClr val="3494BA"/>
              </a:buClr>
              <a:buSzTx/>
              <a:buFont typeface="Wingdings 2" pitchFamily="18" charset="2"/>
              <a:buChar char=""/>
            </a:pPr>
            <a:endParaRPr lang="fr-FR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182880" lvl="0" indent="-182880" algn="l" rtl="0">
              <a:buClr>
                <a:srgbClr val="3494BA"/>
              </a:buClr>
              <a:buSzTx/>
              <a:buFont typeface="Wingdings 2" pitchFamily="18" charset="2"/>
              <a:buChar char=""/>
            </a:pPr>
            <a:r>
              <a:rPr lang="fr-FR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II. 	The limitations of </a:t>
            </a:r>
            <a:r>
              <a:rPr lang="fr-FR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trademarks</a:t>
            </a:r>
            <a:r>
              <a:rPr lang="fr-FR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  <a:p>
            <a:pPr marL="0" lvl="0" indent="0" algn="l" rtl="0">
              <a:buClr>
                <a:srgbClr val="3494BA"/>
              </a:buClr>
              <a:buSzTx/>
              <a:buNone/>
            </a:pPr>
            <a:endParaRPr lang="fr-FR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182880" lvl="0" indent="-182880" algn="l" rtl="0">
              <a:buClr>
                <a:srgbClr val="3494BA"/>
              </a:buClr>
              <a:buSzTx/>
              <a:buFont typeface="Wingdings 2" pitchFamily="18" charset="2"/>
              <a:buChar char=""/>
            </a:pPr>
            <a:r>
              <a:rPr lang="fr-FR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Conclusion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595C6C6-1A74-15D0-3060-5BE235EE6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316" y="5733256"/>
            <a:ext cx="2211104" cy="10121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3620527" y="741106"/>
            <a:ext cx="7315201" cy="512064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800">
                <a:solidFill>
                  <a:srgbClr val="000000"/>
                </a:solidFill>
              </a:defRPr>
            </a:pPr>
            <a:endParaRPr lang="fr-FR" sz="2400" b="1" dirty="0">
              <a:solidFill>
                <a:schemeClr val="bg1"/>
              </a:solidFill>
            </a:endParaRPr>
          </a:p>
          <a:p>
            <a:pPr marL="0" indent="0">
              <a:buSzTx/>
              <a:buNone/>
              <a:defRPr sz="1800">
                <a:solidFill>
                  <a:srgbClr val="000000"/>
                </a:solidFill>
              </a:defRPr>
            </a:pPr>
            <a:endParaRPr lang="fr-FR" sz="2400" b="1" dirty="0">
              <a:solidFill>
                <a:schemeClr val="bg1"/>
              </a:solidFill>
            </a:endParaRPr>
          </a:p>
          <a:p>
            <a:pPr marL="0" indent="0">
              <a:buSzTx/>
              <a:buNone/>
              <a:defRPr sz="1800">
                <a:solidFill>
                  <a:srgbClr val="000000"/>
                </a:solidFill>
              </a:defRPr>
            </a:pPr>
            <a:endParaRPr lang="fr-FR" sz="2400" b="1" dirty="0">
              <a:solidFill>
                <a:schemeClr val="bg1"/>
              </a:solidFill>
            </a:endParaRPr>
          </a:p>
          <a:p>
            <a:pPr marL="0" indent="0">
              <a:buSzTx/>
              <a:buNone/>
              <a:defRPr sz="1800">
                <a:solidFill>
                  <a:srgbClr val="000000"/>
                </a:solidFill>
              </a:defRPr>
            </a:pPr>
            <a:endParaRPr lang="fr-FR" sz="2400" b="1" dirty="0">
              <a:solidFill>
                <a:schemeClr val="bg1"/>
              </a:solidFill>
            </a:endParaRP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94F0E4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 </a:t>
            </a:r>
            <a:endParaRPr lang="fr-FR" sz="2400" dirty="0">
              <a:solidFill>
                <a:srgbClr val="94F0E4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2300288" y="5630914"/>
            <a:ext cx="121185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00" dirty="0"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C3909A-58E1-47AB-B246-674486F8866F}"/>
              </a:ext>
            </a:extLst>
          </p:cNvPr>
          <p:cNvSpPr/>
          <p:nvPr/>
        </p:nvSpPr>
        <p:spPr>
          <a:xfrm>
            <a:off x="79409" y="1916832"/>
            <a:ext cx="30150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sng" strike="noStrike" kern="1200" cap="small" spc="-6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Introduction</a:t>
            </a:r>
            <a:br>
              <a:rPr kumimoji="0" lang="fr-FR" sz="3600" b="0" i="0" u="sng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br>
              <a:rPr kumimoji="0" lang="fr-FR" sz="3600" b="0" i="0" u="sng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fr-FR" sz="3600" b="0" i="0" u="none" strike="noStrike" kern="1200" cap="none" spc="-6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Sustainable</a:t>
            </a:r>
            <a:r>
              <a:rPr kumimoji="0" lang="fr-FR" sz="36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innovation 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Image 2" descr="Innovation durable VS innovation perturbatrice">
            <a:extLst>
              <a:ext uri="{FF2B5EF4-FFF2-40B4-BE49-F238E27FC236}">
                <a16:creationId xmlns:a16="http://schemas.microsoft.com/office/drawing/2014/main" id="{AF5416A1-5DC8-760C-837A-E06555A0FE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01" r="42578" b="5354"/>
          <a:stretch/>
        </p:blipFill>
        <p:spPr bwMode="auto">
          <a:xfrm>
            <a:off x="4755097" y="996252"/>
            <a:ext cx="5257800" cy="4907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hape 72">
            <a:extLst>
              <a:ext uri="{FF2B5EF4-FFF2-40B4-BE49-F238E27FC236}">
                <a16:creationId xmlns:a16="http://schemas.microsoft.com/office/drawing/2014/main" id="{18FF282D-F43E-44A0-9A2A-FE4172344732}"/>
              </a:ext>
            </a:extLst>
          </p:cNvPr>
          <p:cNvSpPr txBox="1">
            <a:spLocks/>
          </p:cNvSpPr>
          <p:nvPr/>
        </p:nvSpPr>
        <p:spPr>
          <a:xfrm>
            <a:off x="3423557" y="5903532"/>
            <a:ext cx="7920880" cy="576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marL="182879" indent="-182879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706119" indent="-2032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188719" indent="-2286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678577" indent="-261257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135777" indent="-261257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612571" indent="-326571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069771" indent="-326571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526971" indent="-326571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984171" indent="-326571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indent="0" algn="ctr" defTabSz="914400" rtl="0">
              <a:buClr>
                <a:srgbClr val="3494BA"/>
              </a:buClr>
              <a:buSzTx/>
              <a:buFont typeface="Wingdings 2"/>
              <a:buNone/>
            </a:pPr>
            <a:r>
              <a:rPr lang="en-US" sz="12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https://ideascale.com/blog/sustainable-innovation/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2300288" y="5630914"/>
            <a:ext cx="121185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00" dirty="0"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80F97B-633A-49C3-853B-8B040610CE1D}"/>
              </a:ext>
            </a:extLst>
          </p:cNvPr>
          <p:cNvSpPr/>
          <p:nvPr/>
        </p:nvSpPr>
        <p:spPr>
          <a:xfrm>
            <a:off x="119336" y="1844824"/>
            <a:ext cx="27591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sng" strike="noStrike" kern="1200" cap="small" spc="-6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Introduction</a:t>
            </a:r>
            <a:r>
              <a:rPr kumimoji="0" lang="fr-FR" sz="36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br>
              <a:rPr kumimoji="0" lang="fr-FR" sz="36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br>
              <a:rPr kumimoji="0" lang="fr-FR" sz="36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fr-FR" sz="36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Disruptive innovations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Image 2" descr="Innovation durable VS innovation perturbatrice">
            <a:extLst>
              <a:ext uri="{FF2B5EF4-FFF2-40B4-BE49-F238E27FC236}">
                <a16:creationId xmlns:a16="http://schemas.microsoft.com/office/drawing/2014/main" id="{DD5ECAEB-26BC-756A-43D2-3130C9566C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 t="37860" b="7527"/>
          <a:stretch/>
        </p:blipFill>
        <p:spPr bwMode="auto">
          <a:xfrm>
            <a:off x="4655841" y="855003"/>
            <a:ext cx="5544616" cy="514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hape 72">
            <a:extLst>
              <a:ext uri="{FF2B5EF4-FFF2-40B4-BE49-F238E27FC236}">
                <a16:creationId xmlns:a16="http://schemas.microsoft.com/office/drawing/2014/main" id="{1D7A0430-91C1-E4CF-FB3B-108C3275C62B}"/>
              </a:ext>
            </a:extLst>
          </p:cNvPr>
          <p:cNvSpPr txBox="1">
            <a:spLocks/>
          </p:cNvSpPr>
          <p:nvPr/>
        </p:nvSpPr>
        <p:spPr>
          <a:xfrm>
            <a:off x="3423557" y="5903532"/>
            <a:ext cx="7920880" cy="576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marL="182879" indent="-182879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706119" indent="-2032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188719" indent="-2286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678577" indent="-261257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135777" indent="-261257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612571" indent="-326571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069771" indent="-326571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526971" indent="-326571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984171" indent="-326571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indent="0" algn="ctr" defTabSz="914400" rtl="0">
              <a:buClr>
                <a:srgbClr val="3494BA"/>
              </a:buClr>
              <a:buSzTx/>
              <a:buFont typeface="Wingdings 2"/>
              <a:buNone/>
            </a:pPr>
            <a:r>
              <a:rPr lang="en-US" sz="12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https://ideascale.com/blog/sustainable-innovation/</a:t>
            </a:r>
          </a:p>
        </p:txBody>
      </p:sp>
    </p:spTree>
    <p:extLst>
      <p:ext uri="{BB962C8B-B14F-4D97-AF65-F5344CB8AC3E}">
        <p14:creationId xmlns:p14="http://schemas.microsoft.com/office/powerpoint/2010/main" val="374452229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2300288" y="5630914"/>
            <a:ext cx="121185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00" dirty="0"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DF923B-153E-491E-84AD-560C7C048AB5}"/>
              </a:ext>
            </a:extLst>
          </p:cNvPr>
          <p:cNvSpPr/>
          <p:nvPr/>
        </p:nvSpPr>
        <p:spPr>
          <a:xfrm>
            <a:off x="119336" y="1700808"/>
            <a:ext cx="32613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n-US" sz="2400" b="0" i="0" u="sng" strike="noStrike" kern="1200" cap="small" spc="-6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Trademarks: A vector for sustainable innovation and development</a:t>
            </a: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u="sng" kern="1200" spc="-6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 startAt="3"/>
              <a:tabLst/>
              <a:defRPr/>
            </a:pPr>
            <a:r>
              <a:rPr lang="en-US" u="sng" kern="1200" spc="-6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Illustrations </a:t>
            </a: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u="sng" kern="1200" spc="-6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sng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EE5228D-506F-AA91-149F-60CF39A0C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800" y="1484784"/>
            <a:ext cx="6310040" cy="4573712"/>
          </a:xfrm>
          <a:prstGeom prst="rect">
            <a:avLst/>
          </a:prstGeom>
        </p:spPr>
      </p:pic>
      <p:sp>
        <p:nvSpPr>
          <p:cNvPr id="6" name="Shape 72">
            <a:extLst>
              <a:ext uri="{FF2B5EF4-FFF2-40B4-BE49-F238E27FC236}">
                <a16:creationId xmlns:a16="http://schemas.microsoft.com/office/drawing/2014/main" id="{8E517F61-1231-6BD3-44A6-1B2E9CB1B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9736" y="692696"/>
            <a:ext cx="792088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 rtl="0">
              <a:buClr>
                <a:srgbClr val="3494BA"/>
              </a:buClr>
              <a:buSzTx/>
              <a:buNone/>
            </a:pPr>
            <a:r>
              <a:rPr lang="en-US" sz="24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The exponential increase of EU eco marks since 1996</a:t>
            </a:r>
            <a:endParaRPr lang="fr-FR" sz="2400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" name="Shape 72">
            <a:extLst>
              <a:ext uri="{FF2B5EF4-FFF2-40B4-BE49-F238E27FC236}">
                <a16:creationId xmlns:a16="http://schemas.microsoft.com/office/drawing/2014/main" id="{44A80B67-B766-5B78-DE97-81190D25F8E1}"/>
              </a:ext>
            </a:extLst>
          </p:cNvPr>
          <p:cNvSpPr txBox="1">
            <a:spLocks/>
          </p:cNvSpPr>
          <p:nvPr/>
        </p:nvSpPr>
        <p:spPr>
          <a:xfrm>
            <a:off x="3490380" y="6083027"/>
            <a:ext cx="7920880" cy="576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marL="182879" indent="-182879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706119" indent="-2032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188719" indent="-2286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678577" indent="-261257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135777" indent="-261257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612571" indent="-326571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069771" indent="-326571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526971" indent="-326571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984171" indent="-326571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indent="0" algn="ctr" defTabSz="914400" rtl="0">
              <a:buClr>
                <a:srgbClr val="3494BA"/>
              </a:buClr>
              <a:buSzTx/>
              <a:buFont typeface="Wingdings 2"/>
              <a:buNone/>
            </a:pPr>
            <a:r>
              <a:rPr lang="en-US" sz="12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EUIPO – Green EU trade marks, analysis of goods and services specifications, 1996-2020 (study of Sept. 2021)</a:t>
            </a:r>
          </a:p>
          <a:p>
            <a:pPr marL="0" indent="0" algn="ctr" defTabSz="914400" rtl="0">
              <a:buClr>
                <a:srgbClr val="3494BA"/>
              </a:buClr>
              <a:buSzTx/>
              <a:buFont typeface="Wingdings 2"/>
              <a:buNone/>
            </a:pPr>
            <a:endParaRPr lang="en-US" sz="1200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481644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2300288" y="5630914"/>
            <a:ext cx="121185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00" dirty="0"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C59882-CC3E-B6D8-4ED3-3F88034848F8}"/>
              </a:ext>
            </a:extLst>
          </p:cNvPr>
          <p:cNvSpPr/>
          <p:nvPr/>
        </p:nvSpPr>
        <p:spPr>
          <a:xfrm>
            <a:off x="119336" y="1700808"/>
            <a:ext cx="32613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n-US" sz="2400" b="0" i="0" u="sng" strike="noStrike" kern="1200" cap="small" spc="-6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Trademarks: A vector for sustainable innovation and development</a:t>
            </a: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u="sng" kern="1200" spc="-6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 startAt="3"/>
              <a:tabLst/>
              <a:defRPr/>
            </a:pPr>
            <a:r>
              <a:rPr lang="en-US" u="sng" kern="1200" spc="-6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Illustrations </a:t>
            </a: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u="sng" kern="1200" spc="-6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sng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D30A316-4350-437C-3882-009695E9C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08" y="1340768"/>
            <a:ext cx="6400463" cy="4768784"/>
          </a:xfrm>
          <a:prstGeom prst="rect">
            <a:avLst/>
          </a:prstGeom>
        </p:spPr>
      </p:pic>
      <p:sp>
        <p:nvSpPr>
          <p:cNvPr id="7" name="Shape 72">
            <a:extLst>
              <a:ext uri="{FF2B5EF4-FFF2-40B4-BE49-F238E27FC236}">
                <a16:creationId xmlns:a16="http://schemas.microsoft.com/office/drawing/2014/main" id="{F6A0F27A-7523-860F-8576-C66904875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9736" y="692696"/>
            <a:ext cx="7920880" cy="5760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 algn="ctr" rtl="0">
              <a:buClr>
                <a:srgbClr val="3494BA"/>
              </a:buClr>
              <a:buSzTx/>
              <a:buNone/>
            </a:pPr>
            <a:r>
              <a:rPr lang="en-US" sz="18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Energy Conservation and Pollution Control are the main product groups in relation to which most EU eco marks have been filed between 2015 and 2020</a:t>
            </a:r>
            <a:endParaRPr lang="fr-FR" sz="1800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Shape 72">
            <a:extLst>
              <a:ext uri="{FF2B5EF4-FFF2-40B4-BE49-F238E27FC236}">
                <a16:creationId xmlns:a16="http://schemas.microsoft.com/office/drawing/2014/main" id="{5BE991E3-5D18-5557-EA5D-D8980FA0A8B8}"/>
              </a:ext>
            </a:extLst>
          </p:cNvPr>
          <p:cNvSpPr txBox="1">
            <a:spLocks/>
          </p:cNvSpPr>
          <p:nvPr/>
        </p:nvSpPr>
        <p:spPr>
          <a:xfrm>
            <a:off x="3607599" y="6165304"/>
            <a:ext cx="7920880" cy="576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marL="182879" indent="-182879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706119" indent="-2032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188719" indent="-2286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678577" indent="-261257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135777" indent="-261257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612571" indent="-326571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069771" indent="-326571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526971" indent="-326571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984171" indent="-326571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indent="0" algn="ctr" defTabSz="914400" rtl="0">
              <a:buClr>
                <a:srgbClr val="3494BA"/>
              </a:buClr>
              <a:buSzTx/>
              <a:buFont typeface="Wingdings 2"/>
              <a:buNone/>
            </a:pPr>
            <a:r>
              <a:rPr lang="en-US" sz="12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EUIPO – Green EU trade marks, analysis of goods and services specifications, 1996-2020 (study of Sept. 2021)</a:t>
            </a:r>
          </a:p>
          <a:p>
            <a:pPr marL="0" indent="0" algn="ctr" defTabSz="914400" rtl="0">
              <a:buClr>
                <a:srgbClr val="3494BA"/>
              </a:buClr>
              <a:buSzTx/>
              <a:buFont typeface="Wingdings 2"/>
              <a:buNone/>
            </a:pPr>
            <a:endParaRPr lang="en-US" sz="1200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1921771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3601348" y="741104"/>
            <a:ext cx="7315201" cy="51206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fr-FR" sz="2400" b="1" dirty="0">
                <a:solidFill>
                  <a:schemeClr val="bg1"/>
                </a:solidFill>
              </a:rPr>
              <a:t>	</a:t>
            </a:r>
            <a:endParaRPr lang="fr-FR" sz="2400" dirty="0">
              <a:solidFill>
                <a:srgbClr val="94F0E4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2300288" y="5630914"/>
            <a:ext cx="121185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00" dirty="0"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10A8AC-80CB-8101-FAFE-76B7176E777C}"/>
              </a:ext>
            </a:extLst>
          </p:cNvPr>
          <p:cNvSpPr/>
          <p:nvPr/>
        </p:nvSpPr>
        <p:spPr>
          <a:xfrm>
            <a:off x="119336" y="1700808"/>
            <a:ext cx="32613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n-US" sz="2400" b="0" i="0" u="sng" strike="noStrike" kern="1200" cap="small" spc="-6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Trademarks: A vector for sustainable innovation and development</a:t>
            </a: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u="sng" kern="1200" spc="-6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 startAt="3"/>
              <a:tabLst/>
              <a:defRPr/>
            </a:pPr>
            <a:r>
              <a:rPr lang="en-US" u="sng" kern="1200" spc="-6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Illustrations </a:t>
            </a: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u="sng" kern="1200" spc="-6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sng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Image 3" descr="ipday2020_primer_8_845">
            <a:extLst>
              <a:ext uri="{FF2B5EF4-FFF2-40B4-BE49-F238E27FC236}">
                <a16:creationId xmlns:a16="http://schemas.microsoft.com/office/drawing/2014/main" id="{896338E3-5F57-8970-A85D-26A326DCDC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13706" r="60232" b="2811"/>
          <a:stretch/>
        </p:blipFill>
        <p:spPr bwMode="auto">
          <a:xfrm>
            <a:off x="3699670" y="1408492"/>
            <a:ext cx="1721762" cy="2739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 descr="logo vert mcdo">
            <a:extLst>
              <a:ext uri="{FF2B5EF4-FFF2-40B4-BE49-F238E27FC236}">
                <a16:creationId xmlns:a16="http://schemas.microsoft.com/office/drawing/2014/main" id="{693F4E25-D730-B77B-B735-C64AC260F7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87" y="1896885"/>
            <a:ext cx="2838001" cy="2250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Sanex Zero % Dry Skin Shower Gel 225ml | Zoom">
            <a:extLst>
              <a:ext uri="{FF2B5EF4-FFF2-40B4-BE49-F238E27FC236}">
                <a16:creationId xmlns:a16="http://schemas.microsoft.com/office/drawing/2014/main" id="{78AD7713-176F-31BC-3433-C495099A8A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1700808"/>
            <a:ext cx="2473353" cy="2473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D0ECAA9-D487-E632-71F5-95CFFD53C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980" y="4560146"/>
            <a:ext cx="2861813" cy="11139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72">
            <a:extLst>
              <a:ext uri="{FF2B5EF4-FFF2-40B4-BE49-F238E27FC236}">
                <a16:creationId xmlns:a16="http://schemas.microsoft.com/office/drawing/2014/main" id="{269AA29C-A8F9-9034-2979-4ACEA51A064E}"/>
              </a:ext>
            </a:extLst>
          </p:cNvPr>
          <p:cNvSpPr txBox="1">
            <a:spLocks/>
          </p:cNvSpPr>
          <p:nvPr/>
        </p:nvSpPr>
        <p:spPr>
          <a:xfrm>
            <a:off x="3719736" y="692696"/>
            <a:ext cx="7920880" cy="576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marL="182879" indent="-182879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706119" indent="-2032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188719" indent="-2286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678577" indent="-261257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135777" indent="-261257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612571" indent="-326571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069771" indent="-326571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526971" indent="-326571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984171" indent="-326571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indent="0" algn="ctr" defTabSz="914400" rtl="0">
              <a:buClr>
                <a:srgbClr val="3494BA"/>
              </a:buClr>
              <a:buSzTx/>
              <a:buFont typeface="Wingdings 2"/>
              <a:buNone/>
            </a:pPr>
            <a:r>
              <a:rPr lang="en-US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Green branding: examples of eco marks</a:t>
            </a:r>
            <a:endParaRPr lang="fr-FR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57871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2300288" y="5630914"/>
            <a:ext cx="121185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00" dirty="0"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B80279-E6E9-413F-D683-5A96E1FB3EBE}"/>
              </a:ext>
            </a:extLst>
          </p:cNvPr>
          <p:cNvSpPr/>
          <p:nvPr/>
        </p:nvSpPr>
        <p:spPr>
          <a:xfrm>
            <a:off x="119336" y="1700808"/>
            <a:ext cx="32613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n-US" sz="2400" b="0" i="0" u="sng" strike="noStrike" kern="1200" cap="small" spc="-6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Trademarks: A vector for sustainable innovation and development</a:t>
            </a: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u="sng" kern="1200" spc="-6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 startAt="3"/>
              <a:tabLst/>
              <a:defRPr/>
            </a:pPr>
            <a:r>
              <a:rPr lang="en-US" u="sng" kern="1200" spc="-6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Illustrations </a:t>
            </a: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u="sng" kern="1200" spc="-6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sng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Shape 72">
            <a:extLst>
              <a:ext uri="{FF2B5EF4-FFF2-40B4-BE49-F238E27FC236}">
                <a16:creationId xmlns:a16="http://schemas.microsoft.com/office/drawing/2014/main" id="{75CFC457-D2A3-E404-FA3D-76CD528B90AA}"/>
              </a:ext>
            </a:extLst>
          </p:cNvPr>
          <p:cNvSpPr txBox="1">
            <a:spLocks/>
          </p:cNvSpPr>
          <p:nvPr/>
        </p:nvSpPr>
        <p:spPr>
          <a:xfrm>
            <a:off x="3719736" y="405446"/>
            <a:ext cx="7920880" cy="576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182879" indent="-182879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706119" indent="-2032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188719" indent="-2286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678577" indent="-261257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135777" indent="-261257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612571" indent="-326571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069771" indent="-326571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526971" indent="-326571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984171" indent="-326571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SzPct val="100000"/>
              <a:buFont typeface="Wingdings 2"/>
              <a:buChar char="●"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indent="0" algn="ctr" defTabSz="914400" rtl="0">
              <a:buClr>
                <a:srgbClr val="3494BA"/>
              </a:buClr>
              <a:buSzTx/>
              <a:buFont typeface="Wingdings 2"/>
              <a:buNone/>
            </a:pPr>
            <a:r>
              <a:rPr lang="en-US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Examples of certification and collective marks</a:t>
            </a:r>
            <a:endParaRPr lang="fr-FR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CDC3745-D422-12D9-E860-16FD56C18C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t="2941" r="8107" b="6705"/>
          <a:stretch/>
        </p:blipFill>
        <p:spPr bwMode="auto">
          <a:xfrm>
            <a:off x="9264352" y="981510"/>
            <a:ext cx="1440160" cy="29201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 descr="ipday2020_primer_8_845">
            <a:extLst>
              <a:ext uri="{FF2B5EF4-FFF2-40B4-BE49-F238E27FC236}">
                <a16:creationId xmlns:a16="http://schemas.microsoft.com/office/drawing/2014/main" id="{EFC1B2E5-F063-F03A-3324-7559C34337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591" y="1853905"/>
            <a:ext cx="1993583" cy="1993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C6B558B-EC56-99D7-38DB-790F309534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462" y="4175180"/>
            <a:ext cx="1899186" cy="1883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 descr="Séga Mauricien ! | Mauritius 🇲🇺 - playlist by Vashisth | Spotify">
            <a:extLst>
              <a:ext uri="{FF2B5EF4-FFF2-40B4-BE49-F238E27FC236}">
                <a16:creationId xmlns:a16="http://schemas.microsoft.com/office/drawing/2014/main" id="{1057DA5C-85CD-B09D-1A22-8CC3D335A4B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7" t="21750" r="27153" b="23558"/>
          <a:stretch/>
        </p:blipFill>
        <p:spPr bwMode="auto">
          <a:xfrm>
            <a:off x="7785254" y="4132190"/>
            <a:ext cx="1767130" cy="19263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D375F12-26CC-A29D-DF6A-1DB226B2EE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4" r="29574"/>
          <a:stretch/>
        </p:blipFill>
        <p:spPr bwMode="auto">
          <a:xfrm>
            <a:off x="4344977" y="1047750"/>
            <a:ext cx="2058753" cy="279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80803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2300288" y="5630914"/>
            <a:ext cx="121185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00" dirty="0"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70C501-7B96-096E-2912-282860DE168C}"/>
              </a:ext>
            </a:extLst>
          </p:cNvPr>
          <p:cNvSpPr/>
          <p:nvPr/>
        </p:nvSpPr>
        <p:spPr>
          <a:xfrm>
            <a:off x="119336" y="1700808"/>
            <a:ext cx="32613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2400" b="0" i="0" u="sng" strike="noStrike" kern="1200" cap="small" spc="-6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The limitations of trademarks </a:t>
            </a: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u="sng" kern="1200" spc="-6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u="sng" kern="1200" spc="-6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Its inherent deficiencies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u="sng" kern="1200" spc="-6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u="sng" kern="1200" spc="-6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(ii) </a:t>
            </a:r>
            <a:r>
              <a:rPr lang="en-US" i="1" u="sng" kern="1200" spc="-6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The added value of other IP titles (i.e. Geographical indications)</a:t>
            </a: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u="sng" kern="1200" spc="-6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u="sng" kern="1200" spc="-6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sng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What is so special about Darjeeling tea? And the 5 best Darjeeling teas to  try | GQ India">
            <a:extLst>
              <a:ext uri="{FF2B5EF4-FFF2-40B4-BE49-F238E27FC236}">
                <a16:creationId xmlns:a16="http://schemas.microsoft.com/office/drawing/2014/main" id="{3CB39901-3B54-7497-BBC5-8932CA8D7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5"/>
          <a:stretch/>
        </p:blipFill>
        <p:spPr bwMode="auto">
          <a:xfrm>
            <a:off x="3719736" y="1112708"/>
            <a:ext cx="2487731" cy="22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C9C5ACD-812F-DC62-81C3-954AE777B3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985" y="786348"/>
            <a:ext cx="3822674" cy="2548450"/>
          </a:xfrm>
          <a:prstGeom prst="rect">
            <a:avLst/>
          </a:prstGeom>
        </p:spPr>
      </p:pic>
      <p:pic>
        <p:nvPicPr>
          <p:cNvPr id="1028" name="Picture 4" descr="Free A Drinking Glass Beside a Alcohol Bottle Stock Photo">
            <a:extLst>
              <a:ext uri="{FF2B5EF4-FFF2-40B4-BE49-F238E27FC236}">
                <a16:creationId xmlns:a16="http://schemas.microsoft.com/office/drawing/2014/main" id="{671A3DC1-249E-6518-88D6-735193A7C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3484455"/>
            <a:ext cx="2891785" cy="289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21844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0795" cap="flat">
          <a:solidFill>
            <a:srgbClr val="40BAD2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0795" cap="flat">
          <a:solidFill>
            <a:srgbClr val="40BAD2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0795" cap="flat">
          <a:solidFill>
            <a:srgbClr val="40BAD2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0795" cap="flat">
          <a:solidFill>
            <a:srgbClr val="40BAD2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63a6e3c-460e-4ace-8b77-750350870ccf">
      <Terms xmlns="http://schemas.microsoft.com/office/infopath/2007/PartnerControls"/>
    </lcf76f155ced4ddcb4097134ff3c332f>
    <TaxCatchAll xmlns="1b12dbbf-80a9-4d79-b08d-b55a51127df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DC8AD9EFC08046A2839E2687CC5609" ma:contentTypeVersion="18" ma:contentTypeDescription="Crée un document." ma:contentTypeScope="" ma:versionID="e06b74b33e3d2feda62406bba4e890b0">
  <xsd:schema xmlns:xsd="http://www.w3.org/2001/XMLSchema" xmlns:xs="http://www.w3.org/2001/XMLSchema" xmlns:p="http://schemas.microsoft.com/office/2006/metadata/properties" xmlns:ns2="763a6e3c-460e-4ace-8b77-750350870ccf" xmlns:ns3="1b12dbbf-80a9-4d79-b08d-b55a51127dfe" targetNamespace="http://schemas.microsoft.com/office/2006/metadata/properties" ma:root="true" ma:fieldsID="68944a6df45ac414fadad018a61d7095" ns2:_="" ns3:_="">
    <xsd:import namespace="763a6e3c-460e-4ace-8b77-750350870ccf"/>
    <xsd:import namespace="1b12dbbf-80a9-4d79-b08d-b55a51127d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3a6e3c-460e-4ace-8b77-750350870c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472ec3bc-1d5b-44a1-9b3e-b0fabf161b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12dbbf-80a9-4d79-b08d-b55a51127dfe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073c745a-bfeb-4180-8dd2-718c4030f1a4}" ma:internalName="TaxCatchAll" ma:showField="CatchAllData" ma:web="1b12dbbf-80a9-4d79-b08d-b55a51127d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352430-1641-4163-9EF3-4065B041C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E091ED-A2C9-4B40-A279-921E2354875F}">
  <ds:schemaRefs>
    <ds:schemaRef ds:uri="http://schemas.microsoft.com/office/2006/metadata/properties"/>
    <ds:schemaRef ds:uri="http://schemas.microsoft.com/office/infopath/2007/PartnerControls"/>
    <ds:schemaRef ds:uri="763a6e3c-460e-4ace-8b77-750350870ccf"/>
    <ds:schemaRef ds:uri="1b12dbbf-80a9-4d79-b08d-b55a51127dfe"/>
  </ds:schemaRefs>
</ds:datastoreItem>
</file>

<file path=customXml/itemProps3.xml><?xml version="1.0" encoding="utf-8"?>
<ds:datastoreItem xmlns:ds="http://schemas.openxmlformats.org/officeDocument/2006/customXml" ds:itemID="{8EC619B1-8772-4604-A85E-5AF0B23B57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3a6e3c-460e-4ace-8b77-750350870ccf"/>
    <ds:schemaRef ds:uri="1b12dbbf-80a9-4d79-b08d-b55a51127d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6034</TotalTime>
  <Words>416</Words>
  <Application>Microsoft Office PowerPoint</Application>
  <PresentationFormat>Grand écran</PresentationFormat>
  <Paragraphs>79</Paragraphs>
  <Slides>11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Cambria</vt:lpstr>
      <vt:lpstr>Corbel</vt:lpstr>
      <vt:lpstr>Helvetica Neue</vt:lpstr>
      <vt:lpstr>Wingdings 2</vt:lpstr>
      <vt:lpstr>Default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By Ornella BISQUAY Avocate, Barreau de Paris Foreign Lawyer  Mauritius Bar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CADRE LEGISLATIF DE LA PUBLICITE DES BOISSONS ALCOOLIQUES A L’ILE MAURICE  Formation du 3 avril 2017 , PBL, Phoenix</dc:title>
  <dc:creator>Mathilde</dc:creator>
  <cp:lastModifiedBy>Laetitia Bisasur</cp:lastModifiedBy>
  <cp:revision>164</cp:revision>
  <cp:lastPrinted>2020-07-07T06:31:45Z</cp:lastPrinted>
  <dcterms:modified xsi:type="dcterms:W3CDTF">2024-04-25T06:20:45Z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0x0101009BDC8AD9EFC08046A2839E2687CC5609</vt:lpwstr>
  </property>
  <property fmtid="{D5CDD505-2E9C-101B-9397-08002B2CF9AE}" pid="3" name="MediaServiceImageTags">
    <vt:lpwstr/>
  </property>
</Properties>
</file>