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7"/>
  </p:notesMasterIdLst>
  <p:sldIdLst>
    <p:sldId id="278" r:id="rId6"/>
    <p:sldId id="2147376367" r:id="rId7"/>
    <p:sldId id="2147376376" r:id="rId8"/>
    <p:sldId id="2147376390" r:id="rId9"/>
    <p:sldId id="769" r:id="rId10"/>
    <p:sldId id="775" r:id="rId11"/>
    <p:sldId id="773" r:id="rId12"/>
    <p:sldId id="774" r:id="rId13"/>
    <p:sldId id="768" r:id="rId14"/>
    <p:sldId id="2147376384" r:id="rId15"/>
    <p:sldId id="2147376385" r:id="rId16"/>
    <p:sldId id="2147376386" r:id="rId17"/>
    <p:sldId id="2147376378" r:id="rId18"/>
    <p:sldId id="2147376381" r:id="rId19"/>
    <p:sldId id="2147376382" r:id="rId20"/>
    <p:sldId id="2147376389" r:id="rId21"/>
    <p:sldId id="2147376383" r:id="rId22"/>
    <p:sldId id="2147376391" r:id="rId23"/>
    <p:sldId id="756" r:id="rId24"/>
    <p:sldId id="2147376387" r:id="rId25"/>
    <p:sldId id="568" r:id="rId26"/>
  </p:sldIdLst>
  <p:sldSz cx="12192000" cy="6858000"/>
  <p:notesSz cx="6797675" cy="992822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999" userDrawn="1">
          <p15:clr>
            <a:srgbClr val="A4A3A4"/>
          </p15:clr>
        </p15:guide>
        <p15:guide id="4" orient="horz" pos="1820" userDrawn="1">
          <p15:clr>
            <a:srgbClr val="A4A3A4"/>
          </p15:clr>
        </p15:guide>
        <p15:guide id="5" orient="horz" pos="1638" userDrawn="1">
          <p15:clr>
            <a:srgbClr val="A4A3A4"/>
          </p15:clr>
        </p15:guide>
        <p15:guide id="6" pos="6562" userDrawn="1">
          <p15:clr>
            <a:srgbClr val="A4A3A4"/>
          </p15:clr>
        </p15:guide>
        <p15:guide id="7" pos="41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1589"/>
    <a:srgbClr val="000000"/>
    <a:srgbClr val="72C5D6"/>
    <a:srgbClr val="0093B2"/>
    <a:srgbClr val="C30000"/>
    <a:srgbClr val="0092B4"/>
    <a:srgbClr val="002B64"/>
    <a:srgbClr val="025FAE"/>
    <a:srgbClr val="19B39B"/>
    <a:srgbClr val="0D1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692" autoAdjust="0"/>
    <p:restoredTop sz="87211" autoAdjust="0"/>
  </p:normalViewPr>
  <p:slideViewPr>
    <p:cSldViewPr snapToGrid="0" showGuides="1">
      <p:cViewPr>
        <p:scale>
          <a:sx n="80" d="100"/>
          <a:sy n="80" d="100"/>
        </p:scale>
        <p:origin x="656" y="848"/>
      </p:cViewPr>
      <p:guideLst>
        <p:guide pos="3840"/>
        <p:guide orient="horz" pos="2999"/>
        <p:guide orient="horz" pos="1820"/>
        <p:guide orient="horz" pos="1638"/>
        <p:guide pos="6562"/>
        <p:guide pos="41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19530"/>
    </p:cViewPr>
  </p:sorterViewPr>
  <p:notesViewPr>
    <p:cSldViewPr snapToGrid="0">
      <p:cViewPr varScale="1">
        <p:scale>
          <a:sx n="94" d="100"/>
          <a:sy n="94" d="100"/>
        </p:scale>
        <p:origin x="392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18BB9-5ED6-4D35-940C-B3ED6EB880FE}" type="datetimeFigureOut">
              <a:rPr lang="zh-CN" altLang="en-US" smtClean="0"/>
              <a:t>2022/4/26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5B5B8-B152-4E3D-8EF1-0B278C7B5D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520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5B5B8-B152-4E3D-8EF1-0B278C7B5D2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143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5B5B8-B152-4E3D-8EF1-0B278C7B5D2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702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5B5B8-B152-4E3D-8EF1-0B278C7B5D2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0393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5B5B8-B152-4E3D-8EF1-0B278C7B5D2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74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5B5B8-B152-4E3D-8EF1-0B278C7B5D2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94359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5B5B8-B152-4E3D-8EF1-0B278C7B5D2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120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5B5B8-B152-4E3D-8EF1-0B278C7B5D2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39505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5B5B8-B152-4E3D-8EF1-0B278C7B5D2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7928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5B5B8-B152-4E3D-8EF1-0B278C7B5D2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0729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5B5B8-B152-4E3D-8EF1-0B278C7B5D2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222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5B5B8-B152-4E3D-8EF1-0B278C7B5D2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932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5B5B8-B152-4E3D-8EF1-0B278C7B5D2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2002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5B5B8-B152-4E3D-8EF1-0B278C7B5D2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462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en-US" altLang="zh-CN" sz="1200" b="1" dirty="0">
                <a:latin typeface="Arial Black" panose="020B0604020202020204" pitchFamily="34" charset="0"/>
                <a:cs typeface="Arial Black" panose="020B0604020202020204" pitchFamily="34" charset="0"/>
              </a:rPr>
              <a:t>You must wonder why I am inviting Jacques-Gérard </a:t>
            </a:r>
            <a:r>
              <a:rPr lang="en-US" altLang="zh-CN" sz="1200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Milbert</a:t>
            </a:r>
            <a:r>
              <a:rPr lang="en-US" altLang="zh-CN" sz="1200" b="1" dirty="0">
                <a:latin typeface="Arial Black" panose="020B0604020202020204" pitchFamily="34" charset="0"/>
                <a:cs typeface="Arial Black" panose="020B0604020202020204" pitchFamily="34" charset="0"/>
              </a:rPr>
              <a:t> into this debate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5B5B8-B152-4E3D-8EF1-0B278C7B5D2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64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X9 = 1158</a:t>
            </a:r>
          </a:p>
          <a:p>
            <a:endParaRPr lang="en-M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5B5B8-B152-4E3D-8EF1-0B278C7B5D2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956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5B5B8-B152-4E3D-8EF1-0B278C7B5D2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809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5B5B8-B152-4E3D-8EF1-0B278C7B5D2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750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5B5B8-B152-4E3D-8EF1-0B278C7B5D2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851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5B5B8-B152-4E3D-8EF1-0B278C7B5D2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212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5B5B8-B152-4E3D-8EF1-0B278C7B5D2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408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093BD69-6024-C577-9517-DF40098032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36114" y="6409507"/>
            <a:ext cx="972135" cy="27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29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7276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ast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05F26D3D-A66D-4500-AF37-1D1DF0E14B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80350" y="2971800"/>
            <a:ext cx="4032000" cy="2543175"/>
          </a:xfrm>
          <a:prstGeom prst="rect">
            <a:avLst/>
          </a:prstGeom>
          <a:solidFill>
            <a:srgbClr val="E9EAEE"/>
          </a:solidFill>
        </p:spPr>
      </p:sp>
    </p:spTree>
    <p:extLst>
      <p:ext uri="{BB962C8B-B14F-4D97-AF65-F5344CB8AC3E}">
        <p14:creationId xmlns:p14="http://schemas.microsoft.com/office/powerpoint/2010/main" val="2698918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aster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577301B2-D823-4FA8-8E91-9EF22D2736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946400"/>
            <a:ext cx="2692400" cy="3911600"/>
          </a:xfrm>
          <a:prstGeom prst="rect">
            <a:avLst/>
          </a:prstGeom>
          <a:solidFill>
            <a:srgbClr val="E9EAEE"/>
          </a:solidFill>
        </p:spPr>
      </p:sp>
    </p:spTree>
    <p:extLst>
      <p:ext uri="{BB962C8B-B14F-4D97-AF65-F5344CB8AC3E}">
        <p14:creationId xmlns:p14="http://schemas.microsoft.com/office/powerpoint/2010/main" val="616903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aster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A0EF240F-4947-4685-BBDA-C2D1A2D607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E9EAEE"/>
          </a:solidFill>
        </p:spPr>
      </p:sp>
    </p:spTree>
    <p:extLst>
      <p:ext uri="{BB962C8B-B14F-4D97-AF65-F5344CB8AC3E}">
        <p14:creationId xmlns:p14="http://schemas.microsoft.com/office/powerpoint/2010/main" val="26704641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aster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8">
            <a:extLst>
              <a:ext uri="{FF2B5EF4-FFF2-40B4-BE49-F238E27FC236}">
                <a16:creationId xmlns:a16="http://schemas.microsoft.com/office/drawing/2014/main" id="{E8BBDD9B-C5DA-4481-8212-75C07A7F07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75394" y="3789462"/>
            <a:ext cx="4285496" cy="30685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800"/>
            </a:lvl1pPr>
          </a:lstStyle>
          <a:p>
            <a:endParaRPr lang="zh-CN" altLang="en-US"/>
          </a:p>
        </p:txBody>
      </p:sp>
      <p:sp>
        <p:nvSpPr>
          <p:cNvPr id="11" name="图片占位符 8">
            <a:extLst>
              <a:ext uri="{FF2B5EF4-FFF2-40B4-BE49-F238E27FC236}">
                <a16:creationId xmlns:a16="http://schemas.microsoft.com/office/drawing/2014/main" id="{61AD0CBB-76E9-4790-B012-6F85F2879DF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1109" y="3789462"/>
            <a:ext cx="4285496" cy="30685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800"/>
            </a:lvl1pPr>
          </a:lstStyle>
          <a:p>
            <a:endParaRPr lang="zh-CN" altLang="en-US"/>
          </a:p>
        </p:txBody>
      </p:sp>
      <p:sp>
        <p:nvSpPr>
          <p:cNvPr id="9" name="图片占位符 8">
            <a:extLst>
              <a:ext uri="{FF2B5EF4-FFF2-40B4-BE49-F238E27FC236}">
                <a16:creationId xmlns:a16="http://schemas.microsoft.com/office/drawing/2014/main" id="{E41D1466-DE93-4ED1-97F4-948A3E0305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16000" y="2733675"/>
            <a:ext cx="5760000" cy="41243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8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566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aster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>
            <a:extLst>
              <a:ext uri="{FF2B5EF4-FFF2-40B4-BE49-F238E27FC236}">
                <a16:creationId xmlns:a16="http://schemas.microsoft.com/office/drawing/2014/main" id="{048E40AD-76C0-4AEC-944B-94A93EF72A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5999" cy="51267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287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aster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>
            <a:extLst>
              <a:ext uri="{FF2B5EF4-FFF2-40B4-BE49-F238E27FC236}">
                <a16:creationId xmlns:a16="http://schemas.microsoft.com/office/drawing/2014/main" id="{D47C2561-0F63-49D4-9A84-5982707F30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E9EAEE"/>
          </a:solidFill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768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B59F905-6935-9E75-AE94-CB9AEF70428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836114" y="6409507"/>
            <a:ext cx="972135" cy="27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00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0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10" Type="http://schemas.openxmlformats.org/officeDocument/2006/relationships/image" Target="../media/image62.svg"/><Relationship Id="rId4" Type="http://schemas.openxmlformats.org/officeDocument/2006/relationships/image" Target="../media/image56.svg"/><Relationship Id="rId9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jf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18" Type="http://schemas.openxmlformats.org/officeDocument/2006/relationships/image" Target="../media/image30.svg"/><Relationship Id="rId3" Type="http://schemas.openxmlformats.org/officeDocument/2006/relationships/hyperlink" Target="https://statsmauritius.govmu.org/Documents/Statistics/ESI/2019/EI1454/Energy_Yr18.pdf" TargetMode="External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8.sv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adaptation-undp.org/protect-billion-dollar-tourism-industry-mauritius-and-seychelles-restore-their-coral-reefs-new-us10#:~:text=As%20with%20the%20rest%20of,cover%20from%201997%20to%202007." TargetMode="External"/><Relationship Id="rId11" Type="http://schemas.openxmlformats.org/officeDocument/2006/relationships/image" Target="../media/image23.png"/><Relationship Id="rId5" Type="http://schemas.openxmlformats.org/officeDocument/2006/relationships/hyperlink" Target="https://rainforests.mongabay.com/deforestation/2000/Mauritius.htm" TargetMode="External"/><Relationship Id="rId15" Type="http://schemas.openxmlformats.org/officeDocument/2006/relationships/image" Target="../media/image27.png"/><Relationship Id="rId10" Type="http://schemas.openxmlformats.org/officeDocument/2006/relationships/image" Target="../media/image22.svg"/><Relationship Id="rId4" Type="http://schemas.openxmlformats.org/officeDocument/2006/relationships/hyperlink" Target="https://sustainabledevelopment.un.org/content/documents/1109215Mauritius%20National%20Report.pdf" TargetMode="External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notesSlide" Target="../notesSlides/notesSlide9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slideLayout" Target="../slideLayouts/slideLayout1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C4369C-52AC-0E29-E378-104DFEAD5C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65"/>
          <a:stretch/>
        </p:blipFill>
        <p:spPr>
          <a:xfrm>
            <a:off x="0" y="-1106301"/>
            <a:ext cx="12192000" cy="7964301"/>
          </a:xfrm>
          <a:prstGeom prst="rect">
            <a:avLst/>
          </a:prstGeom>
        </p:spPr>
      </p:pic>
      <p:sp>
        <p:nvSpPr>
          <p:cNvPr id="7" name="Rectangle 6" descr="e7d195523061f1c0f0ec610a92cff745ee13794c7b8d98f8E73673273C9E8BE17CC3D63B9B1D6426C348A354AD505654C28F453CD7C8F90EADD06C08281DAED7140E5AAAED5880ECE414DFB6A93B82BE2E99DC166B9B34A016680ED02E24DDB11F5A4C97BDB0AB72A3331F6CE65BEFE6F950C13081C1457C5B8765EA77AEB618F6ABF2D69A0413E1">
            <a:extLst>
              <a:ext uri="{FF2B5EF4-FFF2-40B4-BE49-F238E27FC236}">
                <a16:creationId xmlns:a16="http://schemas.microsoft.com/office/drawing/2014/main" id="{C35FE713-52B9-D049-A594-B8EE5D5EE8A6}"/>
              </a:ext>
            </a:extLst>
          </p:cNvPr>
          <p:cNvSpPr/>
          <p:nvPr/>
        </p:nvSpPr>
        <p:spPr>
          <a:xfrm>
            <a:off x="0" y="-1106696"/>
            <a:ext cx="12192000" cy="6858000"/>
          </a:xfrm>
          <a:prstGeom prst="rect">
            <a:avLst/>
          </a:prstGeom>
          <a:solidFill>
            <a:schemeClr val="tx1">
              <a:alpha val="2048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" dirty="0">
              <a:solidFill>
                <a:srgbClr val="0D1D4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62204B-1C9A-7954-B40D-76528D626C01}"/>
              </a:ext>
            </a:extLst>
          </p:cNvPr>
          <p:cNvSpPr/>
          <p:nvPr/>
        </p:nvSpPr>
        <p:spPr>
          <a:xfrm rot="16200000">
            <a:off x="5278904" y="-45727"/>
            <a:ext cx="1634191" cy="12191995"/>
          </a:xfrm>
          <a:prstGeom prst="rect">
            <a:avLst/>
          </a:prstGeom>
          <a:gradFill>
            <a:gsLst>
              <a:gs pos="100000">
                <a:schemeClr val="bg1">
                  <a:alpha val="0"/>
                  <a:lumMod val="0"/>
                </a:schemeClr>
              </a:gs>
              <a:gs pos="0">
                <a:srgbClr val="000000">
                  <a:alpha val="70683"/>
                  <a:lumMod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U"/>
          </a:p>
        </p:txBody>
      </p:sp>
      <p:sp>
        <p:nvSpPr>
          <p:cNvPr id="13" name="e7d195523061f1c0" descr="e7d195523061f1c0f0ec610a92cff745ee13794c7b8d98f8E73673273C9E8BE17CC3D63B9B1D6426C348A354AD505654C28F453CD7C8F90EADD06C08281DAED7140E5AAAED5880ECE414DFB6A93B82BE2E99DC166B9B34A016680ED02E24DDB11F5A4C97BDB0AB72A3331F6CE65BEFE6F950C13081C1457C5B8765EA77AEB618F6ABF2D69A0413E1" hidden="1">
            <a:extLst>
              <a:ext uri="{FF2B5EF4-FFF2-40B4-BE49-F238E27FC236}">
                <a16:creationId xmlns:a16="http://schemas.microsoft.com/office/drawing/2014/main" id="{261E2414-3C7C-4B67-8F4C-2EE310AF7088}"/>
              </a:ext>
            </a:extLst>
          </p:cNvPr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/>
              <a:t>e7d195523061f1c0f0ec610a92cff745ee13794c7b8d98f8E73673273C9E8BE17CC3D63B9B1D6426C348A354AD505654C28F453CD7C8F90EADD06C08281DAED7140E5AAAED5880ECE414DFB6A93B82BE2E99DC166B9B34A016680ED02E24DDB11F5A4C97BDB0AB72A3331F6CE65BEFE6F950C13081C1457C5B8765EA77AEB618F6ABF2D69A0413E1</a:t>
            </a:r>
            <a:endParaRPr lang="zh-CN" altLang="en-US" sz="1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FDB194F-67BE-B542-A669-16123BFCB3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4600" y="378040"/>
            <a:ext cx="1614838" cy="7146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6B34E20-6F96-1341-8278-385565C345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904"/>
          <a:stretch/>
        </p:blipFill>
        <p:spPr>
          <a:xfrm>
            <a:off x="9808465" y="5761066"/>
            <a:ext cx="2116520" cy="929391"/>
          </a:xfrm>
          <a:prstGeom prst="rect">
            <a:avLst/>
          </a:prstGeom>
        </p:spPr>
      </p:pic>
      <p:sp>
        <p:nvSpPr>
          <p:cNvPr id="9" name="文本框 2" descr="e7d195523061f1c0f0ec610a92cff745ee13794c7b8d98f8E73673273C9E8BE17CC3D63B9B1D6426C348A354AD505654C28F453CD7C8F90EADD06C08281DAED7140E5AAAED5880ECE414DFB6A93B82BE2E99DC166B9B34A016680ED02E24DDB11F5A4C97BDB0AB72A3331F6CE65BEFE6F950C13081C1457C5B8765EA77AEB618F6ABF2D69A0413E1">
            <a:extLst>
              <a:ext uri="{FF2B5EF4-FFF2-40B4-BE49-F238E27FC236}">
                <a16:creationId xmlns:a16="http://schemas.microsoft.com/office/drawing/2014/main" id="{196858FE-4470-4F78-BBD1-F744186220D8}"/>
              </a:ext>
            </a:extLst>
          </p:cNvPr>
          <p:cNvSpPr txBox="1"/>
          <p:nvPr/>
        </p:nvSpPr>
        <p:spPr>
          <a:xfrm>
            <a:off x="821802" y="2297296"/>
            <a:ext cx="12192000" cy="116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6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Innovation in Sector​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6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Blue and Green Economy​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CF3B6F-9EE7-80FD-CB97-CE1D9E4B0E68}"/>
              </a:ext>
            </a:extLst>
          </p:cNvPr>
          <p:cNvSpPr txBox="1"/>
          <p:nvPr/>
        </p:nvSpPr>
        <p:spPr>
          <a:xfrm>
            <a:off x="821802" y="3645877"/>
            <a:ext cx="494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Assises de la Recherche et de 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l’Innovation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en-M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DCB73E-71E0-9D58-0505-7FAA3A393C42}"/>
              </a:ext>
            </a:extLst>
          </p:cNvPr>
          <p:cNvSpPr txBox="1"/>
          <p:nvPr/>
        </p:nvSpPr>
        <p:spPr>
          <a:xfrm>
            <a:off x="1181566" y="5650160"/>
            <a:ext cx="693045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Mehul Bhatt</a:t>
            </a:r>
          </a:p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Chief Strategy &amp; Sustainability Executive</a:t>
            </a:r>
            <a:r>
              <a:rPr lang="en-M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(Rogers)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75BE03-5933-329B-82CE-1BC0E0389C4F}"/>
              </a:ext>
            </a:extLst>
          </p:cNvPr>
          <p:cNvSpPr/>
          <p:nvPr/>
        </p:nvSpPr>
        <p:spPr>
          <a:xfrm>
            <a:off x="974361" y="5751304"/>
            <a:ext cx="79739" cy="656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U"/>
          </a:p>
        </p:txBody>
      </p:sp>
    </p:spTree>
    <p:extLst>
      <p:ext uri="{BB962C8B-B14F-4D97-AF65-F5344CB8AC3E}">
        <p14:creationId xmlns:p14="http://schemas.microsoft.com/office/powerpoint/2010/main" val="3276980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hand holding a green leaf&#10;&#10;Description automatically generated with low confidence">
            <a:extLst>
              <a:ext uri="{FF2B5EF4-FFF2-40B4-BE49-F238E27FC236}">
                <a16:creationId xmlns:a16="http://schemas.microsoft.com/office/drawing/2014/main" id="{7C4D0F54-3FBE-2D4A-912E-9C1E91E0D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sp>
        <p:nvSpPr>
          <p:cNvPr id="11" name="矩形 15" descr="e7d195523061f1c0f0ec610a92cff745ee13794c7b8d98f8E73673273C9E8BE17CC3D63B9B1D6426C348A354AD505654C28F453CD7C8F90EADD06C08281DAED7140E5AAAED5880ECE414DFB6A93B82BE2E99DC166B9B34A016680ED02E24DDB11F5A4C97BDB0AB72A3331F6CE65BEFE6F950C13081C1457C5B8765EA77AEB618F6ABF2D69A0413E1">
            <a:extLst>
              <a:ext uri="{FF2B5EF4-FFF2-40B4-BE49-F238E27FC236}">
                <a16:creationId xmlns:a16="http://schemas.microsoft.com/office/drawing/2014/main" id="{54584019-D027-D546-A651-6B2BBCAE0A47}"/>
              </a:ext>
            </a:extLst>
          </p:cNvPr>
          <p:cNvSpPr/>
          <p:nvPr/>
        </p:nvSpPr>
        <p:spPr>
          <a:xfrm>
            <a:off x="531104" y="495399"/>
            <a:ext cx="7644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A $6.5b green and blue sector opportunity by 2030 - Business Mauritius and </a:t>
            </a:r>
            <a:br>
              <a:rPr lang="en-US" altLang="zh-CN" sz="24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altLang="zh-CN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Public Sector are both committed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709DFC-84C1-73AA-4C1C-520B30080EE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280" y="3616866"/>
            <a:ext cx="3096094" cy="1270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DD1FF8-5C6E-A2AC-E7E9-93798B344D2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327" y="3481864"/>
            <a:ext cx="3096094" cy="15406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84368D-587A-97B7-9287-CD6B921E2D4F}"/>
              </a:ext>
            </a:extLst>
          </p:cNvPr>
          <p:cNvSpPr txBox="1"/>
          <p:nvPr/>
        </p:nvSpPr>
        <p:spPr>
          <a:xfrm>
            <a:off x="614714" y="2056132"/>
            <a:ext cx="5600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AFF2"/>
              </a:buClr>
              <a:buFont typeface="Trebuchet MS" panose="020B0603020202020204" pitchFamily="34" charset="0"/>
              <a:buChar char="​"/>
            </a:pPr>
            <a:r>
              <a:rPr lang="en-US" sz="2000" b="1" dirty="0">
                <a:solidFill>
                  <a:schemeClr val="bg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01. Business Mauritius Initiatives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2FF7502-A0B7-AC66-2BA5-5ED2FE9ED5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36114" y="6409507"/>
            <a:ext cx="972135" cy="27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52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hand holding a green leaf&#10;&#10;Description automatically generated with low confidence">
            <a:extLst>
              <a:ext uri="{FF2B5EF4-FFF2-40B4-BE49-F238E27FC236}">
                <a16:creationId xmlns:a16="http://schemas.microsoft.com/office/drawing/2014/main" id="{7C4D0F54-3FBE-2D4A-912E-9C1E91E0D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sp>
        <p:nvSpPr>
          <p:cNvPr id="11" name="矩形 15" descr="e7d195523061f1c0f0ec610a92cff745ee13794c7b8d98f8E73673273C9E8BE17CC3D63B9B1D6426C348A354AD505654C28F453CD7C8F90EADD06C08281DAED7140E5AAAED5880ECE414DFB6A93B82BE2E99DC166B9B34A016680ED02E24DDB11F5A4C97BDB0AB72A3331F6CE65BEFE6F950C13081C1457C5B8765EA77AEB618F6ABF2D69A0413E1">
            <a:extLst>
              <a:ext uri="{FF2B5EF4-FFF2-40B4-BE49-F238E27FC236}">
                <a16:creationId xmlns:a16="http://schemas.microsoft.com/office/drawing/2014/main" id="{54584019-D027-D546-A651-6B2BBCAE0A47}"/>
              </a:ext>
            </a:extLst>
          </p:cNvPr>
          <p:cNvSpPr/>
          <p:nvPr/>
        </p:nvSpPr>
        <p:spPr>
          <a:xfrm>
            <a:off x="531104" y="495399"/>
            <a:ext cx="7644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A $6.5b green and blue sector opportunity by 2030 - Business Mauritius and </a:t>
            </a:r>
            <a:br>
              <a:rPr lang="en-US" altLang="zh-CN" sz="24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altLang="zh-CN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Public Sector are both committed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84368D-587A-97B7-9287-CD6B921E2D4F}"/>
              </a:ext>
            </a:extLst>
          </p:cNvPr>
          <p:cNvSpPr txBox="1"/>
          <p:nvPr/>
        </p:nvSpPr>
        <p:spPr>
          <a:xfrm>
            <a:off x="614714" y="2056132"/>
            <a:ext cx="5600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AFF2"/>
              </a:buClr>
              <a:buFont typeface="Trebuchet MS" panose="020B0603020202020204" pitchFamily="34" charset="0"/>
              <a:buChar char="​"/>
            </a:pPr>
            <a:r>
              <a:rPr lang="en-US" sz="2000" b="1" dirty="0">
                <a:solidFill>
                  <a:schemeClr val="bg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02. Government Initiatives</a:t>
            </a:r>
          </a:p>
        </p:txBody>
      </p:sp>
      <p:sp>
        <p:nvSpPr>
          <p:cNvPr id="8" name="ee4pContent2">
            <a:extLst>
              <a:ext uri="{FF2B5EF4-FFF2-40B4-BE49-F238E27FC236}">
                <a16:creationId xmlns:a16="http://schemas.microsoft.com/office/drawing/2014/main" id="{196544EF-D512-16DA-7EC3-DC51ED7B755D}"/>
              </a:ext>
            </a:extLst>
          </p:cNvPr>
          <p:cNvSpPr txBox="1"/>
          <p:nvPr/>
        </p:nvSpPr>
        <p:spPr>
          <a:xfrm>
            <a:off x="704711" y="2925557"/>
            <a:ext cx="3244989" cy="343302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defPPr>
              <a:defRPr lang="en-US"/>
            </a:defPPr>
            <a:lvl1pPr lvl="0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sz="1200" b="1">
                <a:solidFill>
                  <a:srgbClr val="575757"/>
                </a:solidFill>
              </a:defRPr>
            </a:lvl1pPr>
            <a:lvl2pPr marL="402336" lvl="1" indent="-283464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latin typeface="Trebuchet MS" panose="020B0603020202020204" pitchFamily="34" charset="0"/>
              </a:defRPr>
            </a:lvl2pPr>
            <a:lvl3pPr marL="800100" lvl="2" indent="-28575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sz="2400">
                <a:latin typeface="Trebuchet MS" panose="020B0603020202020204" pitchFamily="34" charset="0"/>
              </a:defRPr>
            </a:lvl3pPr>
            <a:lvl4pPr marL="0" lvl="3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0" lvl="4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sz="2800" b="1">
                <a:latin typeface="Trebuchet MS" panose="020B0603020202020204" pitchFamily="34" charset="0"/>
              </a:defRPr>
            </a:lvl5pPr>
            <a:lvl6pPr marL="358775" lvl="5" indent="-2413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latin typeface="Trebuchet MS" panose="020B0603020202020204" pitchFamily="34" charset="0"/>
              </a:defRPr>
            </a:lvl6pPr>
            <a:lvl7pPr marL="0" lvl="6" indent="0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5400" baseline="0">
                <a:latin typeface="Trebuchet MS" panose="020B0603020202020204" pitchFamily="34" charset="0"/>
              </a:defRPr>
            </a:lvl7pPr>
            <a:lvl8pPr marL="0" lvl="7" inden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0" lvl="8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44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defTabSz="1828800">
              <a:spcAft>
                <a:spcPts val="0"/>
              </a:spcAft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Priority Areas for Adaptation </a:t>
            </a:r>
          </a:p>
          <a:p>
            <a:pPr defTabSz="1828800">
              <a:spcAft>
                <a:spcPts val="0"/>
              </a:spcAft>
            </a:pPr>
            <a:endParaRPr lang="en-US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18288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 &amp; Disaster Risk Reduction Strategy </a:t>
            </a:r>
          </a:p>
          <a:p>
            <a:pPr marL="285750" indent="-285750" defTabSz="18288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  <a:p>
            <a:pPr marL="285750" indent="-285750" defTabSz="18288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Agriculture </a:t>
            </a:r>
          </a:p>
          <a:p>
            <a:pPr marL="285750" indent="-285750" defTabSz="18288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Tourism</a:t>
            </a:r>
          </a:p>
          <a:p>
            <a:pPr marL="285750" indent="-285750" defTabSz="18288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Coastal Zone Management</a:t>
            </a:r>
          </a:p>
          <a:p>
            <a:pPr marL="285750" indent="-285750" defTabSz="18288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Smart Fisheries </a:t>
            </a:r>
          </a:p>
          <a:p>
            <a:pPr marL="285750" indent="-285750" defTabSz="18288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Marine and Terrestrial Biodiversity </a:t>
            </a:r>
          </a:p>
          <a:p>
            <a:pPr marL="285750" indent="-285750" defTabSz="18288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Sector</a:t>
            </a:r>
          </a:p>
          <a:p>
            <a:pPr defTabSz="1828800">
              <a:spcAft>
                <a:spcPts val="0"/>
              </a:spcAft>
              <a:buNone/>
            </a:pPr>
            <a:endParaRPr lang="en-US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defTabSz="1828800">
              <a:spcAft>
                <a:spcPts val="0"/>
              </a:spcAft>
            </a:pPr>
            <a:endParaRPr lang="en-US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e4pContent2">
            <a:extLst>
              <a:ext uri="{FF2B5EF4-FFF2-40B4-BE49-F238E27FC236}">
                <a16:creationId xmlns:a16="http://schemas.microsoft.com/office/drawing/2014/main" id="{123D99D6-08F0-6B1D-A01F-33185FA25A51}"/>
              </a:ext>
            </a:extLst>
          </p:cNvPr>
          <p:cNvSpPr txBox="1"/>
          <p:nvPr/>
        </p:nvSpPr>
        <p:spPr>
          <a:xfrm>
            <a:off x="4743311" y="2925557"/>
            <a:ext cx="3244989" cy="343302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defPPr>
              <a:defRPr lang="en-US"/>
            </a:defPPr>
            <a:lvl1pPr lvl="0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sz="1200" b="1">
                <a:solidFill>
                  <a:srgbClr val="575757"/>
                </a:solidFill>
              </a:defRPr>
            </a:lvl1pPr>
            <a:lvl2pPr marL="402336" lvl="1" indent="-283464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latin typeface="Trebuchet MS" panose="020B0603020202020204" pitchFamily="34" charset="0"/>
              </a:defRPr>
            </a:lvl2pPr>
            <a:lvl3pPr marL="800100" lvl="2" indent="-28575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sz="2400">
                <a:latin typeface="Trebuchet MS" panose="020B0603020202020204" pitchFamily="34" charset="0"/>
              </a:defRPr>
            </a:lvl3pPr>
            <a:lvl4pPr marL="0" lvl="3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0" lvl="4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sz="2800" b="1">
                <a:latin typeface="Trebuchet MS" panose="020B0603020202020204" pitchFamily="34" charset="0"/>
              </a:defRPr>
            </a:lvl5pPr>
            <a:lvl6pPr marL="358775" lvl="5" indent="-2413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latin typeface="Trebuchet MS" panose="020B0603020202020204" pitchFamily="34" charset="0"/>
              </a:defRPr>
            </a:lvl6pPr>
            <a:lvl7pPr marL="0" lvl="6" indent="0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5400" baseline="0">
                <a:latin typeface="Trebuchet MS" panose="020B0603020202020204" pitchFamily="34" charset="0"/>
              </a:defRPr>
            </a:lvl7pPr>
            <a:lvl8pPr marL="0" lvl="7" inden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0" lvl="8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44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defTabSz="1828800">
              <a:spcAft>
                <a:spcPts val="0"/>
              </a:spcAft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 Commitments </a:t>
            </a:r>
            <a:b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Budget 2022</a:t>
            </a:r>
          </a:p>
          <a:p>
            <a:pPr defTabSz="1828800">
              <a:spcAft>
                <a:spcPts val="0"/>
              </a:spcAft>
            </a:pPr>
            <a:endParaRPr lang="en-US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18288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2030, 60% share </a:t>
            </a:r>
            <a:br>
              <a: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renewable energy</a:t>
            </a:r>
          </a:p>
          <a:p>
            <a:pPr marL="285750" indent="-285750" defTabSz="18288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out of coal by 2030</a:t>
            </a:r>
          </a:p>
          <a:p>
            <a:pPr marL="285750" indent="-285750" defTabSz="18288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 of the waste diverted</a:t>
            </a:r>
          </a:p>
          <a:p>
            <a:pPr marL="285750" indent="-285750" defTabSz="18288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 of energy efficiency based on 2019</a:t>
            </a:r>
          </a:p>
          <a:p>
            <a:pPr marL="285750" indent="-285750" defTabSz="18288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defTabSz="1828800">
              <a:spcAft>
                <a:spcPts val="0"/>
              </a:spcAft>
            </a:pPr>
            <a:endParaRPr lang="en-US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B3CB81B-86E6-7977-BF17-3E540074F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6114" y="6409507"/>
            <a:ext cx="972135" cy="27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70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hand holding a green leaf&#10;&#10;Description automatically generated with low confidence">
            <a:extLst>
              <a:ext uri="{FF2B5EF4-FFF2-40B4-BE49-F238E27FC236}">
                <a16:creationId xmlns:a16="http://schemas.microsoft.com/office/drawing/2014/main" id="{7C4D0F54-3FBE-2D4A-912E-9C1E91E0D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sp>
        <p:nvSpPr>
          <p:cNvPr id="11" name="矩形 15" descr="e7d195523061f1c0f0ec610a92cff745ee13794c7b8d98f8E73673273C9E8BE17CC3D63B9B1D6426C348A354AD505654C28F453CD7C8F90EADD06C08281DAED7140E5AAAED5880ECE414DFB6A93B82BE2E99DC166B9B34A016680ED02E24DDB11F5A4C97BDB0AB72A3331F6CE65BEFE6F950C13081C1457C5B8765EA77AEB618F6ABF2D69A0413E1">
            <a:extLst>
              <a:ext uri="{FF2B5EF4-FFF2-40B4-BE49-F238E27FC236}">
                <a16:creationId xmlns:a16="http://schemas.microsoft.com/office/drawing/2014/main" id="{54584019-D027-D546-A651-6B2BBCAE0A47}"/>
              </a:ext>
            </a:extLst>
          </p:cNvPr>
          <p:cNvSpPr/>
          <p:nvPr/>
        </p:nvSpPr>
        <p:spPr>
          <a:xfrm>
            <a:off x="531104" y="495399"/>
            <a:ext cx="7644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A $6.5b green and blue sector opportunity by 2030 - Business Mauritius and </a:t>
            </a:r>
            <a:br>
              <a:rPr lang="en-US" altLang="zh-CN" sz="24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altLang="zh-CN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Public Sector are both committed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84368D-587A-97B7-9287-CD6B921E2D4F}"/>
              </a:ext>
            </a:extLst>
          </p:cNvPr>
          <p:cNvSpPr txBox="1"/>
          <p:nvPr/>
        </p:nvSpPr>
        <p:spPr>
          <a:xfrm>
            <a:off x="614714" y="2056132"/>
            <a:ext cx="5600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AFF2"/>
              </a:buClr>
              <a:buFont typeface="Trebuchet MS" panose="020B0603020202020204" pitchFamily="34" charset="0"/>
              <a:buChar char="​"/>
            </a:pPr>
            <a:r>
              <a:rPr lang="en-US" sz="2000" b="1" dirty="0">
                <a:solidFill>
                  <a:schemeClr val="bg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03. Financing Needs</a:t>
            </a:r>
          </a:p>
        </p:txBody>
      </p:sp>
      <p:sp>
        <p:nvSpPr>
          <p:cNvPr id="8" name="ee4pContent2">
            <a:extLst>
              <a:ext uri="{FF2B5EF4-FFF2-40B4-BE49-F238E27FC236}">
                <a16:creationId xmlns:a16="http://schemas.microsoft.com/office/drawing/2014/main" id="{196544EF-D512-16DA-7EC3-DC51ED7B755D}"/>
              </a:ext>
            </a:extLst>
          </p:cNvPr>
          <p:cNvSpPr txBox="1"/>
          <p:nvPr/>
        </p:nvSpPr>
        <p:spPr>
          <a:xfrm>
            <a:off x="704711" y="2925557"/>
            <a:ext cx="7042289" cy="343302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defPPr>
              <a:defRPr lang="en-US"/>
            </a:defPPr>
            <a:lvl1pPr lvl="0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sz="1200" b="1">
                <a:solidFill>
                  <a:srgbClr val="575757"/>
                </a:solidFill>
              </a:defRPr>
            </a:lvl1pPr>
            <a:lvl2pPr marL="402336" lvl="1" indent="-283464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latin typeface="Trebuchet MS" panose="020B0603020202020204" pitchFamily="34" charset="0"/>
              </a:defRPr>
            </a:lvl2pPr>
            <a:lvl3pPr marL="800100" lvl="2" indent="-28575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sz="2400">
                <a:latin typeface="Trebuchet MS" panose="020B0603020202020204" pitchFamily="34" charset="0"/>
              </a:defRPr>
            </a:lvl3pPr>
            <a:lvl4pPr marL="0" lvl="3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0" lvl="4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sz="2800" b="1">
                <a:latin typeface="Trebuchet MS" panose="020B0603020202020204" pitchFamily="34" charset="0"/>
              </a:defRPr>
            </a:lvl5pPr>
            <a:lvl6pPr marL="358775" lvl="5" indent="-2413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latin typeface="Trebuchet MS" panose="020B0603020202020204" pitchFamily="34" charset="0"/>
              </a:defRPr>
            </a:lvl6pPr>
            <a:lvl7pPr marL="0" lvl="6" indent="0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5400" baseline="0">
                <a:latin typeface="Trebuchet MS" panose="020B0603020202020204" pitchFamily="34" charset="0"/>
              </a:defRPr>
            </a:lvl7pPr>
            <a:lvl8pPr marL="0" lvl="7" inden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0" lvl="8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44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defTabSz="1828800">
              <a:spcAft>
                <a:spcPts val="0"/>
              </a:spcAft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 Commitments </a:t>
            </a:r>
          </a:p>
          <a:p>
            <a:pPr defTabSz="1828800">
              <a:spcAft>
                <a:spcPts val="0"/>
              </a:spcAft>
            </a:pPr>
            <a:endParaRPr lang="en-US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828800">
              <a:spcAft>
                <a:spcPts val="0"/>
              </a:spcAft>
              <a:buNone/>
            </a:pPr>
            <a:r>
              <a: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USD 6.5b financial needs to reach the NDC targets by 2030 – USD 2b </a:t>
            </a:r>
            <a:br>
              <a: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mitigation targets and USD 4.5b for adaptation targets. </a:t>
            </a:r>
          </a:p>
          <a:p>
            <a:pPr marL="285750" indent="-285750" defTabSz="18288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18288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$ 835m - Energy </a:t>
            </a:r>
          </a:p>
          <a:p>
            <a:pPr marL="285750" indent="-285750" defTabSz="18288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$ 355m - Transport</a:t>
            </a:r>
          </a:p>
          <a:p>
            <a:pPr marL="285750" indent="-285750" defTabSz="18288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$ 275m - Waste</a:t>
            </a:r>
          </a:p>
          <a:p>
            <a:pPr marL="285750" indent="-285750" defTabSz="18288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$ 275m - Industry</a:t>
            </a:r>
          </a:p>
          <a:p>
            <a:pPr marL="285750" indent="-285750" defTabSz="18288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$ 315m - Agri &amp; Land </a:t>
            </a:r>
          </a:p>
          <a:p>
            <a:pPr marL="285750" indent="-285750" defTabSz="18288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828800">
              <a:spcAft>
                <a:spcPts val="0"/>
              </a:spcAft>
              <a:buNone/>
            </a:pPr>
            <a:endParaRPr lang="en-US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defTabSz="1828800">
              <a:spcAft>
                <a:spcPts val="0"/>
              </a:spcAft>
            </a:pPr>
            <a:endParaRPr lang="en-US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CEF2269-9FAB-DE41-FFC2-76E85FB817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6114" y="6409507"/>
            <a:ext cx="972135" cy="27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204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C61D133C-6B6E-E425-9CBF-F60E569BD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40" y="2085702"/>
            <a:ext cx="5298801" cy="3227763"/>
          </a:xfrm>
          <a:prstGeom prst="rect">
            <a:avLst/>
          </a:prstGeom>
        </p:spPr>
      </p:pic>
      <p:sp>
        <p:nvSpPr>
          <p:cNvPr id="11" name="矩形 15" descr="e7d195523061f1c0f0ec610a92cff745ee13794c7b8d98f8E73673273C9E8BE17CC3D63B9B1D6426C348A354AD505654C28F453CD7C8F90EADD06C08281DAED7140E5AAAED5880ECE414DFB6A93B82BE2E99DC166B9B34A016680ED02E24DDB11F5A4C97BDB0AB72A3331F6CE65BEFE6F950C13081C1457C5B8765EA77AEB618F6ABF2D69A0413E1">
            <a:extLst>
              <a:ext uri="{FF2B5EF4-FFF2-40B4-BE49-F238E27FC236}">
                <a16:creationId xmlns:a16="http://schemas.microsoft.com/office/drawing/2014/main" id="{54584019-D027-D546-A651-6B2BBCAE0A47}"/>
              </a:ext>
            </a:extLst>
          </p:cNvPr>
          <p:cNvSpPr/>
          <p:nvPr/>
        </p:nvSpPr>
        <p:spPr>
          <a:xfrm>
            <a:off x="531104" y="495399"/>
            <a:ext cx="9501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Innovation is the ONLY way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9D0DAA-110B-EB8D-475C-704F6CA605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8" t="10836" r="2868" b="12477"/>
          <a:stretch/>
        </p:blipFill>
        <p:spPr>
          <a:xfrm>
            <a:off x="6096000" y="1889822"/>
            <a:ext cx="5845039" cy="35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23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>
            <a:extLst>
              <a:ext uri="{FF2B5EF4-FFF2-40B4-BE49-F238E27FC236}">
                <a16:creationId xmlns:a16="http://schemas.microsoft.com/office/drawing/2014/main" id="{1A914BB9-A1CE-3EFA-1A65-FFFC93E517B8}"/>
              </a:ext>
            </a:extLst>
          </p:cNvPr>
          <p:cNvSpPr/>
          <p:nvPr/>
        </p:nvSpPr>
        <p:spPr>
          <a:xfrm>
            <a:off x="3823006" y="1881671"/>
            <a:ext cx="4545988" cy="4545988"/>
          </a:xfrm>
          <a:prstGeom prst="ellipse">
            <a:avLst/>
          </a:prstGeom>
          <a:solidFill>
            <a:schemeClr val="bg1">
              <a:lumMod val="75000"/>
              <a:alpha val="3953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U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E17B389-BB19-BD7B-5BD0-A49CA426C9D8}"/>
              </a:ext>
            </a:extLst>
          </p:cNvPr>
          <p:cNvSpPr/>
          <p:nvPr/>
        </p:nvSpPr>
        <p:spPr>
          <a:xfrm>
            <a:off x="3823006" y="1776294"/>
            <a:ext cx="4545988" cy="45459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U"/>
          </a:p>
        </p:txBody>
      </p:sp>
      <p:sp>
        <p:nvSpPr>
          <p:cNvPr id="17" name="矩形 15" descr="e7d195523061f1c0f0ec610a92cff745ee13794c7b8d98f8E73673273C9E8BE17CC3D63B9B1D6426C348A354AD505654C28F453CD7C8F90EADD06C08281DAED7140E5AAAED5880ECE414DFB6A93B82BE2E99DC166B9B34A016680ED02E24DDB11F5A4C97BDB0AB72A3331F6CE65BEFE6F950C13081C1457C5B8765EA77AEB618F6ABF2D69A0413E1">
            <a:extLst>
              <a:ext uri="{FF2B5EF4-FFF2-40B4-BE49-F238E27FC236}">
                <a16:creationId xmlns:a16="http://schemas.microsoft.com/office/drawing/2014/main" id="{785D9602-B67D-0E4F-845E-24F5E45B4204}"/>
              </a:ext>
            </a:extLst>
          </p:cNvPr>
          <p:cNvSpPr/>
          <p:nvPr/>
        </p:nvSpPr>
        <p:spPr>
          <a:xfrm>
            <a:off x="531104" y="495399"/>
            <a:ext cx="9880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… we fundamentally need a huge wave of </a:t>
            </a:r>
            <a:br>
              <a:rPr lang="en-US" altLang="zh-CN" sz="24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altLang="zh-CN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climate-driven innovation – in its widest possible meaning</a:t>
            </a:r>
          </a:p>
          <a:p>
            <a:pPr lvl="0">
              <a:defRPr/>
            </a:pPr>
            <a:endParaRPr lang="en-US" altLang="zh-CN" sz="24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4F01684-DCC0-2ACC-D3FA-EA267033D4BE}"/>
              </a:ext>
            </a:extLst>
          </p:cNvPr>
          <p:cNvSpPr txBox="1">
            <a:spLocks/>
          </p:cNvSpPr>
          <p:nvPr/>
        </p:nvSpPr>
        <p:spPr>
          <a:xfrm>
            <a:off x="741683" y="2472644"/>
            <a:ext cx="226268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algn="r" defTabSz="1828800">
              <a:defRPr/>
            </a:pP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 models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E87AD3E-3745-F55A-0B84-4B19C2E3CFF4}"/>
              </a:ext>
            </a:extLst>
          </p:cNvPr>
          <p:cNvSpPr txBox="1">
            <a:spLocks/>
          </p:cNvSpPr>
          <p:nvPr/>
        </p:nvSpPr>
        <p:spPr>
          <a:xfrm>
            <a:off x="961559" y="5255522"/>
            <a:ext cx="2077917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defTabSz="1828800">
              <a:defRPr/>
            </a:pP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mindset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9D241EE-2DD1-C1A2-8387-599563069FAB}"/>
              </a:ext>
            </a:extLst>
          </p:cNvPr>
          <p:cNvSpPr txBox="1">
            <a:spLocks/>
          </p:cNvSpPr>
          <p:nvPr/>
        </p:nvSpPr>
        <p:spPr>
          <a:xfrm>
            <a:off x="9158698" y="2472642"/>
            <a:ext cx="1518787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defTabSz="1828800">
              <a:defRPr/>
            </a:pP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Ecosystems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93FDE70-DD47-4378-2C8C-0149E6EC21BD}"/>
              </a:ext>
            </a:extLst>
          </p:cNvPr>
          <p:cNvSpPr txBox="1">
            <a:spLocks/>
          </p:cNvSpPr>
          <p:nvPr/>
        </p:nvSpPr>
        <p:spPr>
          <a:xfrm>
            <a:off x="9105004" y="5394021"/>
            <a:ext cx="2345313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defTabSz="1828800">
              <a:defRPr/>
            </a:pP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&amp; incentives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8E90CC-7112-F0D1-5B5C-4553A951D232}"/>
              </a:ext>
            </a:extLst>
          </p:cNvPr>
          <p:cNvSpPr txBox="1"/>
          <p:nvPr/>
        </p:nvSpPr>
        <p:spPr>
          <a:xfrm>
            <a:off x="3823006" y="4122263"/>
            <a:ext cx="45459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Technology &amp;</a:t>
            </a:r>
          </a:p>
          <a:p>
            <a:pPr algn="ctr" defTabSz="1828800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Business models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209FC1C-9D46-C862-4F9E-A718DB1864F4}"/>
              </a:ext>
            </a:extLst>
          </p:cNvPr>
          <p:cNvSpPr/>
          <p:nvPr/>
        </p:nvSpPr>
        <p:spPr>
          <a:xfrm>
            <a:off x="3220305" y="1919459"/>
            <a:ext cx="1383366" cy="13833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U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6D84D5E-AD14-3185-3D1A-5E4857EF0B72}"/>
              </a:ext>
            </a:extLst>
          </p:cNvPr>
          <p:cNvSpPr/>
          <p:nvPr/>
        </p:nvSpPr>
        <p:spPr>
          <a:xfrm>
            <a:off x="7455833" y="1919458"/>
            <a:ext cx="1383366" cy="13833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U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98F0112-522B-0B2D-C006-28F8392BC600}"/>
              </a:ext>
            </a:extLst>
          </p:cNvPr>
          <p:cNvSpPr/>
          <p:nvPr/>
        </p:nvSpPr>
        <p:spPr>
          <a:xfrm>
            <a:off x="3220305" y="4742870"/>
            <a:ext cx="1383366" cy="13833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U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B4BBBDB-477A-10A7-E162-5021F0F0F202}"/>
              </a:ext>
            </a:extLst>
          </p:cNvPr>
          <p:cNvSpPr/>
          <p:nvPr/>
        </p:nvSpPr>
        <p:spPr>
          <a:xfrm>
            <a:off x="7455833" y="4742869"/>
            <a:ext cx="1383366" cy="13833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U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F20F976-B0C3-371C-26B0-CC5EE2A5C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48809" y="2111470"/>
            <a:ext cx="1056853" cy="104819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778C5C0-F62A-F0D2-B9E4-2E184650DF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68713" y="4976329"/>
            <a:ext cx="835384" cy="83538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3934CC59-D717-15BD-2515-2F08FE5B44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44626" y="1977476"/>
            <a:ext cx="1083558" cy="110161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FFD444FE-DA2B-2FF3-5DF4-3FC4A25219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80031" y="4926072"/>
            <a:ext cx="1063913" cy="106391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A05AC91-5746-7211-07F5-38B85BD7B7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29871" y="2733803"/>
            <a:ext cx="1244142" cy="123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39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erlay">
            <a:extLst>
              <a:ext uri="{FF2B5EF4-FFF2-40B4-BE49-F238E27FC236}">
                <a16:creationId xmlns:a16="http://schemas.microsoft.com/office/drawing/2014/main" id="{660EBE1E-6AD5-9667-7C54-6C7379F86A7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856948" y="1813863"/>
            <a:ext cx="4763401" cy="4763401"/>
          </a:xfrm>
          <a:prstGeom prst="ellipse">
            <a:avLst/>
          </a:prstGeom>
          <a:solidFill>
            <a:schemeClr val="bg2">
              <a:lumMod val="75000"/>
              <a:alpha val="6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4592" tIns="82296" rIns="164592" bIns="82296" rtlCol="0" anchor="t"/>
          <a:lstStyle/>
          <a:p>
            <a:pPr>
              <a:lnSpc>
                <a:spcPct val="90000"/>
              </a:lnSpc>
              <a:spcAft>
                <a:spcPts val="2000"/>
              </a:spcAft>
            </a:pPr>
            <a:endParaRPr lang="en-US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94D0FE44-1255-5F5F-9F7B-8D18060FB877}"/>
              </a:ext>
            </a:extLst>
          </p:cNvPr>
          <p:cNvSpPr/>
          <p:nvPr/>
        </p:nvSpPr>
        <p:spPr>
          <a:xfrm>
            <a:off x="3317629" y="4019693"/>
            <a:ext cx="1276331" cy="127633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U"/>
          </a:p>
        </p:txBody>
      </p:sp>
      <p:sp>
        <p:nvSpPr>
          <p:cNvPr id="17" name="矩形 15" descr="e7d195523061f1c0f0ec610a92cff745ee13794c7b8d98f8E73673273C9E8BE17CC3D63B9B1D6426C348A354AD505654C28F453CD7C8F90EADD06C08281DAED7140E5AAAED5880ECE414DFB6A93B82BE2E99DC166B9B34A016680ED02E24DDB11F5A4C97BDB0AB72A3331F6CE65BEFE6F950C13081C1457C5B8765EA77AEB618F6ABF2D69A0413E1">
            <a:extLst>
              <a:ext uri="{FF2B5EF4-FFF2-40B4-BE49-F238E27FC236}">
                <a16:creationId xmlns:a16="http://schemas.microsoft.com/office/drawing/2014/main" id="{785D9602-B67D-0E4F-845E-24F5E45B4204}"/>
              </a:ext>
            </a:extLst>
          </p:cNvPr>
          <p:cNvSpPr/>
          <p:nvPr/>
        </p:nvSpPr>
        <p:spPr>
          <a:xfrm>
            <a:off x="531104" y="495399"/>
            <a:ext cx="45143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Most importantly, </a:t>
            </a:r>
            <a:br>
              <a:rPr lang="en-US" altLang="zh-CN" sz="24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altLang="zh-CN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green and blue innovation is an opportunity to create business value </a:t>
            </a:r>
            <a:br>
              <a:rPr lang="en-US" altLang="zh-CN" sz="24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altLang="zh-CN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as well as environmental surplus</a:t>
            </a:r>
          </a:p>
        </p:txBody>
      </p:sp>
      <p:sp>
        <p:nvSpPr>
          <p:cNvPr id="24" name="Overlay">
            <a:extLst>
              <a:ext uri="{FF2B5EF4-FFF2-40B4-BE49-F238E27FC236}">
                <a16:creationId xmlns:a16="http://schemas.microsoft.com/office/drawing/2014/main" id="{3C335EAF-AC39-BB8F-66C7-EF102669C18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700544" y="495399"/>
            <a:ext cx="4763401" cy="4763401"/>
          </a:xfrm>
          <a:prstGeom prst="ellipse">
            <a:avLst/>
          </a:prstGeom>
          <a:solidFill>
            <a:schemeClr val="tx1">
              <a:alpha val="63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4592" tIns="82296" rIns="164592" bIns="82296" rtlCol="0" anchor="t"/>
          <a:lstStyle/>
          <a:p>
            <a:pPr>
              <a:lnSpc>
                <a:spcPct val="90000"/>
              </a:lnSpc>
              <a:spcAft>
                <a:spcPts val="2000"/>
              </a:spcAft>
            </a:pPr>
            <a:endParaRPr lang="en-US" sz="11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129D82C3-31C0-F6BF-2A83-3B90CFE9BB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0250" t="18706" r="30193" b="17715"/>
          <a:stretch/>
        </p:blipFill>
        <p:spPr>
          <a:xfrm>
            <a:off x="6484401" y="1691208"/>
            <a:ext cx="2353697" cy="3751724"/>
          </a:xfrm>
          <a:prstGeom prst="rect">
            <a:avLst/>
          </a:prstGeom>
        </p:spPr>
      </p:pic>
      <p:sp>
        <p:nvSpPr>
          <p:cNvPr id="26" name="Arc 25">
            <a:extLst>
              <a:ext uri="{FF2B5EF4-FFF2-40B4-BE49-F238E27FC236}">
                <a16:creationId xmlns:a16="http://schemas.microsoft.com/office/drawing/2014/main" id="{7B1E0FA9-90F6-4763-9437-09A9EAAAA1C8}"/>
              </a:ext>
            </a:extLst>
          </p:cNvPr>
          <p:cNvSpPr/>
          <p:nvPr/>
        </p:nvSpPr>
        <p:spPr>
          <a:xfrm>
            <a:off x="6842781" y="637638"/>
            <a:ext cx="4478924" cy="4478924"/>
          </a:xfrm>
          <a:prstGeom prst="arc">
            <a:avLst>
              <a:gd name="adj1" fmla="val 10451372"/>
              <a:gd name="adj2" fmla="val 19479064"/>
            </a:avLst>
          </a:prstGeom>
          <a:ln w="25400" cap="rnd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64592" tIns="82296" rIns="164592" bIns="82296" rtlCol="0" anchor="ctr"/>
          <a:lstStyle/>
          <a:p>
            <a:pPr algn="ctr"/>
            <a:endParaRPr lang="en-US" sz="1600" dirty="0">
              <a:latin typeface="+mj-lt"/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0CDA9AC1-06BA-C285-BF2C-E310C7C985BC}"/>
              </a:ext>
            </a:extLst>
          </p:cNvPr>
          <p:cNvSpPr/>
          <p:nvPr/>
        </p:nvSpPr>
        <p:spPr>
          <a:xfrm rot="1095083">
            <a:off x="6842784" y="637627"/>
            <a:ext cx="4478924" cy="4478924"/>
          </a:xfrm>
          <a:prstGeom prst="arc">
            <a:avLst>
              <a:gd name="adj1" fmla="val 21254985"/>
              <a:gd name="adj2" fmla="val 7003905"/>
            </a:avLst>
          </a:prstGeom>
          <a:ln w="25400" cap="rnd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64592" tIns="82296" rIns="164592" bIns="82296" rtlCol="0" anchor="ctr"/>
          <a:lstStyle/>
          <a:p>
            <a:pPr algn="ctr"/>
            <a:endParaRPr lang="en-US" sz="1600" dirty="0"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19EB321-BC35-C23F-274C-FB5114F501D1}"/>
              </a:ext>
            </a:extLst>
          </p:cNvPr>
          <p:cNvSpPr txBox="1"/>
          <p:nvPr/>
        </p:nvSpPr>
        <p:spPr>
          <a:xfrm>
            <a:off x="3325832" y="4354367"/>
            <a:ext cx="1268128" cy="580466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8132" tIns="74066" rIns="148132" bIns="74066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3200" b="1" i="1">
                <a:solidFill>
                  <a:srgbClr val="74E0AC"/>
                </a:solidFill>
                <a:cs typeface="MV Boli" panose="02000500030200090000" pitchFamily="2" charset="0"/>
              </a:defRPr>
            </a:lvl1pPr>
          </a:lstStyle>
          <a:p>
            <a:r>
              <a:rPr lang="en-PH" sz="14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Creation</a:t>
            </a:r>
            <a:endParaRPr lang="en-US" sz="140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2CDF9DD-BE80-3FAD-0617-AAA25DC31CDE}"/>
              </a:ext>
            </a:extLst>
          </p:cNvPr>
          <p:cNvSpPr txBox="1"/>
          <p:nvPr/>
        </p:nvSpPr>
        <p:spPr>
          <a:xfrm>
            <a:off x="8471538" y="3020724"/>
            <a:ext cx="2459066" cy="703576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8132" tIns="74066" rIns="148132" bIns="74066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 a shift in incumbent mind set, to view climate as an opportunity vs cost </a:t>
            </a:r>
            <a:endParaRPr lang="en-US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D41D60-4859-D177-743C-569B69DFBC11}"/>
              </a:ext>
            </a:extLst>
          </p:cNvPr>
          <p:cNvSpPr txBox="1"/>
          <p:nvPr/>
        </p:nvSpPr>
        <p:spPr>
          <a:xfrm>
            <a:off x="8445659" y="2053221"/>
            <a:ext cx="2216475" cy="888242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8132" tIns="74066" rIns="148132" bIns="74066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Accelerate climate action to achieve 1.5°C compatibility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037E044-640D-8FBE-C544-83B98DF3A18A}"/>
              </a:ext>
            </a:extLst>
          </p:cNvPr>
          <p:cNvSpPr txBox="1"/>
          <p:nvPr/>
        </p:nvSpPr>
        <p:spPr>
          <a:xfrm>
            <a:off x="6908409" y="2813622"/>
            <a:ext cx="1523554" cy="1257574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8132" tIns="74066" rIns="148132" bIns="74066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>
                <a:solidFill>
                  <a:srgbClr val="FFFFFF"/>
                </a:solidFill>
                <a:cs typeface="MV Boli" panose="02000500030200090000" pitchFamily="2" charset="0"/>
              </a:defRPr>
            </a:lvl1pPr>
          </a:lstStyle>
          <a:p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innovation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connects 1.5°C compatibility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advantage 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value</a:t>
            </a:r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ED400CDD-F558-7F15-AB88-3430EA0AB143}"/>
              </a:ext>
            </a:extLst>
          </p:cNvPr>
          <p:cNvSpPr/>
          <p:nvPr/>
        </p:nvSpPr>
        <p:spPr>
          <a:xfrm>
            <a:off x="3999189" y="1956090"/>
            <a:ext cx="4478924" cy="4478924"/>
          </a:xfrm>
          <a:prstGeom prst="arc">
            <a:avLst>
              <a:gd name="adj1" fmla="val 11265547"/>
              <a:gd name="adj2" fmla="val 18635548"/>
            </a:avLst>
          </a:prstGeom>
          <a:ln w="28575" cap="rnd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64592" tIns="82296" rIns="164592" bIns="82296" rtlCol="0" anchor="ctr"/>
          <a:lstStyle/>
          <a:p>
            <a:pPr algn="ctr"/>
            <a:endParaRPr lang="en-US" sz="1600" dirty="0">
              <a:latin typeface="+mj-lt"/>
            </a:endParaRPr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4F910B16-8A91-7C66-94FA-AA025880928B}"/>
              </a:ext>
            </a:extLst>
          </p:cNvPr>
          <p:cNvSpPr/>
          <p:nvPr/>
        </p:nvSpPr>
        <p:spPr>
          <a:xfrm>
            <a:off x="3999189" y="1956090"/>
            <a:ext cx="4478924" cy="4478924"/>
          </a:xfrm>
          <a:prstGeom prst="arc">
            <a:avLst>
              <a:gd name="adj1" fmla="val 21154613"/>
              <a:gd name="adj2" fmla="val 8847867"/>
            </a:avLst>
          </a:prstGeom>
          <a:ln w="28575" cap="rnd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64592" tIns="82296" rIns="164592" bIns="82296" rtlCol="0" anchor="ctr"/>
          <a:lstStyle/>
          <a:p>
            <a:pPr algn="ctr"/>
            <a:endParaRPr lang="en-US" sz="1600" dirty="0">
              <a:latin typeface="+mj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54D01D1-BF72-AA3D-AF31-26BA49450DC2}"/>
              </a:ext>
            </a:extLst>
          </p:cNvPr>
          <p:cNvSpPr txBox="1"/>
          <p:nvPr/>
        </p:nvSpPr>
        <p:spPr>
          <a:xfrm>
            <a:off x="4606584" y="3756358"/>
            <a:ext cx="2300441" cy="888242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8132" tIns="74066" rIns="148132" bIns="74066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business advantage and value for shareholders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B576C0B-9FFF-342E-3071-21A869CAD687}"/>
              </a:ext>
            </a:extLst>
          </p:cNvPr>
          <p:cNvSpPr txBox="1"/>
          <p:nvPr/>
        </p:nvSpPr>
        <p:spPr>
          <a:xfrm>
            <a:off x="4616078" y="4725272"/>
            <a:ext cx="2563238" cy="703576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8132" tIns="74066" rIns="148132" bIns="74066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 an approach to innovation that recognizes and acts on the climate opportunity</a:t>
            </a:r>
            <a:endParaRPr lang="en-US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61B191F2-EDD8-4796-59A5-308054BC1466}"/>
              </a:ext>
            </a:extLst>
          </p:cNvPr>
          <p:cNvSpPr/>
          <p:nvPr/>
        </p:nvSpPr>
        <p:spPr>
          <a:xfrm>
            <a:off x="10607540" y="1787467"/>
            <a:ext cx="1276331" cy="127633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36B33B-7856-16DF-5B89-A004F868580D}"/>
              </a:ext>
            </a:extLst>
          </p:cNvPr>
          <p:cNvSpPr txBox="1"/>
          <p:nvPr/>
        </p:nvSpPr>
        <p:spPr>
          <a:xfrm>
            <a:off x="10644008" y="2136325"/>
            <a:ext cx="1239863" cy="580466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8132" tIns="74066" rIns="148132" bIns="74066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PH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</a:t>
            </a:r>
            <a:br>
              <a:rPr lang="en-PH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PH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128B8B0-3CDE-C710-6734-C075E78448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61272" y="1010867"/>
            <a:ext cx="963093" cy="96309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BE58353-38B3-6C84-87EF-A501D05379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35967" y="2703324"/>
            <a:ext cx="931844" cy="107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22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entagon 103">
            <a:extLst>
              <a:ext uri="{FF2B5EF4-FFF2-40B4-BE49-F238E27FC236}">
                <a16:creationId xmlns:a16="http://schemas.microsoft.com/office/drawing/2014/main" id="{C98D9CE1-BF87-775F-9FAC-57B6A4612056}"/>
              </a:ext>
            </a:extLst>
          </p:cNvPr>
          <p:cNvSpPr/>
          <p:nvPr/>
        </p:nvSpPr>
        <p:spPr>
          <a:xfrm flipH="1">
            <a:off x="5866685" y="1966008"/>
            <a:ext cx="6695071" cy="3877010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U"/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id="{B40225AF-78AF-6CE9-D4D0-9AABDCBD6D17}"/>
              </a:ext>
            </a:extLst>
          </p:cNvPr>
          <p:cNvSpPr/>
          <p:nvPr/>
        </p:nvSpPr>
        <p:spPr>
          <a:xfrm>
            <a:off x="-249302" y="1966008"/>
            <a:ext cx="6695071" cy="3877010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U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B1D3C55-7B80-8F91-EAF4-F3A0898577D3}"/>
              </a:ext>
            </a:extLst>
          </p:cNvPr>
          <p:cNvSpPr/>
          <p:nvPr/>
        </p:nvSpPr>
        <p:spPr>
          <a:xfrm>
            <a:off x="5004932" y="3014584"/>
            <a:ext cx="2080709" cy="208070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U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CBD9BE20-304A-8C4A-81A0-78FCC447A1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95" r="60194"/>
          <a:stretch/>
        </p:blipFill>
        <p:spPr>
          <a:xfrm>
            <a:off x="424966" y="2110185"/>
            <a:ext cx="4074869" cy="431319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070CB578-D230-F0E2-4665-07C6A484ED49}"/>
              </a:ext>
            </a:extLst>
          </p:cNvPr>
          <p:cNvSpPr txBox="1"/>
          <p:nvPr/>
        </p:nvSpPr>
        <p:spPr>
          <a:xfrm>
            <a:off x="582591" y="1465800"/>
            <a:ext cx="3219450" cy="369332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Changing context/ climate limitations are narrowing the space for 'business as usual'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48459C4B-248E-89B9-9724-20BD794BE6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268" t="22545" r="-74" b="10124"/>
          <a:stretch/>
        </p:blipFill>
        <p:spPr>
          <a:xfrm>
            <a:off x="7669472" y="1966008"/>
            <a:ext cx="4074869" cy="3877009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AF501939-85E4-D78F-572F-9711607F2F35}"/>
              </a:ext>
            </a:extLst>
          </p:cNvPr>
          <p:cNvSpPr txBox="1"/>
          <p:nvPr/>
        </p:nvSpPr>
        <p:spPr>
          <a:xfrm>
            <a:off x="8524256" y="1315900"/>
            <a:ext cx="3189115" cy="553998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Companies can widen the opportunity space to create value and advantage </a:t>
            </a:r>
            <a:b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solving for climate needs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3B66423-C69C-B43C-1690-7AF0E8D2AA7E}"/>
              </a:ext>
            </a:extLst>
          </p:cNvPr>
          <p:cNvSpPr/>
          <p:nvPr/>
        </p:nvSpPr>
        <p:spPr>
          <a:xfrm>
            <a:off x="5168697" y="3697480"/>
            <a:ext cx="1841948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Innovate to turn climate into an advantage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E99E419-6BDB-670A-53FD-E6844E0B175E}"/>
              </a:ext>
            </a:extLst>
          </p:cNvPr>
          <p:cNvSpPr txBox="1"/>
          <p:nvPr/>
        </p:nvSpPr>
        <p:spPr>
          <a:xfrm rot="2708382">
            <a:off x="3765772" y="3161899"/>
            <a:ext cx="3189115" cy="246221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 NARROWING</a:t>
            </a:r>
          </a:p>
          <a:p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OPPORTUNITY SPACE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C2B1125-4E81-D5E2-F3E2-CF7E4D8FE108}"/>
              </a:ext>
            </a:extLst>
          </p:cNvPr>
          <p:cNvSpPr txBox="1"/>
          <p:nvPr/>
        </p:nvSpPr>
        <p:spPr>
          <a:xfrm rot="19056317">
            <a:off x="6751698" y="1766954"/>
            <a:ext cx="3189115" cy="246221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ACTIONS WIDENING</a:t>
            </a:r>
          </a:p>
          <a:p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OPPORTUNITY SPACE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694A961-9F74-793A-F29D-6CCAED9B8E34}"/>
              </a:ext>
            </a:extLst>
          </p:cNvPr>
          <p:cNvSpPr txBox="1"/>
          <p:nvPr/>
        </p:nvSpPr>
        <p:spPr>
          <a:xfrm>
            <a:off x="11258259" y="5930900"/>
            <a:ext cx="610176" cy="123111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lvl="1" algn="ctr">
              <a:buClr>
                <a:schemeClr val="accent6"/>
              </a:buClr>
              <a:buSzPct val="100000"/>
            </a:pPr>
            <a:r>
              <a:rPr lang="en-US" sz="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70" name="ee4pFootnotes">
            <a:extLst>
              <a:ext uri="{FF2B5EF4-FFF2-40B4-BE49-F238E27FC236}">
                <a16:creationId xmlns:a16="http://schemas.microsoft.com/office/drawing/2014/main" id="{B9F122EC-9A20-9ED2-98CE-C11682A73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0329" y="6537821"/>
            <a:ext cx="10544174" cy="138499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</p:spPr>
        <p:txBody>
          <a:bodyPr vert="horz" wrap="square" lIns="0" tIns="0" rIns="0" bIns="0" anchor="b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Source: BCG analysis. </a:t>
            </a:r>
          </a:p>
        </p:txBody>
      </p:sp>
      <p:sp>
        <p:nvSpPr>
          <p:cNvPr id="71" name="矩形 15" descr="e7d195523061f1c0f0ec610a92cff745ee13794c7b8d98f8E73673273C9E8BE17CC3D63B9B1D6426C348A354AD505654C28F453CD7C8F90EADD06C08281DAED7140E5AAAED5880ECE414DFB6A93B82BE2E99DC166B9B34A016680ED02E24DDB11F5A4C97BDB0AB72A3331F6CE65BEFE6F950C13081C1457C5B8765EA77AEB618F6ABF2D69A0413E1">
            <a:extLst>
              <a:ext uri="{FF2B5EF4-FFF2-40B4-BE49-F238E27FC236}">
                <a16:creationId xmlns:a16="http://schemas.microsoft.com/office/drawing/2014/main" id="{12B07CA1-874D-BCF3-3801-488889F75700}"/>
              </a:ext>
            </a:extLst>
          </p:cNvPr>
          <p:cNvSpPr/>
          <p:nvPr/>
        </p:nvSpPr>
        <p:spPr>
          <a:xfrm>
            <a:off x="2705408" y="495399"/>
            <a:ext cx="6889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To win, companies need to optimize </a:t>
            </a:r>
            <a:br>
              <a:rPr lang="en-US" altLang="zh-CN" sz="24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altLang="zh-CN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for both business and climate value</a:t>
            </a:r>
          </a:p>
          <a:p>
            <a:pPr lvl="0" algn="ctr">
              <a:defRPr/>
            </a:pPr>
            <a:endParaRPr lang="en-US" altLang="zh-CN" sz="24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93D98CE-880A-C87A-CD8C-F0ACADBEEA35}"/>
              </a:ext>
            </a:extLst>
          </p:cNvPr>
          <p:cNvCxnSpPr/>
          <p:nvPr/>
        </p:nvCxnSpPr>
        <p:spPr>
          <a:xfrm>
            <a:off x="584616" y="5843017"/>
            <a:ext cx="11159725" cy="0"/>
          </a:xfrm>
          <a:prstGeom prst="straightConnector1">
            <a:avLst/>
          </a:prstGeom>
          <a:ln w="38100">
            <a:solidFill>
              <a:srgbClr val="04158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FCD23BC6-6548-B04D-B2D2-0D47CBA2CB92}"/>
              </a:ext>
            </a:extLst>
          </p:cNvPr>
          <p:cNvSpPr txBox="1"/>
          <p:nvPr/>
        </p:nvSpPr>
        <p:spPr>
          <a:xfrm>
            <a:off x="8571684" y="6027527"/>
            <a:ext cx="2270445" cy="430887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lvl="1" algn="ctr">
              <a:buClr>
                <a:schemeClr val="accent6"/>
              </a:buClr>
              <a:buSzPct val="100000"/>
            </a:pP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growth by creating</a:t>
            </a:r>
          </a:p>
          <a:p>
            <a:pPr marL="0" lvl="1" algn="ctr">
              <a:buClr>
                <a:schemeClr val="accent6"/>
              </a:buClr>
              <a:buSzPct val="100000"/>
            </a:pP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benefits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D10D783-89B1-8F9C-800C-85AA38CA00EC}"/>
              </a:ext>
            </a:extLst>
          </p:cNvPr>
          <p:cNvSpPr txBox="1"/>
          <p:nvPr/>
        </p:nvSpPr>
        <p:spPr>
          <a:xfrm>
            <a:off x="1221322" y="6032330"/>
            <a:ext cx="2482158" cy="430887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lvl="1" algn="ctr">
              <a:buClr>
                <a:schemeClr val="accent6"/>
              </a:buClr>
              <a:buSzPct val="100000"/>
            </a:pP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 restricted by negative climate impacts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CE30CF56-4123-8B51-A406-444134F247B5}"/>
              </a:ext>
            </a:extLst>
          </p:cNvPr>
          <p:cNvSpPr/>
          <p:nvPr/>
        </p:nvSpPr>
        <p:spPr>
          <a:xfrm>
            <a:off x="2349929" y="5742878"/>
            <a:ext cx="224942" cy="224942"/>
          </a:xfrm>
          <a:prstGeom prst="ellipse">
            <a:avLst/>
          </a:prstGeom>
          <a:solidFill>
            <a:srgbClr val="671130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C34E5B8-649E-2903-6841-0970E2B690BC}"/>
              </a:ext>
            </a:extLst>
          </p:cNvPr>
          <p:cNvSpPr/>
          <p:nvPr/>
        </p:nvSpPr>
        <p:spPr>
          <a:xfrm>
            <a:off x="9594435" y="5750710"/>
            <a:ext cx="224942" cy="224942"/>
          </a:xfrm>
          <a:prstGeom prst="ellipse">
            <a:avLst/>
          </a:prstGeom>
          <a:solidFill>
            <a:srgbClr val="3DAD9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019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5E18A7C-EC17-ECD1-0325-6C19C1B6C647}"/>
              </a:ext>
            </a:extLst>
          </p:cNvPr>
          <p:cNvCxnSpPr>
            <a:cxnSpLocks/>
          </p:cNvCxnSpPr>
          <p:nvPr/>
        </p:nvCxnSpPr>
        <p:spPr>
          <a:xfrm flipV="1">
            <a:off x="2942213" y="2058425"/>
            <a:ext cx="0" cy="4126959"/>
          </a:xfrm>
          <a:prstGeom prst="straightConnector1">
            <a:avLst/>
          </a:prstGeom>
          <a:ln w="9525" cap="rnd">
            <a:solidFill>
              <a:schemeClr val="accent4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1FBA1DA-1447-5200-E0FD-6BA489BFBAE3}"/>
              </a:ext>
            </a:extLst>
          </p:cNvPr>
          <p:cNvCxnSpPr>
            <a:cxnSpLocks/>
          </p:cNvCxnSpPr>
          <p:nvPr/>
        </p:nvCxnSpPr>
        <p:spPr>
          <a:xfrm flipV="1">
            <a:off x="2942214" y="6173183"/>
            <a:ext cx="6755967" cy="3"/>
          </a:xfrm>
          <a:prstGeom prst="straightConnector1">
            <a:avLst/>
          </a:prstGeom>
          <a:ln w="9525" cap="rnd">
            <a:solidFill>
              <a:schemeClr val="accent4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439F1C4-67BE-CD91-33EB-AF7EE46849E6}"/>
              </a:ext>
            </a:extLst>
          </p:cNvPr>
          <p:cNvCxnSpPr/>
          <p:nvPr/>
        </p:nvCxnSpPr>
        <p:spPr>
          <a:xfrm>
            <a:off x="6219948" y="2289202"/>
            <a:ext cx="0" cy="3556000"/>
          </a:xfrm>
          <a:prstGeom prst="line">
            <a:avLst/>
          </a:prstGeom>
          <a:ln w="9525" cap="rnd">
            <a:solidFill>
              <a:schemeClr val="accent4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1F026EC-5249-76BF-22B2-8CAA44E7A96E}"/>
              </a:ext>
            </a:extLst>
          </p:cNvPr>
          <p:cNvCxnSpPr>
            <a:cxnSpLocks/>
          </p:cNvCxnSpPr>
          <p:nvPr/>
        </p:nvCxnSpPr>
        <p:spPr>
          <a:xfrm flipH="1">
            <a:off x="3158834" y="4032621"/>
            <a:ext cx="6142182" cy="0"/>
          </a:xfrm>
          <a:prstGeom prst="line">
            <a:avLst/>
          </a:prstGeom>
          <a:ln w="9525" cap="rnd">
            <a:solidFill>
              <a:schemeClr val="accent4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13">
            <a:extLst>
              <a:ext uri="{FF2B5EF4-FFF2-40B4-BE49-F238E27FC236}">
                <a16:creationId xmlns:a16="http://schemas.microsoft.com/office/drawing/2014/main" id="{80C233DE-4E6C-410B-30E8-589EE01EA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521" y="3961350"/>
            <a:ext cx="2062903" cy="35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103900" tIns="103900" rIns="103900" bIns="103900" anchor="ctr"/>
          <a:lstStyle/>
          <a:p>
            <a:pPr algn="r"/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  <a:sym typeface="Trebuchet MS" panose="020B0603020202020204" pitchFamily="34" charset="0"/>
              </a:rPr>
              <a:t>Business model</a:t>
            </a:r>
          </a:p>
        </p:txBody>
      </p:sp>
      <p:sp>
        <p:nvSpPr>
          <p:cNvPr id="60" name="Rectangle 8">
            <a:extLst>
              <a:ext uri="{FF2B5EF4-FFF2-40B4-BE49-F238E27FC236}">
                <a16:creationId xmlns:a16="http://schemas.microsoft.com/office/drawing/2014/main" id="{22F159AF-ECBA-7A3E-5D48-204331D85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0609" y="6305665"/>
            <a:ext cx="2111046" cy="2862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1038977">
              <a:lnSpc>
                <a:spcPct val="90000"/>
              </a:lnSpc>
              <a:spcAft>
                <a:spcPts val="400"/>
              </a:spcAft>
            </a:pPr>
            <a:r>
              <a:rPr lang="en-US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Scale-up</a:t>
            </a:r>
          </a:p>
        </p:txBody>
      </p:sp>
      <p:sp>
        <p:nvSpPr>
          <p:cNvPr id="61" name="Rectangle 9">
            <a:extLst>
              <a:ext uri="{FF2B5EF4-FFF2-40B4-BE49-F238E27FC236}">
                <a16:creationId xmlns:a16="http://schemas.microsoft.com/office/drawing/2014/main" id="{64A7EAC1-B64E-71BC-96F8-9DD1BB34F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256" y="6339311"/>
            <a:ext cx="1725926" cy="2862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038977">
              <a:lnSpc>
                <a:spcPct val="90000"/>
              </a:lnSpc>
              <a:spcAft>
                <a:spcPts val="400"/>
              </a:spcAft>
            </a:pPr>
            <a:r>
              <a:rPr lang="en-US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Breakthrough</a:t>
            </a:r>
          </a:p>
        </p:txBody>
      </p:sp>
      <p:sp>
        <p:nvSpPr>
          <p:cNvPr id="68" name="ee4pHeader1">
            <a:extLst>
              <a:ext uri="{FF2B5EF4-FFF2-40B4-BE49-F238E27FC236}">
                <a16:creationId xmlns:a16="http://schemas.microsoft.com/office/drawing/2014/main" id="{D510D51E-0FCC-3FFF-D7BB-37135ADBF435}"/>
              </a:ext>
            </a:extLst>
          </p:cNvPr>
          <p:cNvSpPr txBox="1"/>
          <p:nvPr/>
        </p:nvSpPr>
        <p:spPr>
          <a:xfrm>
            <a:off x="3652355" y="2179873"/>
            <a:ext cx="2198458" cy="566889"/>
          </a:xfrm>
          <a:prstGeom prst="rect">
            <a:avLst/>
          </a:prstGeom>
          <a:noFill/>
          <a:ln cap="rnd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0" lvl="3" algn="ctr"/>
            <a:r>
              <a:rPr lang="en-US" sz="1400" b="1" dirty="0">
                <a:latin typeface="Arial Black" panose="020B0604020202020204" pitchFamily="34" charset="0"/>
                <a:cs typeface="Arial Black" panose="020B0604020202020204" pitchFamily="34" charset="0"/>
                <a:sym typeface="Trebuchet MS" panose="020B0603020202020204" pitchFamily="34" charset="0"/>
              </a:rPr>
              <a:t>Re-imagine</a:t>
            </a:r>
          </a:p>
        </p:txBody>
      </p:sp>
      <p:sp>
        <p:nvSpPr>
          <p:cNvPr id="74" name="ee4pHeader1">
            <a:extLst>
              <a:ext uri="{FF2B5EF4-FFF2-40B4-BE49-F238E27FC236}">
                <a16:creationId xmlns:a16="http://schemas.microsoft.com/office/drawing/2014/main" id="{4AC59213-D52C-1E3E-346C-EFB98611133D}"/>
              </a:ext>
            </a:extLst>
          </p:cNvPr>
          <p:cNvSpPr txBox="1"/>
          <p:nvPr/>
        </p:nvSpPr>
        <p:spPr>
          <a:xfrm>
            <a:off x="3812426" y="4266442"/>
            <a:ext cx="2198458" cy="566889"/>
          </a:xfrm>
          <a:prstGeom prst="rect">
            <a:avLst/>
          </a:prstGeom>
          <a:noFill/>
          <a:ln cap="rnd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0" lvl="3" algn="ctr"/>
            <a:r>
              <a:rPr lang="en-US" sz="1400" b="1" dirty="0">
                <a:latin typeface="Arial Black" panose="020B0604020202020204" pitchFamily="34" charset="0"/>
                <a:cs typeface="Arial Black" panose="020B0604020202020204" pitchFamily="34" charset="0"/>
                <a:sym typeface="Trebuchet MS" panose="020B0603020202020204" pitchFamily="34" charset="0"/>
              </a:rPr>
              <a:t>Re-engineer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2892F22-D266-129B-8E91-EAEA5EF1C708}"/>
              </a:ext>
            </a:extLst>
          </p:cNvPr>
          <p:cNvGrpSpPr>
            <a:grpSpLocks noChangeAspect="1"/>
          </p:cNvGrpSpPr>
          <p:nvPr/>
        </p:nvGrpSpPr>
        <p:grpSpPr>
          <a:xfrm>
            <a:off x="6431798" y="4178169"/>
            <a:ext cx="709200" cy="709200"/>
            <a:chOff x="5273040" y="2606040"/>
            <a:chExt cx="1645920" cy="1645920"/>
          </a:xfrm>
        </p:grpSpPr>
        <p:sp>
          <p:nvSpPr>
            <p:cNvPr id="76" name="AutoShape 10">
              <a:extLst>
                <a:ext uri="{FF2B5EF4-FFF2-40B4-BE49-F238E27FC236}">
                  <a16:creationId xmlns:a16="http://schemas.microsoft.com/office/drawing/2014/main" id="{BAAFD61F-58BB-19C3-3D60-EAE5690BA6E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273040" y="2606040"/>
              <a:ext cx="1645920" cy="1645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75757"/>
                </a:solidFill>
                <a:latin typeface="Trebuchet MS" panose="020B0603020202020204" pitchFamily="34" charset="0"/>
                <a:sym typeface="Trebuchet MS" panose="020B0603020202020204" pitchFamily="34" charset="0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EE75E635-4F15-1897-B396-4EB0B43E8BBD}"/>
                </a:ext>
              </a:extLst>
            </p:cNvPr>
            <p:cNvGrpSpPr/>
            <p:nvPr/>
          </p:nvGrpSpPr>
          <p:grpSpPr>
            <a:xfrm>
              <a:off x="5493600" y="3042286"/>
              <a:ext cx="1205866" cy="773430"/>
              <a:chOff x="5493600" y="3042286"/>
              <a:chExt cx="1205866" cy="773430"/>
            </a:xfrm>
          </p:grpSpPr>
          <p:sp>
            <p:nvSpPr>
              <p:cNvPr id="78" name="AutoShape 12">
                <a:extLst>
                  <a:ext uri="{FF2B5EF4-FFF2-40B4-BE49-F238E27FC236}">
                    <a16:creationId xmlns:a16="http://schemas.microsoft.com/office/drawing/2014/main" id="{2B52E580-511D-DE5F-421F-E9D46E9DC8E0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5493600" y="3042286"/>
                <a:ext cx="1205866" cy="7734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75757"/>
                  </a:solidFill>
                  <a:latin typeface="Trebuchet MS" panose="020B0603020202020204" pitchFamily="34" charset="0"/>
                  <a:sym typeface="Trebuchet MS" panose="020B0603020202020204" pitchFamily="34" charset="0"/>
                </a:endParaRPr>
              </a:p>
            </p:txBody>
          </p: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D608BB60-633B-416E-14C9-555D58F2956C}"/>
                  </a:ext>
                </a:extLst>
              </p:cNvPr>
              <p:cNvGrpSpPr/>
              <p:nvPr/>
            </p:nvGrpSpPr>
            <p:grpSpPr>
              <a:xfrm>
                <a:off x="5493600" y="3042286"/>
                <a:ext cx="1205866" cy="773430"/>
                <a:chOff x="5493600" y="3042286"/>
                <a:chExt cx="1205866" cy="773430"/>
              </a:xfrm>
            </p:grpSpPr>
            <p:sp>
              <p:nvSpPr>
                <p:cNvPr id="80" name="Freeform 14">
                  <a:extLst>
                    <a:ext uri="{FF2B5EF4-FFF2-40B4-BE49-F238E27FC236}">
                      <a16:creationId xmlns:a16="http://schemas.microsoft.com/office/drawing/2014/main" id="{1742A2B1-C991-0580-7385-0105D39386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93600" y="3042286"/>
                  <a:ext cx="986790" cy="773430"/>
                </a:xfrm>
                <a:custGeom>
                  <a:avLst/>
                  <a:gdLst>
                    <a:gd name="T0" fmla="*/ 904 w 1505"/>
                    <a:gd name="T1" fmla="*/ 1174 h 1177"/>
                    <a:gd name="T2" fmla="*/ 904 w 1505"/>
                    <a:gd name="T3" fmla="*/ 896 h 1177"/>
                    <a:gd name="T4" fmla="*/ 0 w 1505"/>
                    <a:gd name="T5" fmla="*/ 1177 h 1177"/>
                    <a:gd name="T6" fmla="*/ 264 w 1505"/>
                    <a:gd name="T7" fmla="*/ 549 h 1177"/>
                    <a:gd name="T8" fmla="*/ 902 w 1505"/>
                    <a:gd name="T9" fmla="*/ 290 h 1177"/>
                    <a:gd name="T10" fmla="*/ 902 w 1505"/>
                    <a:gd name="T11" fmla="*/ 0 h 1177"/>
                    <a:gd name="T12" fmla="*/ 1505 w 1505"/>
                    <a:gd name="T13" fmla="*/ 588 h 1177"/>
                    <a:gd name="T14" fmla="*/ 904 w 1505"/>
                    <a:gd name="T15" fmla="*/ 1174 h 1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05" h="1177">
                      <a:moveTo>
                        <a:pt x="904" y="1174"/>
                      </a:moveTo>
                      <a:cubicBezTo>
                        <a:pt x="904" y="1087"/>
                        <a:pt x="904" y="993"/>
                        <a:pt x="904" y="896"/>
                      </a:cubicBezTo>
                      <a:cubicBezTo>
                        <a:pt x="548" y="819"/>
                        <a:pt x="241" y="889"/>
                        <a:pt x="0" y="1177"/>
                      </a:cubicBezTo>
                      <a:cubicBezTo>
                        <a:pt x="11" y="934"/>
                        <a:pt x="92" y="722"/>
                        <a:pt x="264" y="549"/>
                      </a:cubicBezTo>
                      <a:cubicBezTo>
                        <a:pt x="437" y="375"/>
                        <a:pt x="656" y="305"/>
                        <a:pt x="902" y="290"/>
                      </a:cubicBezTo>
                      <a:cubicBezTo>
                        <a:pt x="902" y="192"/>
                        <a:pt x="902" y="94"/>
                        <a:pt x="902" y="0"/>
                      </a:cubicBezTo>
                      <a:cubicBezTo>
                        <a:pt x="1103" y="196"/>
                        <a:pt x="1303" y="391"/>
                        <a:pt x="1505" y="588"/>
                      </a:cubicBezTo>
                      <a:cubicBezTo>
                        <a:pt x="1302" y="786"/>
                        <a:pt x="1103" y="980"/>
                        <a:pt x="904" y="117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  <a:sym typeface="Trebuchet MS" panose="020B0603020202020204" pitchFamily="34" charset="0"/>
                  </a:endParaRPr>
                </a:p>
              </p:txBody>
            </p:sp>
            <p:sp>
              <p:nvSpPr>
                <p:cNvPr id="81" name="Freeform 15">
                  <a:extLst>
                    <a:ext uri="{FF2B5EF4-FFF2-40B4-BE49-F238E27FC236}">
                      <a16:creationId xmlns:a16="http://schemas.microsoft.com/office/drawing/2014/main" id="{BBD14135-147A-D77B-5122-AE283CB6FF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91796" y="3042286"/>
                  <a:ext cx="407670" cy="773430"/>
                </a:xfrm>
                <a:custGeom>
                  <a:avLst/>
                  <a:gdLst>
                    <a:gd name="T0" fmla="*/ 21 w 622"/>
                    <a:gd name="T1" fmla="*/ 1176 h 1176"/>
                    <a:gd name="T2" fmla="*/ 22 w 622"/>
                    <a:gd name="T3" fmla="*/ 1019 h 1176"/>
                    <a:gd name="T4" fmla="*/ 53 w 622"/>
                    <a:gd name="T5" fmla="*/ 972 h 1176"/>
                    <a:gd name="T6" fmla="*/ 441 w 622"/>
                    <a:gd name="T7" fmla="*/ 602 h 1176"/>
                    <a:gd name="T8" fmla="*/ 130 w 622"/>
                    <a:gd name="T9" fmla="*/ 290 h 1176"/>
                    <a:gd name="T10" fmla="*/ 21 w 622"/>
                    <a:gd name="T11" fmla="*/ 18 h 1176"/>
                    <a:gd name="T12" fmla="*/ 21 w 622"/>
                    <a:gd name="T13" fmla="*/ 0 h 1176"/>
                    <a:gd name="T14" fmla="*/ 622 w 622"/>
                    <a:gd name="T15" fmla="*/ 593 h 1176"/>
                    <a:gd name="T16" fmla="*/ 21 w 622"/>
                    <a:gd name="T17" fmla="*/ 1176 h 1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22" h="1176">
                      <a:moveTo>
                        <a:pt x="21" y="1176"/>
                      </a:moveTo>
                      <a:cubicBezTo>
                        <a:pt x="21" y="1130"/>
                        <a:pt x="19" y="1074"/>
                        <a:pt x="22" y="1019"/>
                      </a:cubicBezTo>
                      <a:cubicBezTo>
                        <a:pt x="23" y="1003"/>
                        <a:pt x="40" y="985"/>
                        <a:pt x="53" y="972"/>
                      </a:cubicBezTo>
                      <a:cubicBezTo>
                        <a:pt x="181" y="849"/>
                        <a:pt x="310" y="727"/>
                        <a:pt x="441" y="602"/>
                      </a:cubicBezTo>
                      <a:cubicBezTo>
                        <a:pt x="329" y="488"/>
                        <a:pt x="235" y="382"/>
                        <a:pt x="130" y="290"/>
                      </a:cubicBezTo>
                      <a:cubicBezTo>
                        <a:pt x="44" y="214"/>
                        <a:pt x="0" y="132"/>
                        <a:pt x="21" y="18"/>
                      </a:cubicBezTo>
                      <a:cubicBezTo>
                        <a:pt x="22" y="11"/>
                        <a:pt x="21" y="3"/>
                        <a:pt x="21" y="0"/>
                      </a:cubicBezTo>
                      <a:cubicBezTo>
                        <a:pt x="219" y="195"/>
                        <a:pt x="418" y="392"/>
                        <a:pt x="622" y="593"/>
                      </a:cubicBezTo>
                      <a:cubicBezTo>
                        <a:pt x="422" y="787"/>
                        <a:pt x="220" y="983"/>
                        <a:pt x="21" y="11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  <a:sym typeface="Trebuchet MS" panose="020B0603020202020204" pitchFamily="34" charset="0"/>
                  </a:endParaRPr>
                </a:p>
              </p:txBody>
            </p:sp>
          </p:grp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4132B83-673E-819C-6964-89FFF12A875D}"/>
              </a:ext>
            </a:extLst>
          </p:cNvPr>
          <p:cNvGrpSpPr>
            <a:grpSpLocks noChangeAspect="1"/>
          </p:cNvGrpSpPr>
          <p:nvPr/>
        </p:nvGrpSpPr>
        <p:grpSpPr>
          <a:xfrm>
            <a:off x="6318991" y="2224195"/>
            <a:ext cx="561771" cy="561229"/>
            <a:chOff x="5272088" y="2606675"/>
            <a:chExt cx="1646237" cy="1644650"/>
          </a:xfrm>
        </p:grpSpPr>
        <p:sp>
          <p:nvSpPr>
            <p:cNvPr id="83" name="AutoShape 26">
              <a:extLst>
                <a:ext uri="{FF2B5EF4-FFF2-40B4-BE49-F238E27FC236}">
                  <a16:creationId xmlns:a16="http://schemas.microsoft.com/office/drawing/2014/main" id="{D9711B6C-036F-0DB0-B189-DCCC84CEBE7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272088" y="2606675"/>
              <a:ext cx="1646237" cy="164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75757"/>
                </a:solidFill>
                <a:latin typeface="Trebuchet MS" panose="020B0603020202020204" pitchFamily="34" charset="0"/>
                <a:sym typeface="Trebuchet MS" panose="020B0603020202020204" pitchFamily="34" charset="0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D7E07334-09B8-7834-6BCF-3BC6BB28D4A1}"/>
                </a:ext>
              </a:extLst>
            </p:cNvPr>
            <p:cNvGrpSpPr/>
            <p:nvPr/>
          </p:nvGrpSpPr>
          <p:grpSpPr>
            <a:xfrm>
              <a:off x="5719763" y="2797175"/>
              <a:ext cx="768348" cy="1255713"/>
              <a:chOff x="5719763" y="2797175"/>
              <a:chExt cx="768348" cy="1255713"/>
            </a:xfrm>
          </p:grpSpPr>
          <p:sp>
            <p:nvSpPr>
              <p:cNvPr id="85" name="Freeform 10">
                <a:extLst>
                  <a:ext uri="{FF2B5EF4-FFF2-40B4-BE49-F238E27FC236}">
                    <a16:creationId xmlns:a16="http://schemas.microsoft.com/office/drawing/2014/main" id="{DB9C8EE3-5A64-08CD-0C1D-A640CB8FCF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9763" y="2797175"/>
                <a:ext cx="744537" cy="869951"/>
              </a:xfrm>
              <a:custGeom>
                <a:avLst/>
                <a:gdLst>
                  <a:gd name="connsiteX0" fmla="*/ 527050 w 744537"/>
                  <a:gd name="connsiteY0" fmla="*/ 838200 h 869951"/>
                  <a:gd name="connsiteX1" fmla="*/ 551039 w 744537"/>
                  <a:gd name="connsiteY1" fmla="*/ 842433 h 869951"/>
                  <a:gd name="connsiteX2" fmla="*/ 558800 w 744537"/>
                  <a:gd name="connsiteY2" fmla="*/ 841728 h 869951"/>
                  <a:gd name="connsiteX3" fmla="*/ 558800 w 744537"/>
                  <a:gd name="connsiteY3" fmla="*/ 869950 h 869951"/>
                  <a:gd name="connsiteX4" fmla="*/ 527050 w 744537"/>
                  <a:gd name="connsiteY4" fmla="*/ 869950 h 869951"/>
                  <a:gd name="connsiteX5" fmla="*/ 527050 w 744537"/>
                  <a:gd name="connsiteY5" fmla="*/ 838200 h 869951"/>
                  <a:gd name="connsiteX6" fmla="*/ 379931 w 744537"/>
                  <a:gd name="connsiteY6" fmla="*/ 654050 h 869951"/>
                  <a:gd name="connsiteX7" fmla="*/ 503237 w 744537"/>
                  <a:gd name="connsiteY7" fmla="*/ 725568 h 869951"/>
                  <a:gd name="connsiteX8" fmla="*/ 486844 w 744537"/>
                  <a:gd name="connsiteY8" fmla="*/ 752475 h 869951"/>
                  <a:gd name="connsiteX9" fmla="*/ 363537 w 744537"/>
                  <a:gd name="connsiteY9" fmla="*/ 680250 h 869951"/>
                  <a:gd name="connsiteX10" fmla="*/ 379931 w 744537"/>
                  <a:gd name="connsiteY10" fmla="*/ 654050 h 869951"/>
                  <a:gd name="connsiteX11" fmla="*/ 103785 w 744537"/>
                  <a:gd name="connsiteY11" fmla="*/ 582613 h 869951"/>
                  <a:gd name="connsiteX12" fmla="*/ 115102 w 744537"/>
                  <a:gd name="connsiteY12" fmla="*/ 596873 h 869951"/>
                  <a:gd name="connsiteX13" fmla="*/ 219075 w 744537"/>
                  <a:gd name="connsiteY13" fmla="*/ 807920 h 869951"/>
                  <a:gd name="connsiteX14" fmla="*/ 219075 w 744537"/>
                  <a:gd name="connsiteY14" fmla="*/ 869951 h 869951"/>
                  <a:gd name="connsiteX15" fmla="*/ 187954 w 744537"/>
                  <a:gd name="connsiteY15" fmla="*/ 869951 h 869951"/>
                  <a:gd name="connsiteX16" fmla="*/ 187954 w 744537"/>
                  <a:gd name="connsiteY16" fmla="*/ 807920 h 869951"/>
                  <a:gd name="connsiteX17" fmla="*/ 93175 w 744537"/>
                  <a:gd name="connsiteY17" fmla="*/ 618263 h 869951"/>
                  <a:gd name="connsiteX18" fmla="*/ 92468 w 744537"/>
                  <a:gd name="connsiteY18" fmla="*/ 617550 h 869951"/>
                  <a:gd name="connsiteX19" fmla="*/ 76200 w 744537"/>
                  <a:gd name="connsiteY19" fmla="*/ 597586 h 869951"/>
                  <a:gd name="connsiteX20" fmla="*/ 103785 w 744537"/>
                  <a:gd name="connsiteY20" fmla="*/ 582613 h 869951"/>
                  <a:gd name="connsiteX21" fmla="*/ 699573 w 744537"/>
                  <a:gd name="connsiteY21" fmla="*/ 469900 h 869951"/>
                  <a:gd name="connsiteX22" fmla="*/ 730249 w 744537"/>
                  <a:gd name="connsiteY22" fmla="*/ 477065 h 869951"/>
                  <a:gd name="connsiteX23" fmla="*/ 656055 w 744537"/>
                  <a:gd name="connsiteY23" fmla="*/ 614630 h 869951"/>
                  <a:gd name="connsiteX24" fmla="*/ 654628 w 744537"/>
                  <a:gd name="connsiteY24" fmla="*/ 616063 h 869951"/>
                  <a:gd name="connsiteX25" fmla="*/ 584000 w 744537"/>
                  <a:gd name="connsiteY25" fmla="*/ 712788 h 869951"/>
                  <a:gd name="connsiteX26" fmla="*/ 554037 w 744537"/>
                  <a:gd name="connsiteY26" fmla="*/ 704907 h 869951"/>
                  <a:gd name="connsiteX27" fmla="*/ 632512 w 744537"/>
                  <a:gd name="connsiteY27" fmla="*/ 593852 h 869951"/>
                  <a:gd name="connsiteX28" fmla="*/ 699573 w 744537"/>
                  <a:gd name="connsiteY28" fmla="*/ 469900 h 869951"/>
                  <a:gd name="connsiteX29" fmla="*/ 415091 w 744537"/>
                  <a:gd name="connsiteY29" fmla="*/ 407988 h 869951"/>
                  <a:gd name="connsiteX30" fmla="*/ 442912 w 744537"/>
                  <a:gd name="connsiteY30" fmla="*/ 422928 h 869951"/>
                  <a:gd name="connsiteX31" fmla="*/ 358022 w 744537"/>
                  <a:gd name="connsiteY31" fmla="*/ 579438 h 869951"/>
                  <a:gd name="connsiteX32" fmla="*/ 330200 w 744537"/>
                  <a:gd name="connsiteY32" fmla="*/ 564499 h 869951"/>
                  <a:gd name="connsiteX33" fmla="*/ 415091 w 744537"/>
                  <a:gd name="connsiteY33" fmla="*/ 407988 h 869951"/>
                  <a:gd name="connsiteX34" fmla="*/ 393500 w 744537"/>
                  <a:gd name="connsiteY34" fmla="*/ 368300 h 869951"/>
                  <a:gd name="connsiteX35" fmla="*/ 406400 w 744537"/>
                  <a:gd name="connsiteY35" fmla="*/ 396860 h 869951"/>
                  <a:gd name="connsiteX36" fmla="*/ 123309 w 744537"/>
                  <a:gd name="connsiteY36" fmla="*/ 517525 h 869951"/>
                  <a:gd name="connsiteX37" fmla="*/ 111125 w 744537"/>
                  <a:gd name="connsiteY37" fmla="*/ 488965 h 869951"/>
                  <a:gd name="connsiteX38" fmla="*/ 393500 w 744537"/>
                  <a:gd name="connsiteY38" fmla="*/ 368300 h 869951"/>
                  <a:gd name="connsiteX39" fmla="*/ 527987 w 744537"/>
                  <a:gd name="connsiteY39" fmla="*/ 355600 h 869951"/>
                  <a:gd name="connsiteX40" fmla="*/ 668337 w 744537"/>
                  <a:gd name="connsiteY40" fmla="*/ 381623 h 869951"/>
                  <a:gd name="connsiteX41" fmla="*/ 662638 w 744537"/>
                  <a:gd name="connsiteY41" fmla="*/ 409053 h 869951"/>
                  <a:gd name="connsiteX42" fmla="*/ 662638 w 744537"/>
                  <a:gd name="connsiteY42" fmla="*/ 411163 h 869951"/>
                  <a:gd name="connsiteX43" fmla="*/ 522287 w 744537"/>
                  <a:gd name="connsiteY43" fmla="*/ 385140 h 869951"/>
                  <a:gd name="connsiteX44" fmla="*/ 527987 w 744537"/>
                  <a:gd name="connsiteY44" fmla="*/ 358413 h 869951"/>
                  <a:gd name="connsiteX45" fmla="*/ 527987 w 744537"/>
                  <a:gd name="connsiteY45" fmla="*/ 355600 h 869951"/>
                  <a:gd name="connsiteX46" fmla="*/ 149469 w 744537"/>
                  <a:gd name="connsiteY46" fmla="*/ 268288 h 869951"/>
                  <a:gd name="connsiteX47" fmla="*/ 179387 w 744537"/>
                  <a:gd name="connsiteY47" fmla="*/ 280386 h 869951"/>
                  <a:gd name="connsiteX48" fmla="*/ 97468 w 744537"/>
                  <a:gd name="connsiteY48" fmla="*/ 474663 h 869951"/>
                  <a:gd name="connsiteX49" fmla="*/ 68262 w 744537"/>
                  <a:gd name="connsiteY49" fmla="*/ 462565 h 869951"/>
                  <a:gd name="connsiteX50" fmla="*/ 149469 w 744537"/>
                  <a:gd name="connsiteY50" fmla="*/ 268288 h 869951"/>
                  <a:gd name="connsiteX51" fmla="*/ 492666 w 744537"/>
                  <a:gd name="connsiteY51" fmla="*/ 111125 h 869951"/>
                  <a:gd name="connsiteX52" fmla="*/ 521747 w 744537"/>
                  <a:gd name="connsiteY52" fmla="*/ 117543 h 869951"/>
                  <a:gd name="connsiteX53" fmla="*/ 523875 w 744537"/>
                  <a:gd name="connsiteY53" fmla="*/ 117543 h 869951"/>
                  <a:gd name="connsiteX54" fmla="*/ 488410 w 744537"/>
                  <a:gd name="connsiteY54" fmla="*/ 293688 h 869951"/>
                  <a:gd name="connsiteX55" fmla="*/ 459328 w 744537"/>
                  <a:gd name="connsiteY55" fmla="*/ 287983 h 869951"/>
                  <a:gd name="connsiteX56" fmla="*/ 457200 w 744537"/>
                  <a:gd name="connsiteY56" fmla="*/ 287983 h 869951"/>
                  <a:gd name="connsiteX57" fmla="*/ 492666 w 744537"/>
                  <a:gd name="connsiteY57" fmla="*/ 111125 h 869951"/>
                  <a:gd name="connsiteX58" fmla="*/ 588027 w 744537"/>
                  <a:gd name="connsiteY58" fmla="*/ 66675 h 869951"/>
                  <a:gd name="connsiteX59" fmla="*/ 744537 w 744537"/>
                  <a:gd name="connsiteY59" fmla="*/ 342184 h 869951"/>
                  <a:gd name="connsiteX60" fmla="*/ 731020 w 744537"/>
                  <a:gd name="connsiteY60" fmla="*/ 340753 h 869951"/>
                  <a:gd name="connsiteX61" fmla="*/ 713947 w 744537"/>
                  <a:gd name="connsiteY61" fmla="*/ 342900 h 869951"/>
                  <a:gd name="connsiteX62" fmla="*/ 573087 w 744537"/>
                  <a:gd name="connsiteY62" fmla="*/ 94584 h 869951"/>
                  <a:gd name="connsiteX63" fmla="*/ 588027 w 744537"/>
                  <a:gd name="connsiteY63" fmla="*/ 66675 h 869951"/>
                  <a:gd name="connsiteX64" fmla="*/ 454758 w 744537"/>
                  <a:gd name="connsiteY64" fmla="*/ 65088 h 869951"/>
                  <a:gd name="connsiteX65" fmla="*/ 468312 w 744537"/>
                  <a:gd name="connsiteY65" fmla="*/ 94516 h 869951"/>
                  <a:gd name="connsiteX66" fmla="*/ 256441 w 744537"/>
                  <a:gd name="connsiteY66" fmla="*/ 200026 h 869951"/>
                  <a:gd name="connsiteX67" fmla="*/ 242887 w 744537"/>
                  <a:gd name="connsiteY67" fmla="*/ 171316 h 869951"/>
                  <a:gd name="connsiteX68" fmla="*/ 454758 w 744537"/>
                  <a:gd name="connsiteY68" fmla="*/ 65088 h 869951"/>
                  <a:gd name="connsiteX69" fmla="*/ 373682 w 744537"/>
                  <a:gd name="connsiteY69" fmla="*/ 0 h 869951"/>
                  <a:gd name="connsiteX70" fmla="*/ 465137 w 744537"/>
                  <a:gd name="connsiteY70" fmla="*/ 10707 h 869951"/>
                  <a:gd name="connsiteX71" fmla="*/ 453705 w 744537"/>
                  <a:gd name="connsiteY71" fmla="*/ 40685 h 869951"/>
                  <a:gd name="connsiteX72" fmla="*/ 373682 w 744537"/>
                  <a:gd name="connsiteY72" fmla="*/ 31406 h 869951"/>
                  <a:gd name="connsiteX73" fmla="*/ 31438 w 744537"/>
                  <a:gd name="connsiteY73" fmla="*/ 371879 h 869951"/>
                  <a:gd name="connsiteX74" fmla="*/ 43584 w 744537"/>
                  <a:gd name="connsiteY74" fmla="*/ 462529 h 869951"/>
                  <a:gd name="connsiteX75" fmla="*/ 15004 w 744537"/>
                  <a:gd name="connsiteY75" fmla="*/ 474663 h 869951"/>
                  <a:gd name="connsiteX76" fmla="*/ 0 w 744537"/>
                  <a:gd name="connsiteY76" fmla="*/ 371879 h 869951"/>
                  <a:gd name="connsiteX77" fmla="*/ 373682 w 744537"/>
                  <a:gd name="connsiteY77" fmla="*/ 0 h 869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744537" h="869951">
                    <a:moveTo>
                      <a:pt x="527050" y="838200"/>
                    </a:moveTo>
                    <a:cubicBezTo>
                      <a:pt x="534106" y="841022"/>
                      <a:pt x="542572" y="842433"/>
                      <a:pt x="551039" y="842433"/>
                    </a:cubicBezTo>
                    <a:cubicBezTo>
                      <a:pt x="553861" y="842433"/>
                      <a:pt x="555978" y="842433"/>
                      <a:pt x="558800" y="841728"/>
                    </a:cubicBezTo>
                    <a:cubicBezTo>
                      <a:pt x="558800" y="841728"/>
                      <a:pt x="558800" y="841728"/>
                      <a:pt x="558800" y="869950"/>
                    </a:cubicBezTo>
                    <a:cubicBezTo>
                      <a:pt x="558800" y="869950"/>
                      <a:pt x="558800" y="869950"/>
                      <a:pt x="527050" y="869950"/>
                    </a:cubicBezTo>
                    <a:cubicBezTo>
                      <a:pt x="527050" y="861483"/>
                      <a:pt x="527050" y="850900"/>
                      <a:pt x="527050" y="838200"/>
                    </a:cubicBezTo>
                    <a:close/>
                    <a:moveTo>
                      <a:pt x="379931" y="654050"/>
                    </a:moveTo>
                    <a:cubicBezTo>
                      <a:pt x="379931" y="654050"/>
                      <a:pt x="379931" y="654050"/>
                      <a:pt x="503237" y="725568"/>
                    </a:cubicBezTo>
                    <a:cubicBezTo>
                      <a:pt x="495397" y="733357"/>
                      <a:pt x="489695" y="741854"/>
                      <a:pt x="486844" y="752475"/>
                    </a:cubicBezTo>
                    <a:cubicBezTo>
                      <a:pt x="486844" y="752475"/>
                      <a:pt x="486844" y="752475"/>
                      <a:pt x="363537" y="680250"/>
                    </a:cubicBezTo>
                    <a:cubicBezTo>
                      <a:pt x="370665" y="672461"/>
                      <a:pt x="376367" y="663255"/>
                      <a:pt x="379931" y="654050"/>
                    </a:cubicBezTo>
                    <a:close/>
                    <a:moveTo>
                      <a:pt x="103785" y="582613"/>
                    </a:moveTo>
                    <a:cubicBezTo>
                      <a:pt x="107321" y="586891"/>
                      <a:pt x="110858" y="591882"/>
                      <a:pt x="115102" y="596873"/>
                    </a:cubicBezTo>
                    <a:cubicBezTo>
                      <a:pt x="125004" y="605429"/>
                      <a:pt x="219075" y="698119"/>
                      <a:pt x="219075" y="807920"/>
                    </a:cubicBezTo>
                    <a:cubicBezTo>
                      <a:pt x="219075" y="807920"/>
                      <a:pt x="219075" y="807920"/>
                      <a:pt x="219075" y="869951"/>
                    </a:cubicBezTo>
                    <a:cubicBezTo>
                      <a:pt x="219075" y="869951"/>
                      <a:pt x="219075" y="869951"/>
                      <a:pt x="187954" y="869951"/>
                    </a:cubicBezTo>
                    <a:cubicBezTo>
                      <a:pt x="187954" y="869951"/>
                      <a:pt x="187954" y="869951"/>
                      <a:pt x="187954" y="807920"/>
                    </a:cubicBezTo>
                    <a:cubicBezTo>
                      <a:pt x="187954" y="708814"/>
                      <a:pt x="94590" y="618976"/>
                      <a:pt x="93175" y="618263"/>
                    </a:cubicBezTo>
                    <a:cubicBezTo>
                      <a:pt x="93175" y="618263"/>
                      <a:pt x="93175" y="618263"/>
                      <a:pt x="92468" y="617550"/>
                    </a:cubicBezTo>
                    <a:cubicBezTo>
                      <a:pt x="86809" y="611133"/>
                      <a:pt x="81151" y="604716"/>
                      <a:pt x="76200" y="597586"/>
                    </a:cubicBezTo>
                    <a:cubicBezTo>
                      <a:pt x="86809" y="594734"/>
                      <a:pt x="96004" y="589743"/>
                      <a:pt x="103785" y="582613"/>
                    </a:cubicBezTo>
                    <a:close/>
                    <a:moveTo>
                      <a:pt x="699573" y="469900"/>
                    </a:moveTo>
                    <a:cubicBezTo>
                      <a:pt x="708847" y="474199"/>
                      <a:pt x="718835" y="477065"/>
                      <a:pt x="730249" y="477065"/>
                    </a:cubicBezTo>
                    <a:cubicBezTo>
                      <a:pt x="715268" y="527935"/>
                      <a:pt x="690298" y="575223"/>
                      <a:pt x="656055" y="614630"/>
                    </a:cubicBezTo>
                    <a:cubicBezTo>
                      <a:pt x="656055" y="614630"/>
                      <a:pt x="656055" y="614630"/>
                      <a:pt x="654628" y="616063"/>
                    </a:cubicBezTo>
                    <a:cubicBezTo>
                      <a:pt x="653914" y="616779"/>
                      <a:pt x="612537" y="656902"/>
                      <a:pt x="584000" y="712788"/>
                    </a:cubicBezTo>
                    <a:cubicBezTo>
                      <a:pt x="574726" y="707773"/>
                      <a:pt x="564738" y="704907"/>
                      <a:pt x="554037" y="704907"/>
                    </a:cubicBezTo>
                    <a:cubicBezTo>
                      <a:pt x="581860" y="644006"/>
                      <a:pt x="626092" y="600300"/>
                      <a:pt x="632512" y="593852"/>
                    </a:cubicBezTo>
                    <a:cubicBezTo>
                      <a:pt x="663902" y="558028"/>
                      <a:pt x="686018" y="515039"/>
                      <a:pt x="699573" y="469900"/>
                    </a:cubicBezTo>
                    <a:close/>
                    <a:moveTo>
                      <a:pt x="415091" y="407988"/>
                    </a:moveTo>
                    <a:cubicBezTo>
                      <a:pt x="422938" y="414391"/>
                      <a:pt x="432212" y="420082"/>
                      <a:pt x="442912" y="422928"/>
                    </a:cubicBezTo>
                    <a:cubicBezTo>
                      <a:pt x="442912" y="422928"/>
                      <a:pt x="442912" y="422928"/>
                      <a:pt x="358022" y="579438"/>
                    </a:cubicBezTo>
                    <a:cubicBezTo>
                      <a:pt x="350175" y="573035"/>
                      <a:pt x="340901" y="567344"/>
                      <a:pt x="330200" y="564499"/>
                    </a:cubicBezTo>
                    <a:cubicBezTo>
                      <a:pt x="330200" y="564499"/>
                      <a:pt x="330200" y="564499"/>
                      <a:pt x="415091" y="407988"/>
                    </a:cubicBezTo>
                    <a:close/>
                    <a:moveTo>
                      <a:pt x="393500" y="368300"/>
                    </a:moveTo>
                    <a:cubicBezTo>
                      <a:pt x="396367" y="379010"/>
                      <a:pt x="400667" y="388292"/>
                      <a:pt x="406400" y="396860"/>
                    </a:cubicBezTo>
                    <a:cubicBezTo>
                      <a:pt x="406400" y="396860"/>
                      <a:pt x="406400" y="396860"/>
                      <a:pt x="123309" y="517525"/>
                    </a:cubicBezTo>
                    <a:cubicBezTo>
                      <a:pt x="121876" y="506815"/>
                      <a:pt x="116859" y="496819"/>
                      <a:pt x="111125" y="488965"/>
                    </a:cubicBezTo>
                    <a:cubicBezTo>
                      <a:pt x="111125" y="488965"/>
                      <a:pt x="111125" y="488965"/>
                      <a:pt x="393500" y="368300"/>
                    </a:cubicBezTo>
                    <a:close/>
                    <a:moveTo>
                      <a:pt x="527987" y="355600"/>
                    </a:moveTo>
                    <a:cubicBezTo>
                      <a:pt x="527987" y="355600"/>
                      <a:pt x="527987" y="355600"/>
                      <a:pt x="668337" y="381623"/>
                    </a:cubicBezTo>
                    <a:cubicBezTo>
                      <a:pt x="664775" y="390063"/>
                      <a:pt x="662638" y="399207"/>
                      <a:pt x="662638" y="409053"/>
                    </a:cubicBezTo>
                    <a:cubicBezTo>
                      <a:pt x="662638" y="409756"/>
                      <a:pt x="662638" y="410460"/>
                      <a:pt x="662638" y="411163"/>
                    </a:cubicBezTo>
                    <a:cubicBezTo>
                      <a:pt x="662638" y="411163"/>
                      <a:pt x="662638" y="411163"/>
                      <a:pt x="522287" y="385140"/>
                    </a:cubicBezTo>
                    <a:cubicBezTo>
                      <a:pt x="525849" y="376700"/>
                      <a:pt x="527987" y="367556"/>
                      <a:pt x="527987" y="358413"/>
                    </a:cubicBezTo>
                    <a:cubicBezTo>
                      <a:pt x="527987" y="357710"/>
                      <a:pt x="527987" y="356303"/>
                      <a:pt x="527987" y="355600"/>
                    </a:cubicBezTo>
                    <a:close/>
                    <a:moveTo>
                      <a:pt x="149469" y="268288"/>
                    </a:moveTo>
                    <a:cubicBezTo>
                      <a:pt x="158017" y="274693"/>
                      <a:pt x="168702" y="278962"/>
                      <a:pt x="179387" y="280386"/>
                    </a:cubicBezTo>
                    <a:cubicBezTo>
                      <a:pt x="179387" y="280386"/>
                      <a:pt x="179387" y="280386"/>
                      <a:pt x="97468" y="474663"/>
                    </a:cubicBezTo>
                    <a:cubicBezTo>
                      <a:pt x="88920" y="468970"/>
                      <a:pt x="78947" y="464700"/>
                      <a:pt x="68262" y="462565"/>
                    </a:cubicBezTo>
                    <a:cubicBezTo>
                      <a:pt x="68262" y="462565"/>
                      <a:pt x="68262" y="462565"/>
                      <a:pt x="149469" y="268288"/>
                    </a:cubicBezTo>
                    <a:close/>
                    <a:moveTo>
                      <a:pt x="492666" y="111125"/>
                    </a:moveTo>
                    <a:cubicBezTo>
                      <a:pt x="501887" y="115404"/>
                      <a:pt x="511817" y="117543"/>
                      <a:pt x="521747" y="117543"/>
                    </a:cubicBezTo>
                    <a:cubicBezTo>
                      <a:pt x="522457" y="117543"/>
                      <a:pt x="523166" y="117543"/>
                      <a:pt x="523875" y="117543"/>
                    </a:cubicBezTo>
                    <a:cubicBezTo>
                      <a:pt x="523875" y="117543"/>
                      <a:pt x="523875" y="117543"/>
                      <a:pt x="488410" y="293688"/>
                    </a:cubicBezTo>
                    <a:cubicBezTo>
                      <a:pt x="479898" y="290835"/>
                      <a:pt x="470677" y="287983"/>
                      <a:pt x="459328" y="287983"/>
                    </a:cubicBezTo>
                    <a:cubicBezTo>
                      <a:pt x="458619" y="287983"/>
                      <a:pt x="457910" y="287983"/>
                      <a:pt x="457200" y="287983"/>
                    </a:cubicBezTo>
                    <a:cubicBezTo>
                      <a:pt x="457200" y="287983"/>
                      <a:pt x="457200" y="287983"/>
                      <a:pt x="492666" y="111125"/>
                    </a:cubicBezTo>
                    <a:close/>
                    <a:moveTo>
                      <a:pt x="588027" y="66675"/>
                    </a:moveTo>
                    <a:cubicBezTo>
                      <a:pt x="675530" y="128933"/>
                      <a:pt x="735289" y="228402"/>
                      <a:pt x="744537" y="342184"/>
                    </a:cubicBezTo>
                    <a:cubicBezTo>
                      <a:pt x="739557" y="341469"/>
                      <a:pt x="735289" y="340753"/>
                      <a:pt x="731020" y="340753"/>
                    </a:cubicBezTo>
                    <a:cubicBezTo>
                      <a:pt x="724618" y="340753"/>
                      <a:pt x="718215" y="341469"/>
                      <a:pt x="713947" y="342900"/>
                    </a:cubicBezTo>
                    <a:cubicBezTo>
                      <a:pt x="704698" y="240568"/>
                      <a:pt x="650631" y="151117"/>
                      <a:pt x="573087" y="94584"/>
                    </a:cubicBezTo>
                    <a:cubicBezTo>
                      <a:pt x="579490" y="85996"/>
                      <a:pt x="585181" y="75978"/>
                      <a:pt x="588027" y="66675"/>
                    </a:cubicBezTo>
                    <a:close/>
                    <a:moveTo>
                      <a:pt x="454758" y="65088"/>
                    </a:moveTo>
                    <a:cubicBezTo>
                      <a:pt x="456898" y="75854"/>
                      <a:pt x="461892" y="86621"/>
                      <a:pt x="468312" y="94516"/>
                    </a:cubicBezTo>
                    <a:cubicBezTo>
                      <a:pt x="468312" y="94516"/>
                      <a:pt x="468312" y="94516"/>
                      <a:pt x="256441" y="200026"/>
                    </a:cubicBezTo>
                    <a:cubicBezTo>
                      <a:pt x="254301" y="189260"/>
                      <a:pt x="249308" y="179211"/>
                      <a:pt x="242887" y="171316"/>
                    </a:cubicBezTo>
                    <a:cubicBezTo>
                      <a:pt x="242887" y="171316"/>
                      <a:pt x="242887" y="171316"/>
                      <a:pt x="454758" y="65088"/>
                    </a:cubicBezTo>
                    <a:close/>
                    <a:moveTo>
                      <a:pt x="373682" y="0"/>
                    </a:moveTo>
                    <a:cubicBezTo>
                      <a:pt x="405834" y="0"/>
                      <a:pt x="435843" y="3569"/>
                      <a:pt x="465137" y="10707"/>
                    </a:cubicBezTo>
                    <a:cubicBezTo>
                      <a:pt x="458707" y="19272"/>
                      <a:pt x="455134" y="29265"/>
                      <a:pt x="453705" y="40685"/>
                    </a:cubicBezTo>
                    <a:cubicBezTo>
                      <a:pt x="427983" y="34261"/>
                      <a:pt x="401547" y="31406"/>
                      <a:pt x="373682" y="31406"/>
                    </a:cubicBezTo>
                    <a:cubicBezTo>
                      <a:pt x="185769" y="31406"/>
                      <a:pt x="31438" y="184155"/>
                      <a:pt x="31438" y="371879"/>
                    </a:cubicBezTo>
                    <a:cubicBezTo>
                      <a:pt x="31438" y="402571"/>
                      <a:pt x="35725" y="433264"/>
                      <a:pt x="43584" y="462529"/>
                    </a:cubicBezTo>
                    <a:cubicBezTo>
                      <a:pt x="32867" y="463956"/>
                      <a:pt x="23578" y="468953"/>
                      <a:pt x="15004" y="474663"/>
                    </a:cubicBezTo>
                    <a:cubicBezTo>
                      <a:pt x="5001" y="441829"/>
                      <a:pt x="0" y="406854"/>
                      <a:pt x="0" y="371879"/>
                    </a:cubicBezTo>
                    <a:cubicBezTo>
                      <a:pt x="0" y="167024"/>
                      <a:pt x="167907" y="0"/>
                      <a:pt x="3736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  <a:sym typeface="Trebuchet MS" panose="020B0603020202020204" pitchFamily="34" charset="0"/>
                </a:endParaRPr>
              </a:p>
            </p:txBody>
          </p:sp>
          <p:sp>
            <p:nvSpPr>
              <p:cNvPr id="86" name="Freeform 11">
                <a:extLst>
                  <a:ext uri="{FF2B5EF4-FFF2-40B4-BE49-F238E27FC236}">
                    <a16:creationId xmlns:a16="http://schemas.microsoft.com/office/drawing/2014/main" id="{5E9326B0-8181-8062-690B-8041D4773B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41987" y="2811463"/>
                <a:ext cx="746124" cy="1241425"/>
              </a:xfrm>
              <a:custGeom>
                <a:avLst/>
                <a:gdLst>
                  <a:gd name="connsiteX0" fmla="*/ 222250 w 746124"/>
                  <a:gd name="connsiteY0" fmla="*/ 1169987 h 1241425"/>
                  <a:gd name="connsiteX1" fmla="*/ 222250 w 746124"/>
                  <a:gd name="connsiteY1" fmla="*/ 1187911 h 1241425"/>
                  <a:gd name="connsiteX2" fmla="*/ 351434 w 746124"/>
                  <a:gd name="connsiteY2" fmla="*/ 1208702 h 1241425"/>
                  <a:gd name="connsiteX3" fmla="*/ 354289 w 746124"/>
                  <a:gd name="connsiteY3" fmla="*/ 1208702 h 1241425"/>
                  <a:gd name="connsiteX4" fmla="*/ 484187 w 746124"/>
                  <a:gd name="connsiteY4" fmla="*/ 1187911 h 1241425"/>
                  <a:gd name="connsiteX5" fmla="*/ 484187 w 746124"/>
                  <a:gd name="connsiteY5" fmla="*/ 1169987 h 1241425"/>
                  <a:gd name="connsiteX6" fmla="*/ 222250 w 746124"/>
                  <a:gd name="connsiteY6" fmla="*/ 1169987 h 1241425"/>
                  <a:gd name="connsiteX7" fmla="*/ 153987 w 746124"/>
                  <a:gd name="connsiteY7" fmla="*/ 1089025 h 1241425"/>
                  <a:gd name="connsiteX8" fmla="*/ 153987 w 746124"/>
                  <a:gd name="connsiteY8" fmla="*/ 1138238 h 1241425"/>
                  <a:gd name="connsiteX9" fmla="*/ 552449 w 746124"/>
                  <a:gd name="connsiteY9" fmla="*/ 1138238 h 1241425"/>
                  <a:gd name="connsiteX10" fmla="*/ 552449 w 746124"/>
                  <a:gd name="connsiteY10" fmla="*/ 1089025 h 1241425"/>
                  <a:gd name="connsiteX11" fmla="*/ 153987 w 746124"/>
                  <a:gd name="connsiteY11" fmla="*/ 1089025 h 1241425"/>
                  <a:gd name="connsiteX12" fmla="*/ 153987 w 746124"/>
                  <a:gd name="connsiteY12" fmla="*/ 1011237 h 1241425"/>
                  <a:gd name="connsiteX13" fmla="*/ 153987 w 746124"/>
                  <a:gd name="connsiteY13" fmla="*/ 1057275 h 1241425"/>
                  <a:gd name="connsiteX14" fmla="*/ 552449 w 746124"/>
                  <a:gd name="connsiteY14" fmla="*/ 1057275 h 1241425"/>
                  <a:gd name="connsiteX15" fmla="*/ 552449 w 746124"/>
                  <a:gd name="connsiteY15" fmla="*/ 1011237 h 1241425"/>
                  <a:gd name="connsiteX16" fmla="*/ 153987 w 746124"/>
                  <a:gd name="connsiteY16" fmla="*/ 1011237 h 1241425"/>
                  <a:gd name="connsiteX17" fmla="*/ 153987 w 746124"/>
                  <a:gd name="connsiteY17" fmla="*/ 919162 h 1241425"/>
                  <a:gd name="connsiteX18" fmla="*/ 153987 w 746124"/>
                  <a:gd name="connsiteY18" fmla="*/ 979487 h 1241425"/>
                  <a:gd name="connsiteX19" fmla="*/ 552449 w 746124"/>
                  <a:gd name="connsiteY19" fmla="*/ 979487 h 1241425"/>
                  <a:gd name="connsiteX20" fmla="*/ 552449 w 746124"/>
                  <a:gd name="connsiteY20" fmla="*/ 919162 h 1241425"/>
                  <a:gd name="connsiteX21" fmla="*/ 153987 w 746124"/>
                  <a:gd name="connsiteY21" fmla="*/ 919162 h 1241425"/>
                  <a:gd name="connsiteX22" fmla="*/ 154469 w 746124"/>
                  <a:gd name="connsiteY22" fmla="*/ 887412 h 1241425"/>
                  <a:gd name="connsiteX23" fmla="*/ 168010 w 746124"/>
                  <a:gd name="connsiteY23" fmla="*/ 887412 h 1241425"/>
                  <a:gd name="connsiteX24" fmla="*/ 199367 w 746124"/>
                  <a:gd name="connsiteY24" fmla="*/ 887412 h 1241425"/>
                  <a:gd name="connsiteX25" fmla="*/ 505808 w 746124"/>
                  <a:gd name="connsiteY25" fmla="*/ 887412 h 1241425"/>
                  <a:gd name="connsiteX26" fmla="*/ 537165 w 746124"/>
                  <a:gd name="connsiteY26" fmla="*/ 887412 h 1241425"/>
                  <a:gd name="connsiteX27" fmla="*/ 553556 w 746124"/>
                  <a:gd name="connsiteY27" fmla="*/ 887412 h 1241425"/>
                  <a:gd name="connsiteX28" fmla="*/ 584200 w 746124"/>
                  <a:gd name="connsiteY28" fmla="*/ 917450 h 1241425"/>
                  <a:gd name="connsiteX29" fmla="*/ 584200 w 746124"/>
                  <a:gd name="connsiteY29" fmla="*/ 980385 h 1241425"/>
                  <a:gd name="connsiteX30" fmla="*/ 580637 w 746124"/>
                  <a:gd name="connsiteY30" fmla="*/ 995404 h 1241425"/>
                  <a:gd name="connsiteX31" fmla="*/ 584200 w 746124"/>
                  <a:gd name="connsiteY31" fmla="*/ 1010423 h 1241425"/>
                  <a:gd name="connsiteX32" fmla="*/ 584200 w 746124"/>
                  <a:gd name="connsiteY32" fmla="*/ 1059055 h 1241425"/>
                  <a:gd name="connsiteX33" fmla="*/ 580637 w 746124"/>
                  <a:gd name="connsiteY33" fmla="*/ 1074074 h 1241425"/>
                  <a:gd name="connsiteX34" fmla="*/ 584200 w 746124"/>
                  <a:gd name="connsiteY34" fmla="*/ 1089092 h 1241425"/>
                  <a:gd name="connsiteX35" fmla="*/ 584200 w 746124"/>
                  <a:gd name="connsiteY35" fmla="*/ 1139870 h 1241425"/>
                  <a:gd name="connsiteX36" fmla="*/ 553556 w 746124"/>
                  <a:gd name="connsiteY36" fmla="*/ 1170623 h 1241425"/>
                  <a:gd name="connsiteX37" fmla="*/ 515073 w 746124"/>
                  <a:gd name="connsiteY37" fmla="*/ 1170623 h 1241425"/>
                  <a:gd name="connsiteX38" fmla="*/ 515073 w 746124"/>
                  <a:gd name="connsiteY38" fmla="*/ 1198514 h 1241425"/>
                  <a:gd name="connsiteX39" fmla="*/ 505808 w 746124"/>
                  <a:gd name="connsiteY39" fmla="*/ 1212818 h 1241425"/>
                  <a:gd name="connsiteX40" fmla="*/ 370404 w 746124"/>
                  <a:gd name="connsiteY40" fmla="*/ 1241425 h 1241425"/>
                  <a:gd name="connsiteX41" fmla="*/ 352587 w 746124"/>
                  <a:gd name="connsiteY41" fmla="*/ 1240710 h 1241425"/>
                  <a:gd name="connsiteX42" fmla="*/ 334771 w 746124"/>
                  <a:gd name="connsiteY42" fmla="*/ 1241425 h 1241425"/>
                  <a:gd name="connsiteX43" fmla="*/ 200079 w 746124"/>
                  <a:gd name="connsiteY43" fmla="*/ 1212818 h 1241425"/>
                  <a:gd name="connsiteX44" fmla="*/ 190815 w 746124"/>
                  <a:gd name="connsiteY44" fmla="*/ 1198514 h 1241425"/>
                  <a:gd name="connsiteX45" fmla="*/ 190815 w 746124"/>
                  <a:gd name="connsiteY45" fmla="*/ 1170623 h 1241425"/>
                  <a:gd name="connsiteX46" fmla="*/ 154469 w 746124"/>
                  <a:gd name="connsiteY46" fmla="*/ 1170623 h 1241425"/>
                  <a:gd name="connsiteX47" fmla="*/ 123825 w 746124"/>
                  <a:gd name="connsiteY47" fmla="*/ 1139870 h 1241425"/>
                  <a:gd name="connsiteX48" fmla="*/ 123825 w 746124"/>
                  <a:gd name="connsiteY48" fmla="*/ 1089092 h 1241425"/>
                  <a:gd name="connsiteX49" fmla="*/ 128101 w 746124"/>
                  <a:gd name="connsiteY49" fmla="*/ 1074074 h 1241425"/>
                  <a:gd name="connsiteX50" fmla="*/ 123825 w 746124"/>
                  <a:gd name="connsiteY50" fmla="*/ 1059055 h 1241425"/>
                  <a:gd name="connsiteX51" fmla="*/ 123825 w 746124"/>
                  <a:gd name="connsiteY51" fmla="*/ 1010423 h 1241425"/>
                  <a:gd name="connsiteX52" fmla="*/ 128101 w 746124"/>
                  <a:gd name="connsiteY52" fmla="*/ 995404 h 1241425"/>
                  <a:gd name="connsiteX53" fmla="*/ 123825 w 746124"/>
                  <a:gd name="connsiteY53" fmla="*/ 980385 h 1241425"/>
                  <a:gd name="connsiteX54" fmla="*/ 123825 w 746124"/>
                  <a:gd name="connsiteY54" fmla="*/ 917450 h 1241425"/>
                  <a:gd name="connsiteX55" fmla="*/ 154469 w 746124"/>
                  <a:gd name="connsiteY55" fmla="*/ 887412 h 1241425"/>
                  <a:gd name="connsiteX56" fmla="*/ 530225 w 746124"/>
                  <a:gd name="connsiteY56" fmla="*/ 722312 h 1241425"/>
                  <a:gd name="connsiteX57" fmla="*/ 568325 w 746124"/>
                  <a:gd name="connsiteY57" fmla="*/ 759619 h 1241425"/>
                  <a:gd name="connsiteX58" fmla="*/ 530225 w 746124"/>
                  <a:gd name="connsiteY58" fmla="*/ 796926 h 1241425"/>
                  <a:gd name="connsiteX59" fmla="*/ 492125 w 746124"/>
                  <a:gd name="connsiteY59" fmla="*/ 759619 h 1241425"/>
                  <a:gd name="connsiteX60" fmla="*/ 530225 w 746124"/>
                  <a:gd name="connsiteY60" fmla="*/ 722312 h 1241425"/>
                  <a:gd name="connsiteX61" fmla="*/ 289718 w 746124"/>
                  <a:gd name="connsiteY61" fmla="*/ 579437 h 1241425"/>
                  <a:gd name="connsiteX62" fmla="*/ 327024 w 746124"/>
                  <a:gd name="connsiteY62" fmla="*/ 616744 h 1241425"/>
                  <a:gd name="connsiteX63" fmla="*/ 289718 w 746124"/>
                  <a:gd name="connsiteY63" fmla="*/ 654051 h 1241425"/>
                  <a:gd name="connsiteX64" fmla="*/ 252412 w 746124"/>
                  <a:gd name="connsiteY64" fmla="*/ 616744 h 1241425"/>
                  <a:gd name="connsiteX65" fmla="*/ 289718 w 746124"/>
                  <a:gd name="connsiteY65" fmla="*/ 579437 h 1241425"/>
                  <a:gd name="connsiteX66" fmla="*/ 36513 w 746124"/>
                  <a:gd name="connsiteY66" fmla="*/ 477837 h 1241425"/>
                  <a:gd name="connsiteX67" fmla="*/ 73026 w 746124"/>
                  <a:gd name="connsiteY67" fmla="*/ 515144 h 1241425"/>
                  <a:gd name="connsiteX68" fmla="*/ 36513 w 746124"/>
                  <a:gd name="connsiteY68" fmla="*/ 552451 h 1241425"/>
                  <a:gd name="connsiteX69" fmla="*/ 0 w 746124"/>
                  <a:gd name="connsiteY69" fmla="*/ 515144 h 1241425"/>
                  <a:gd name="connsiteX70" fmla="*/ 36513 w 746124"/>
                  <a:gd name="connsiteY70" fmla="*/ 477837 h 1241425"/>
                  <a:gd name="connsiteX71" fmla="*/ 708818 w 746124"/>
                  <a:gd name="connsiteY71" fmla="*/ 357187 h 1241425"/>
                  <a:gd name="connsiteX72" fmla="*/ 746124 w 746124"/>
                  <a:gd name="connsiteY72" fmla="*/ 394494 h 1241425"/>
                  <a:gd name="connsiteX73" fmla="*/ 708818 w 746124"/>
                  <a:gd name="connsiteY73" fmla="*/ 431801 h 1241425"/>
                  <a:gd name="connsiteX74" fmla="*/ 671512 w 746124"/>
                  <a:gd name="connsiteY74" fmla="*/ 394494 h 1241425"/>
                  <a:gd name="connsiteX75" fmla="*/ 708818 w 746124"/>
                  <a:gd name="connsiteY75" fmla="*/ 357187 h 1241425"/>
                  <a:gd name="connsiteX76" fmla="*/ 437001 w 746124"/>
                  <a:gd name="connsiteY76" fmla="*/ 306387 h 1241425"/>
                  <a:gd name="connsiteX77" fmla="*/ 474662 w 746124"/>
                  <a:gd name="connsiteY77" fmla="*/ 342899 h 1241425"/>
                  <a:gd name="connsiteX78" fmla="*/ 437001 w 746124"/>
                  <a:gd name="connsiteY78" fmla="*/ 379412 h 1241425"/>
                  <a:gd name="connsiteX79" fmla="*/ 400050 w 746124"/>
                  <a:gd name="connsiteY79" fmla="*/ 342899 h 1241425"/>
                  <a:gd name="connsiteX80" fmla="*/ 437001 w 746124"/>
                  <a:gd name="connsiteY80" fmla="*/ 306387 h 1241425"/>
                  <a:gd name="connsiteX81" fmla="*/ 168275 w 746124"/>
                  <a:gd name="connsiteY81" fmla="*/ 161925 h 1241425"/>
                  <a:gd name="connsiteX82" fmla="*/ 204787 w 746124"/>
                  <a:gd name="connsiteY82" fmla="*/ 198083 h 1241425"/>
                  <a:gd name="connsiteX83" fmla="*/ 168275 w 746124"/>
                  <a:gd name="connsiteY83" fmla="*/ 234950 h 1241425"/>
                  <a:gd name="connsiteX84" fmla="*/ 131762 w 746124"/>
                  <a:gd name="connsiteY84" fmla="*/ 198083 h 1241425"/>
                  <a:gd name="connsiteX85" fmla="*/ 168275 w 746124"/>
                  <a:gd name="connsiteY85" fmla="*/ 161925 h 1241425"/>
                  <a:gd name="connsiteX86" fmla="*/ 500063 w 746124"/>
                  <a:gd name="connsiteY86" fmla="*/ 0 h 1241425"/>
                  <a:gd name="connsiteX87" fmla="*/ 536576 w 746124"/>
                  <a:gd name="connsiteY87" fmla="*/ 36513 h 1241425"/>
                  <a:gd name="connsiteX88" fmla="*/ 500063 w 746124"/>
                  <a:gd name="connsiteY88" fmla="*/ 73026 h 1241425"/>
                  <a:gd name="connsiteX89" fmla="*/ 463550 w 746124"/>
                  <a:gd name="connsiteY89" fmla="*/ 36513 h 1241425"/>
                  <a:gd name="connsiteX90" fmla="*/ 500063 w 746124"/>
                  <a:gd name="connsiteY90" fmla="*/ 0 h 1241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746124" h="1241425">
                    <a:moveTo>
                      <a:pt x="222250" y="1169987"/>
                    </a:moveTo>
                    <a:cubicBezTo>
                      <a:pt x="222250" y="1169987"/>
                      <a:pt x="222250" y="1169987"/>
                      <a:pt x="222250" y="1187911"/>
                    </a:cubicBezTo>
                    <a:cubicBezTo>
                      <a:pt x="289340" y="1214437"/>
                      <a:pt x="350721" y="1208702"/>
                      <a:pt x="351434" y="1208702"/>
                    </a:cubicBezTo>
                    <a:cubicBezTo>
                      <a:pt x="352148" y="1208702"/>
                      <a:pt x="353576" y="1208702"/>
                      <a:pt x="354289" y="1208702"/>
                    </a:cubicBezTo>
                    <a:cubicBezTo>
                      <a:pt x="355003" y="1208702"/>
                      <a:pt x="416383" y="1214437"/>
                      <a:pt x="484187" y="1187911"/>
                    </a:cubicBezTo>
                    <a:cubicBezTo>
                      <a:pt x="484187" y="1187911"/>
                      <a:pt x="484187" y="1187911"/>
                      <a:pt x="484187" y="1169987"/>
                    </a:cubicBezTo>
                    <a:cubicBezTo>
                      <a:pt x="484187" y="1169987"/>
                      <a:pt x="484187" y="1169987"/>
                      <a:pt x="222250" y="1169987"/>
                    </a:cubicBezTo>
                    <a:close/>
                    <a:moveTo>
                      <a:pt x="153987" y="1089025"/>
                    </a:moveTo>
                    <a:cubicBezTo>
                      <a:pt x="153987" y="1089025"/>
                      <a:pt x="153987" y="1089025"/>
                      <a:pt x="153987" y="1138238"/>
                    </a:cubicBezTo>
                    <a:cubicBezTo>
                      <a:pt x="153987" y="1138238"/>
                      <a:pt x="153987" y="1138238"/>
                      <a:pt x="552449" y="1138238"/>
                    </a:cubicBezTo>
                    <a:cubicBezTo>
                      <a:pt x="552449" y="1138238"/>
                      <a:pt x="552449" y="1138238"/>
                      <a:pt x="552449" y="1089025"/>
                    </a:cubicBezTo>
                    <a:cubicBezTo>
                      <a:pt x="552449" y="1089025"/>
                      <a:pt x="552449" y="1089025"/>
                      <a:pt x="153987" y="1089025"/>
                    </a:cubicBezTo>
                    <a:close/>
                    <a:moveTo>
                      <a:pt x="153987" y="1011237"/>
                    </a:moveTo>
                    <a:cubicBezTo>
                      <a:pt x="153987" y="1011237"/>
                      <a:pt x="153987" y="1011237"/>
                      <a:pt x="153987" y="1057275"/>
                    </a:cubicBezTo>
                    <a:cubicBezTo>
                      <a:pt x="153987" y="1057275"/>
                      <a:pt x="153987" y="1057275"/>
                      <a:pt x="552449" y="1057275"/>
                    </a:cubicBezTo>
                    <a:cubicBezTo>
                      <a:pt x="552449" y="1057275"/>
                      <a:pt x="552449" y="1057275"/>
                      <a:pt x="552449" y="1011237"/>
                    </a:cubicBezTo>
                    <a:cubicBezTo>
                      <a:pt x="552449" y="1011237"/>
                      <a:pt x="552449" y="1011237"/>
                      <a:pt x="153987" y="1011237"/>
                    </a:cubicBezTo>
                    <a:close/>
                    <a:moveTo>
                      <a:pt x="153987" y="919162"/>
                    </a:moveTo>
                    <a:cubicBezTo>
                      <a:pt x="153987" y="919162"/>
                      <a:pt x="153987" y="919162"/>
                      <a:pt x="153987" y="979487"/>
                    </a:cubicBezTo>
                    <a:cubicBezTo>
                      <a:pt x="153987" y="979487"/>
                      <a:pt x="153987" y="979487"/>
                      <a:pt x="552449" y="979487"/>
                    </a:cubicBezTo>
                    <a:cubicBezTo>
                      <a:pt x="552449" y="979487"/>
                      <a:pt x="552449" y="979487"/>
                      <a:pt x="552449" y="919162"/>
                    </a:cubicBezTo>
                    <a:cubicBezTo>
                      <a:pt x="552449" y="919162"/>
                      <a:pt x="552449" y="919162"/>
                      <a:pt x="153987" y="919162"/>
                    </a:cubicBezTo>
                    <a:close/>
                    <a:moveTo>
                      <a:pt x="154469" y="887412"/>
                    </a:moveTo>
                    <a:cubicBezTo>
                      <a:pt x="154469" y="887412"/>
                      <a:pt x="154469" y="887412"/>
                      <a:pt x="168010" y="887412"/>
                    </a:cubicBezTo>
                    <a:cubicBezTo>
                      <a:pt x="174424" y="887412"/>
                      <a:pt x="184401" y="887412"/>
                      <a:pt x="199367" y="887412"/>
                    </a:cubicBezTo>
                    <a:cubicBezTo>
                      <a:pt x="243551" y="887412"/>
                      <a:pt x="331208" y="887412"/>
                      <a:pt x="505808" y="887412"/>
                    </a:cubicBezTo>
                    <a:cubicBezTo>
                      <a:pt x="515785" y="887412"/>
                      <a:pt x="525763" y="887412"/>
                      <a:pt x="537165" y="887412"/>
                    </a:cubicBezTo>
                    <a:cubicBezTo>
                      <a:pt x="542154" y="887412"/>
                      <a:pt x="547855" y="887412"/>
                      <a:pt x="553556" y="887412"/>
                    </a:cubicBezTo>
                    <a:cubicBezTo>
                      <a:pt x="570660" y="887412"/>
                      <a:pt x="584200" y="900285"/>
                      <a:pt x="584200" y="917450"/>
                    </a:cubicBezTo>
                    <a:cubicBezTo>
                      <a:pt x="584200" y="917450"/>
                      <a:pt x="584200" y="917450"/>
                      <a:pt x="584200" y="980385"/>
                    </a:cubicBezTo>
                    <a:cubicBezTo>
                      <a:pt x="584200" y="986107"/>
                      <a:pt x="582775" y="991113"/>
                      <a:pt x="580637" y="995404"/>
                    </a:cubicBezTo>
                    <a:cubicBezTo>
                      <a:pt x="582775" y="999695"/>
                      <a:pt x="584200" y="1004701"/>
                      <a:pt x="584200" y="1010423"/>
                    </a:cubicBezTo>
                    <a:cubicBezTo>
                      <a:pt x="584200" y="1010423"/>
                      <a:pt x="584200" y="1010423"/>
                      <a:pt x="584200" y="1059055"/>
                    </a:cubicBezTo>
                    <a:cubicBezTo>
                      <a:pt x="584200" y="1064061"/>
                      <a:pt x="582775" y="1069067"/>
                      <a:pt x="580637" y="1074074"/>
                    </a:cubicBezTo>
                    <a:cubicBezTo>
                      <a:pt x="582775" y="1078365"/>
                      <a:pt x="584200" y="1083371"/>
                      <a:pt x="584200" y="1089092"/>
                    </a:cubicBezTo>
                    <a:cubicBezTo>
                      <a:pt x="584200" y="1089092"/>
                      <a:pt x="584200" y="1089092"/>
                      <a:pt x="584200" y="1139870"/>
                    </a:cubicBezTo>
                    <a:cubicBezTo>
                      <a:pt x="584200" y="1157034"/>
                      <a:pt x="570660" y="1170623"/>
                      <a:pt x="553556" y="1170623"/>
                    </a:cubicBezTo>
                    <a:cubicBezTo>
                      <a:pt x="553556" y="1170623"/>
                      <a:pt x="553556" y="1170623"/>
                      <a:pt x="515073" y="1170623"/>
                    </a:cubicBezTo>
                    <a:cubicBezTo>
                      <a:pt x="515073" y="1170623"/>
                      <a:pt x="515073" y="1170623"/>
                      <a:pt x="515073" y="1198514"/>
                    </a:cubicBezTo>
                    <a:cubicBezTo>
                      <a:pt x="515073" y="1204951"/>
                      <a:pt x="511509" y="1210672"/>
                      <a:pt x="505808" y="1212818"/>
                    </a:cubicBezTo>
                    <a:cubicBezTo>
                      <a:pt x="450221" y="1237849"/>
                      <a:pt x="397485" y="1241425"/>
                      <a:pt x="370404" y="1241425"/>
                    </a:cubicBezTo>
                    <a:cubicBezTo>
                      <a:pt x="361852" y="1241425"/>
                      <a:pt x="355438" y="1241425"/>
                      <a:pt x="352587" y="1240710"/>
                    </a:cubicBezTo>
                    <a:cubicBezTo>
                      <a:pt x="349737" y="1240710"/>
                      <a:pt x="343323" y="1241425"/>
                      <a:pt x="334771" y="1241425"/>
                    </a:cubicBezTo>
                    <a:cubicBezTo>
                      <a:pt x="307690" y="1241425"/>
                      <a:pt x="254954" y="1237849"/>
                      <a:pt x="200079" y="1212818"/>
                    </a:cubicBezTo>
                    <a:cubicBezTo>
                      <a:pt x="194378" y="1210672"/>
                      <a:pt x="190815" y="1204951"/>
                      <a:pt x="190815" y="1198514"/>
                    </a:cubicBezTo>
                    <a:cubicBezTo>
                      <a:pt x="190815" y="1198514"/>
                      <a:pt x="190815" y="1198514"/>
                      <a:pt x="190815" y="1170623"/>
                    </a:cubicBezTo>
                    <a:cubicBezTo>
                      <a:pt x="190815" y="1170623"/>
                      <a:pt x="190815" y="1170623"/>
                      <a:pt x="154469" y="1170623"/>
                    </a:cubicBezTo>
                    <a:cubicBezTo>
                      <a:pt x="137366" y="1170623"/>
                      <a:pt x="123825" y="1157034"/>
                      <a:pt x="123825" y="1139870"/>
                    </a:cubicBezTo>
                    <a:cubicBezTo>
                      <a:pt x="123825" y="1139870"/>
                      <a:pt x="123825" y="1139870"/>
                      <a:pt x="123825" y="1089092"/>
                    </a:cubicBezTo>
                    <a:cubicBezTo>
                      <a:pt x="123825" y="1083371"/>
                      <a:pt x="125251" y="1078365"/>
                      <a:pt x="128101" y="1074074"/>
                    </a:cubicBezTo>
                    <a:cubicBezTo>
                      <a:pt x="125251" y="1069067"/>
                      <a:pt x="123825" y="1064061"/>
                      <a:pt x="123825" y="1059055"/>
                    </a:cubicBezTo>
                    <a:cubicBezTo>
                      <a:pt x="123825" y="1059055"/>
                      <a:pt x="123825" y="1059055"/>
                      <a:pt x="123825" y="1010423"/>
                    </a:cubicBezTo>
                    <a:cubicBezTo>
                      <a:pt x="123825" y="1004701"/>
                      <a:pt x="125251" y="999695"/>
                      <a:pt x="128101" y="995404"/>
                    </a:cubicBezTo>
                    <a:cubicBezTo>
                      <a:pt x="125251" y="991113"/>
                      <a:pt x="123825" y="986107"/>
                      <a:pt x="123825" y="980385"/>
                    </a:cubicBezTo>
                    <a:cubicBezTo>
                      <a:pt x="123825" y="980385"/>
                      <a:pt x="123825" y="980385"/>
                      <a:pt x="123825" y="917450"/>
                    </a:cubicBezTo>
                    <a:cubicBezTo>
                      <a:pt x="123825" y="900285"/>
                      <a:pt x="137366" y="887412"/>
                      <a:pt x="154469" y="887412"/>
                    </a:cubicBezTo>
                    <a:close/>
                    <a:moveTo>
                      <a:pt x="530225" y="722312"/>
                    </a:moveTo>
                    <a:cubicBezTo>
                      <a:pt x="551267" y="722312"/>
                      <a:pt x="568325" y="739015"/>
                      <a:pt x="568325" y="759619"/>
                    </a:cubicBezTo>
                    <a:cubicBezTo>
                      <a:pt x="568325" y="780223"/>
                      <a:pt x="551267" y="796926"/>
                      <a:pt x="530225" y="796926"/>
                    </a:cubicBezTo>
                    <a:cubicBezTo>
                      <a:pt x="509183" y="796926"/>
                      <a:pt x="492125" y="780223"/>
                      <a:pt x="492125" y="759619"/>
                    </a:cubicBezTo>
                    <a:cubicBezTo>
                      <a:pt x="492125" y="739015"/>
                      <a:pt x="509183" y="722312"/>
                      <a:pt x="530225" y="722312"/>
                    </a:cubicBezTo>
                    <a:close/>
                    <a:moveTo>
                      <a:pt x="289718" y="579437"/>
                    </a:moveTo>
                    <a:cubicBezTo>
                      <a:pt x="310322" y="579437"/>
                      <a:pt x="327024" y="596140"/>
                      <a:pt x="327024" y="616744"/>
                    </a:cubicBezTo>
                    <a:cubicBezTo>
                      <a:pt x="327024" y="637348"/>
                      <a:pt x="310322" y="654051"/>
                      <a:pt x="289718" y="654051"/>
                    </a:cubicBezTo>
                    <a:cubicBezTo>
                      <a:pt x="269114" y="654051"/>
                      <a:pt x="252412" y="637348"/>
                      <a:pt x="252412" y="616744"/>
                    </a:cubicBezTo>
                    <a:cubicBezTo>
                      <a:pt x="252412" y="596140"/>
                      <a:pt x="269114" y="579437"/>
                      <a:pt x="289718" y="579437"/>
                    </a:cubicBezTo>
                    <a:close/>
                    <a:moveTo>
                      <a:pt x="36513" y="477837"/>
                    </a:moveTo>
                    <a:cubicBezTo>
                      <a:pt x="56679" y="477837"/>
                      <a:pt x="73026" y="494540"/>
                      <a:pt x="73026" y="515144"/>
                    </a:cubicBezTo>
                    <a:cubicBezTo>
                      <a:pt x="73026" y="535748"/>
                      <a:pt x="56679" y="552451"/>
                      <a:pt x="36513" y="552451"/>
                    </a:cubicBezTo>
                    <a:cubicBezTo>
                      <a:pt x="16347" y="552451"/>
                      <a:pt x="0" y="535748"/>
                      <a:pt x="0" y="515144"/>
                    </a:cubicBezTo>
                    <a:cubicBezTo>
                      <a:pt x="0" y="494540"/>
                      <a:pt x="16347" y="477837"/>
                      <a:pt x="36513" y="477837"/>
                    </a:cubicBezTo>
                    <a:close/>
                    <a:moveTo>
                      <a:pt x="708818" y="357187"/>
                    </a:moveTo>
                    <a:cubicBezTo>
                      <a:pt x="729422" y="357187"/>
                      <a:pt x="746124" y="373890"/>
                      <a:pt x="746124" y="394494"/>
                    </a:cubicBezTo>
                    <a:cubicBezTo>
                      <a:pt x="746124" y="415098"/>
                      <a:pt x="729422" y="431801"/>
                      <a:pt x="708818" y="431801"/>
                    </a:cubicBezTo>
                    <a:cubicBezTo>
                      <a:pt x="688214" y="431801"/>
                      <a:pt x="671512" y="415098"/>
                      <a:pt x="671512" y="394494"/>
                    </a:cubicBezTo>
                    <a:cubicBezTo>
                      <a:pt x="671512" y="373890"/>
                      <a:pt x="688214" y="357187"/>
                      <a:pt x="708818" y="357187"/>
                    </a:cubicBezTo>
                    <a:close/>
                    <a:moveTo>
                      <a:pt x="437001" y="306387"/>
                    </a:moveTo>
                    <a:cubicBezTo>
                      <a:pt x="458319" y="306387"/>
                      <a:pt x="474662" y="322537"/>
                      <a:pt x="474662" y="342899"/>
                    </a:cubicBezTo>
                    <a:cubicBezTo>
                      <a:pt x="474662" y="362560"/>
                      <a:pt x="458319" y="379412"/>
                      <a:pt x="437001" y="379412"/>
                    </a:cubicBezTo>
                    <a:cubicBezTo>
                      <a:pt x="417104" y="379412"/>
                      <a:pt x="400050" y="362560"/>
                      <a:pt x="400050" y="342899"/>
                    </a:cubicBezTo>
                    <a:cubicBezTo>
                      <a:pt x="400050" y="322537"/>
                      <a:pt x="417104" y="306387"/>
                      <a:pt x="437001" y="306387"/>
                    </a:cubicBezTo>
                    <a:close/>
                    <a:moveTo>
                      <a:pt x="168275" y="161925"/>
                    </a:moveTo>
                    <a:cubicBezTo>
                      <a:pt x="187935" y="161925"/>
                      <a:pt x="204787" y="178940"/>
                      <a:pt x="204787" y="198083"/>
                    </a:cubicBezTo>
                    <a:cubicBezTo>
                      <a:pt x="204787" y="218643"/>
                      <a:pt x="187935" y="234950"/>
                      <a:pt x="168275" y="234950"/>
                    </a:cubicBezTo>
                    <a:cubicBezTo>
                      <a:pt x="147912" y="234950"/>
                      <a:pt x="131762" y="218643"/>
                      <a:pt x="131762" y="198083"/>
                    </a:cubicBezTo>
                    <a:cubicBezTo>
                      <a:pt x="131762" y="178940"/>
                      <a:pt x="147912" y="161925"/>
                      <a:pt x="168275" y="161925"/>
                    </a:cubicBezTo>
                    <a:close/>
                    <a:moveTo>
                      <a:pt x="500063" y="0"/>
                    </a:moveTo>
                    <a:cubicBezTo>
                      <a:pt x="520229" y="0"/>
                      <a:pt x="536576" y="16347"/>
                      <a:pt x="536576" y="36513"/>
                    </a:cubicBezTo>
                    <a:cubicBezTo>
                      <a:pt x="536576" y="56679"/>
                      <a:pt x="520229" y="73026"/>
                      <a:pt x="500063" y="73026"/>
                    </a:cubicBezTo>
                    <a:cubicBezTo>
                      <a:pt x="479897" y="73026"/>
                      <a:pt x="463550" y="56679"/>
                      <a:pt x="463550" y="36513"/>
                    </a:cubicBezTo>
                    <a:cubicBezTo>
                      <a:pt x="463550" y="16347"/>
                      <a:pt x="479897" y="0"/>
                      <a:pt x="5000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  <a:sym typeface="Trebuchet MS" panose="020B0603020202020204" pitchFamily="34" charset="0"/>
                </a:endParaRPr>
              </a:p>
            </p:txBody>
          </p:sp>
        </p:grpSp>
      </p:grpSp>
      <p:sp>
        <p:nvSpPr>
          <p:cNvPr id="87" name="ee4pHeader1">
            <a:extLst>
              <a:ext uri="{FF2B5EF4-FFF2-40B4-BE49-F238E27FC236}">
                <a16:creationId xmlns:a16="http://schemas.microsoft.com/office/drawing/2014/main" id="{82C7DFB3-A328-176F-ACE3-72417185AB55}"/>
              </a:ext>
            </a:extLst>
          </p:cNvPr>
          <p:cNvSpPr txBox="1"/>
          <p:nvPr/>
        </p:nvSpPr>
        <p:spPr>
          <a:xfrm>
            <a:off x="6718025" y="4249325"/>
            <a:ext cx="2198458" cy="566889"/>
          </a:xfrm>
          <a:prstGeom prst="rect">
            <a:avLst/>
          </a:prstGeom>
          <a:noFill/>
          <a:ln cap="rnd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0" lvl="3" algn="ctr"/>
            <a:r>
              <a:rPr lang="en-US" sz="1400" b="1" dirty="0">
                <a:latin typeface="Arial Black" panose="020B0604020202020204" pitchFamily="34" charset="0"/>
                <a:cs typeface="Arial Black" panose="020B0604020202020204" pitchFamily="34" charset="0"/>
                <a:sym typeface="Trebuchet MS" panose="020B0603020202020204" pitchFamily="34" charset="0"/>
              </a:rPr>
              <a:t>Reboot</a:t>
            </a:r>
          </a:p>
        </p:txBody>
      </p:sp>
      <p:sp>
        <p:nvSpPr>
          <p:cNvPr id="88" name="ee4pHeader1">
            <a:extLst>
              <a:ext uri="{FF2B5EF4-FFF2-40B4-BE49-F238E27FC236}">
                <a16:creationId xmlns:a16="http://schemas.microsoft.com/office/drawing/2014/main" id="{99F9B7C8-8CBD-67F3-41BE-4AE2EE9FB486}"/>
              </a:ext>
            </a:extLst>
          </p:cNvPr>
          <p:cNvSpPr txBox="1"/>
          <p:nvPr/>
        </p:nvSpPr>
        <p:spPr>
          <a:xfrm>
            <a:off x="6718024" y="2193149"/>
            <a:ext cx="2198458" cy="566889"/>
          </a:xfrm>
          <a:prstGeom prst="rect">
            <a:avLst/>
          </a:prstGeom>
          <a:noFill/>
          <a:ln cap="rnd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0" lvl="3" algn="ctr"/>
            <a:r>
              <a:rPr lang="en-US" sz="1400" b="1" dirty="0">
                <a:latin typeface="Arial Black" panose="020B0604020202020204" pitchFamily="34" charset="0"/>
                <a:cs typeface="Arial Black" panose="020B0604020202020204" pitchFamily="34" charset="0"/>
                <a:sym typeface="Trebuchet MS" panose="020B0603020202020204" pitchFamily="34" charset="0"/>
              </a:rPr>
              <a:t>Invent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612B121-A48C-F6C8-C9D6-09EECC3F0F7C}"/>
              </a:ext>
            </a:extLst>
          </p:cNvPr>
          <p:cNvSpPr txBox="1"/>
          <p:nvPr/>
        </p:nvSpPr>
        <p:spPr>
          <a:xfrm>
            <a:off x="674711" y="2688312"/>
            <a:ext cx="1991957" cy="4801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defTabSz="1038977">
              <a:lnSpc>
                <a:spcPct val="90000"/>
              </a:lnSpc>
              <a:spcAft>
                <a:spcPts val="400"/>
              </a:spcAft>
            </a:pPr>
            <a:r>
              <a:rPr lang="en-US" sz="1400" b="1" dirty="0">
                <a:solidFill>
                  <a:schemeClr val="accent6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  <a:sym typeface="Trebuchet MS" panose="020B0603020202020204" pitchFamily="34" charset="0"/>
              </a:rPr>
              <a:t>Create new business model or market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795A365-2542-49A2-15A3-D742F6F8CDAA}"/>
              </a:ext>
            </a:extLst>
          </p:cNvPr>
          <p:cNvSpPr txBox="1"/>
          <p:nvPr/>
        </p:nvSpPr>
        <p:spPr>
          <a:xfrm>
            <a:off x="336952" y="5387600"/>
            <a:ext cx="2388641" cy="6740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defTabSz="1038977">
              <a:lnSpc>
                <a:spcPct val="90000"/>
              </a:lnSpc>
              <a:spcAft>
                <a:spcPts val="400"/>
              </a:spcAft>
            </a:pPr>
            <a:r>
              <a:rPr lang="en-US" sz="1400" b="1" dirty="0">
                <a:solidFill>
                  <a:schemeClr val="accent6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  <a:sym typeface="Trebuchet MS" panose="020B0603020202020204" pitchFamily="34" charset="0"/>
              </a:rPr>
              <a:t>Improve existing business models </a:t>
            </a:r>
            <a:br>
              <a:rPr lang="en-US" sz="1400" b="1" dirty="0">
                <a:solidFill>
                  <a:schemeClr val="accent6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  <a:sym typeface="Trebuchet MS" panose="020B0603020202020204" pitchFamily="34" charset="0"/>
              </a:rPr>
            </a:br>
            <a:r>
              <a:rPr lang="en-US" sz="1400" b="1" dirty="0">
                <a:solidFill>
                  <a:schemeClr val="accent6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  <a:sym typeface="Trebuchet MS" panose="020B0603020202020204" pitchFamily="34" charset="0"/>
              </a:rPr>
              <a:t>or market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BE967893-245A-DFFC-2F61-C49E81A19335}"/>
              </a:ext>
            </a:extLst>
          </p:cNvPr>
          <p:cNvSpPr/>
          <p:nvPr/>
        </p:nvSpPr>
        <p:spPr>
          <a:xfrm>
            <a:off x="10036781" y="2715092"/>
            <a:ext cx="1975315" cy="35443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  <a:sym typeface="Trebuchet MS" panose="020B0603020202020204" pitchFamily="34" charset="0"/>
              </a:rPr>
              <a:t>Venture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FD9EBC8-F827-046E-FAFE-F12E33E44762}"/>
              </a:ext>
            </a:extLst>
          </p:cNvPr>
          <p:cNvGrpSpPr/>
          <p:nvPr/>
        </p:nvGrpSpPr>
        <p:grpSpPr>
          <a:xfrm>
            <a:off x="9665751" y="2741294"/>
            <a:ext cx="269875" cy="269875"/>
            <a:chOff x="6299069" y="1276350"/>
            <a:chExt cx="269875" cy="269875"/>
          </a:xfrm>
        </p:grpSpPr>
        <p:sp>
          <p:nvSpPr>
            <p:cNvPr id="93" name="Oval 50">
              <a:extLst>
                <a:ext uri="{FF2B5EF4-FFF2-40B4-BE49-F238E27FC236}">
                  <a16:creationId xmlns:a16="http://schemas.microsoft.com/office/drawing/2014/main" id="{7DFBF944-E860-10A5-514C-28E4F555C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9069" y="1276350"/>
              <a:ext cx="269875" cy="26987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  <a:sym typeface="Trebuchet MS" panose="020B0603020202020204" pitchFamily="34" charset="0"/>
              </a:endParaRPr>
            </a:p>
          </p:txBody>
        </p:sp>
        <p:sp>
          <p:nvSpPr>
            <p:cNvPr id="94" name="Freeform 51">
              <a:extLst>
                <a:ext uri="{FF2B5EF4-FFF2-40B4-BE49-F238E27FC236}">
                  <a16:creationId xmlns:a16="http://schemas.microsoft.com/office/drawing/2014/main" id="{3D9A9C4D-CD5A-8F7A-8E29-7A1FCA562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082" y="1317625"/>
              <a:ext cx="96837" cy="174625"/>
            </a:xfrm>
            <a:custGeom>
              <a:avLst/>
              <a:gdLst>
                <a:gd name="T0" fmla="*/ 6 w 61"/>
                <a:gd name="T1" fmla="*/ 0 h 110"/>
                <a:gd name="T2" fmla="*/ 0 w 61"/>
                <a:gd name="T3" fmla="*/ 7 h 110"/>
                <a:gd name="T4" fmla="*/ 48 w 61"/>
                <a:gd name="T5" fmla="*/ 55 h 110"/>
                <a:gd name="T6" fmla="*/ 0 w 61"/>
                <a:gd name="T7" fmla="*/ 104 h 110"/>
                <a:gd name="T8" fmla="*/ 6 w 61"/>
                <a:gd name="T9" fmla="*/ 110 h 110"/>
                <a:gd name="T10" fmla="*/ 54 w 61"/>
                <a:gd name="T11" fmla="*/ 62 h 110"/>
                <a:gd name="T12" fmla="*/ 61 w 61"/>
                <a:gd name="T13" fmla="*/ 55 h 110"/>
                <a:gd name="T14" fmla="*/ 54 w 61"/>
                <a:gd name="T15" fmla="*/ 49 h 110"/>
                <a:gd name="T16" fmla="*/ 6 w 61"/>
                <a:gd name="T1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110">
                  <a:moveTo>
                    <a:pt x="6" y="0"/>
                  </a:moveTo>
                  <a:lnTo>
                    <a:pt x="0" y="7"/>
                  </a:lnTo>
                  <a:lnTo>
                    <a:pt x="48" y="55"/>
                  </a:lnTo>
                  <a:lnTo>
                    <a:pt x="0" y="104"/>
                  </a:lnTo>
                  <a:lnTo>
                    <a:pt x="6" y="110"/>
                  </a:lnTo>
                  <a:lnTo>
                    <a:pt x="54" y="62"/>
                  </a:lnTo>
                  <a:lnTo>
                    <a:pt x="61" y="55"/>
                  </a:lnTo>
                  <a:lnTo>
                    <a:pt x="54" y="4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  <a:sym typeface="Trebuchet MS" panose="020B0603020202020204" pitchFamily="34" charset="0"/>
              </a:endParaRPr>
            </a:p>
          </p:txBody>
        </p: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D360ACCE-3B33-39C9-0522-F14F6F7EE796}"/>
              </a:ext>
            </a:extLst>
          </p:cNvPr>
          <p:cNvSpPr/>
          <p:nvPr/>
        </p:nvSpPr>
        <p:spPr>
          <a:xfrm>
            <a:off x="10036783" y="4770060"/>
            <a:ext cx="1975313" cy="35443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  <a:sym typeface="Trebuchet MS" panose="020B0603020202020204" pitchFamily="34" charset="0"/>
              </a:rPr>
              <a:t>Transform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BFB9B145-4D26-2796-6301-FA5ED2A70610}"/>
              </a:ext>
            </a:extLst>
          </p:cNvPr>
          <p:cNvGrpSpPr/>
          <p:nvPr/>
        </p:nvGrpSpPr>
        <p:grpSpPr>
          <a:xfrm>
            <a:off x="9666895" y="4789724"/>
            <a:ext cx="269875" cy="269875"/>
            <a:chOff x="6299069" y="1276350"/>
            <a:chExt cx="269875" cy="269875"/>
          </a:xfrm>
        </p:grpSpPr>
        <p:sp>
          <p:nvSpPr>
            <p:cNvPr id="97" name="Oval 50">
              <a:extLst>
                <a:ext uri="{FF2B5EF4-FFF2-40B4-BE49-F238E27FC236}">
                  <a16:creationId xmlns:a16="http://schemas.microsoft.com/office/drawing/2014/main" id="{2E5F84F9-9E95-8BC4-1814-7C6A57833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9069" y="1276350"/>
              <a:ext cx="269875" cy="26987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  <a:sym typeface="Trebuchet MS" panose="020B0603020202020204" pitchFamily="34" charset="0"/>
              </a:endParaRPr>
            </a:p>
          </p:txBody>
        </p:sp>
        <p:sp>
          <p:nvSpPr>
            <p:cNvPr id="98" name="Freeform 51">
              <a:extLst>
                <a:ext uri="{FF2B5EF4-FFF2-40B4-BE49-F238E27FC236}">
                  <a16:creationId xmlns:a16="http://schemas.microsoft.com/office/drawing/2014/main" id="{A35A3AAA-D243-D235-5F51-A78016044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082" y="1317625"/>
              <a:ext cx="96837" cy="174625"/>
            </a:xfrm>
            <a:custGeom>
              <a:avLst/>
              <a:gdLst>
                <a:gd name="T0" fmla="*/ 6 w 61"/>
                <a:gd name="T1" fmla="*/ 0 h 110"/>
                <a:gd name="T2" fmla="*/ 0 w 61"/>
                <a:gd name="T3" fmla="*/ 7 h 110"/>
                <a:gd name="T4" fmla="*/ 48 w 61"/>
                <a:gd name="T5" fmla="*/ 55 h 110"/>
                <a:gd name="T6" fmla="*/ 0 w 61"/>
                <a:gd name="T7" fmla="*/ 104 h 110"/>
                <a:gd name="T8" fmla="*/ 6 w 61"/>
                <a:gd name="T9" fmla="*/ 110 h 110"/>
                <a:gd name="T10" fmla="*/ 54 w 61"/>
                <a:gd name="T11" fmla="*/ 62 h 110"/>
                <a:gd name="T12" fmla="*/ 61 w 61"/>
                <a:gd name="T13" fmla="*/ 55 h 110"/>
                <a:gd name="T14" fmla="*/ 54 w 61"/>
                <a:gd name="T15" fmla="*/ 49 h 110"/>
                <a:gd name="T16" fmla="*/ 6 w 61"/>
                <a:gd name="T1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110">
                  <a:moveTo>
                    <a:pt x="6" y="0"/>
                  </a:moveTo>
                  <a:lnTo>
                    <a:pt x="0" y="7"/>
                  </a:lnTo>
                  <a:lnTo>
                    <a:pt x="48" y="55"/>
                  </a:lnTo>
                  <a:lnTo>
                    <a:pt x="0" y="104"/>
                  </a:lnTo>
                  <a:lnTo>
                    <a:pt x="6" y="110"/>
                  </a:lnTo>
                  <a:lnTo>
                    <a:pt x="54" y="62"/>
                  </a:lnTo>
                  <a:lnTo>
                    <a:pt x="61" y="55"/>
                  </a:lnTo>
                  <a:lnTo>
                    <a:pt x="54" y="4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  <a:sym typeface="Trebuchet MS" panose="020B0603020202020204" pitchFamily="34" charset="0"/>
              </a:endParaRPr>
            </a:p>
          </p:txBody>
        </p:sp>
      </p:grpSp>
      <p:sp>
        <p:nvSpPr>
          <p:cNvPr id="99" name="矩形 15" descr="e7d195523061f1c0f0ec610a92cff745ee13794c7b8d98f8E73673273C9E8BE17CC3D63B9B1D6426C348A354AD505654C28F453CD7C8F90EADD06C08281DAED7140E5AAAED5880ECE414DFB6A93B82BE2E99DC166B9B34A016680ED02E24DDB11F5A4C97BDB0AB72A3331F6CE65BEFE6F950C13081C1457C5B8765EA77AEB618F6ABF2D69A0413E1">
            <a:extLst>
              <a:ext uri="{FF2B5EF4-FFF2-40B4-BE49-F238E27FC236}">
                <a16:creationId xmlns:a16="http://schemas.microsoft.com/office/drawing/2014/main" id="{1DBDC073-72C2-DF5A-9832-FF9664903A78}"/>
              </a:ext>
            </a:extLst>
          </p:cNvPr>
          <p:cNvSpPr/>
          <p:nvPr/>
        </p:nvSpPr>
        <p:spPr>
          <a:xfrm>
            <a:off x="531104" y="495399"/>
            <a:ext cx="9880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Multiple approaches based on technology maturity </a:t>
            </a:r>
            <a:br>
              <a:rPr lang="en-US" altLang="zh-CN" sz="24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altLang="zh-CN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and business models</a:t>
            </a:r>
          </a:p>
        </p:txBody>
      </p:sp>
      <p:sp>
        <p:nvSpPr>
          <p:cNvPr id="100" name="Rectangle 13">
            <a:extLst>
              <a:ext uri="{FF2B5EF4-FFF2-40B4-BE49-F238E27FC236}">
                <a16:creationId xmlns:a16="http://schemas.microsoft.com/office/drawing/2014/main" id="{1A234D76-D4D1-782B-03DA-1900F797E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8149" y="6288570"/>
            <a:ext cx="2062903" cy="35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103900" tIns="103900" rIns="103900" bIns="103900" anchor="ctr"/>
          <a:lstStyle/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  <a:sym typeface="Trebuchet MS" panose="020B0603020202020204" pitchFamily="34" charset="0"/>
              </a:rPr>
              <a:t>Technology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CBAAA-5A5F-74C8-D126-1C1522C126D7}"/>
              </a:ext>
            </a:extLst>
          </p:cNvPr>
          <p:cNvSpPr txBox="1"/>
          <p:nvPr/>
        </p:nvSpPr>
        <p:spPr>
          <a:xfrm>
            <a:off x="6402581" y="5019640"/>
            <a:ext cx="2829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Improve the product offering with new low carbon technology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94F61C0-1040-CADB-926C-8F8DD8EA4A14}"/>
              </a:ext>
            </a:extLst>
          </p:cNvPr>
          <p:cNvSpPr txBox="1"/>
          <p:nvPr/>
        </p:nvSpPr>
        <p:spPr>
          <a:xfrm>
            <a:off x="3212121" y="5019640"/>
            <a:ext cx="2829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Towards better, accelerated deployment of existing l</a:t>
            </a:r>
            <a:br>
              <a:rPr lang="en-GB" sz="1200" dirty="0">
                <a:latin typeface="Arial" panose="020B0604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</a:b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ow carbon solutions</a:t>
            </a:r>
          </a:p>
          <a:p>
            <a:pPr algn="ctr"/>
            <a:endParaRPr lang="en-GB" sz="1200" dirty="0">
              <a:latin typeface="Arial" panose="020B0604020202020204" pitchFamily="34" charset="0"/>
              <a:cs typeface="Arial" panose="020B0604020202020204" pitchFamily="34" charset="0"/>
              <a:sym typeface="Trebuchet MS" panose="020B0603020202020204" pitchFamily="34" charset="0"/>
            </a:endParaRP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e.g. Neste, Yara, Tata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165B68D-30F3-C59E-A633-9BEB4B3F1320}"/>
              </a:ext>
            </a:extLst>
          </p:cNvPr>
          <p:cNvSpPr txBox="1"/>
          <p:nvPr/>
        </p:nvSpPr>
        <p:spPr>
          <a:xfrm>
            <a:off x="6402581" y="2892309"/>
            <a:ext cx="2829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Deep-tech approach through breakthrough technologies</a:t>
            </a:r>
          </a:p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  <a:sym typeface="Trebuchet MS" panose="020B0603020202020204" pitchFamily="34" charset="0"/>
            </a:endParaRP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e.g.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Commonwealth Fusion Systems, Memphis Meats,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Joyn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 Bio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F0E00D74-69B5-D438-A6AC-66EFFDD21E49}"/>
              </a:ext>
            </a:extLst>
          </p:cNvPr>
          <p:cNvSpPr txBox="1"/>
          <p:nvPr/>
        </p:nvSpPr>
        <p:spPr>
          <a:xfrm>
            <a:off x="3212121" y="2892309"/>
            <a:ext cx="2829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New solutions that fulfil the customer need in a new way, avoiding emissions</a:t>
            </a:r>
          </a:p>
          <a:p>
            <a:pPr algn="ctr"/>
            <a:endParaRPr lang="en-GB" sz="1200" dirty="0">
              <a:latin typeface="Arial" panose="020B0604020202020204" pitchFamily="34" charset="0"/>
              <a:cs typeface="Arial" panose="020B0604020202020204" pitchFamily="34" charset="0"/>
              <a:sym typeface="Trebuchet MS" panose="020B0603020202020204" pitchFamily="34" charset="0"/>
            </a:endParaRPr>
          </a:p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e.g. Didi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Chuxing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, Octopus Energy, Indigo</a:t>
            </a:r>
          </a:p>
          <a:p>
            <a:pPr algn="ctr"/>
            <a:endParaRPr lang="en-GB" sz="1200" dirty="0">
              <a:latin typeface="Arial" panose="020B0604020202020204" pitchFamily="34" charset="0"/>
              <a:cs typeface="Arial" panose="020B0604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DA92F70-13FA-DE55-8089-18C6C8F58638}"/>
              </a:ext>
            </a:extLst>
          </p:cNvPr>
          <p:cNvSpPr/>
          <p:nvPr/>
        </p:nvSpPr>
        <p:spPr>
          <a:xfrm>
            <a:off x="3310598" y="2017667"/>
            <a:ext cx="807849" cy="8078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U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F9B8EA6D-115F-B532-5AFB-F3C28E8D09E0}"/>
              </a:ext>
            </a:extLst>
          </p:cNvPr>
          <p:cNvSpPr/>
          <p:nvPr/>
        </p:nvSpPr>
        <p:spPr>
          <a:xfrm>
            <a:off x="6447705" y="2017667"/>
            <a:ext cx="807849" cy="8078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U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0CA4C7B7-3215-C844-0A13-3793D7FF0806}"/>
              </a:ext>
            </a:extLst>
          </p:cNvPr>
          <p:cNvSpPr/>
          <p:nvPr/>
        </p:nvSpPr>
        <p:spPr>
          <a:xfrm>
            <a:off x="3310598" y="4138567"/>
            <a:ext cx="807849" cy="8078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U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2C3AFC39-4B8A-1615-888E-706DFDD7C5C5}"/>
              </a:ext>
            </a:extLst>
          </p:cNvPr>
          <p:cNvSpPr/>
          <p:nvPr/>
        </p:nvSpPr>
        <p:spPr>
          <a:xfrm>
            <a:off x="6447705" y="4138567"/>
            <a:ext cx="807849" cy="8078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U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E9D2B2E-50DA-4FE9-2BD4-20332596D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4440" y="4219820"/>
            <a:ext cx="645342" cy="645342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1044DE5-0DD4-8BDA-9421-891FB0A6BC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88714" y="4222419"/>
            <a:ext cx="640143" cy="64014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0B86522-7788-063B-7EFA-C3D29FBC44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77950" y="2074559"/>
            <a:ext cx="547357" cy="684582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15EA84C6-73AF-264F-91AB-DFBFCCE30F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56011" y="2131419"/>
            <a:ext cx="516861" cy="529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D978C2-297F-A9A1-093F-9FD1213B3580}"/>
              </a:ext>
            </a:extLst>
          </p:cNvPr>
          <p:cNvSpPr txBox="1"/>
          <p:nvPr/>
        </p:nvSpPr>
        <p:spPr>
          <a:xfrm>
            <a:off x="4475085" y="1505020"/>
            <a:ext cx="3509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 Black" panose="020B0604020202020204" pitchFamily="34" charset="0"/>
                <a:cs typeface="Arial Black" panose="020B0604020202020204" pitchFamily="34" charset="0"/>
              </a:rPr>
              <a:t>Climate innovation canvas</a:t>
            </a:r>
            <a:endParaRPr lang="en-MU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B820744-17B3-7CC8-F23A-161EF093E9FC}"/>
              </a:ext>
            </a:extLst>
          </p:cNvPr>
          <p:cNvGrpSpPr/>
          <p:nvPr/>
        </p:nvGrpSpPr>
        <p:grpSpPr>
          <a:xfrm>
            <a:off x="9666895" y="2752580"/>
            <a:ext cx="269875" cy="269875"/>
            <a:chOff x="6299069" y="1276350"/>
            <a:chExt cx="269875" cy="269875"/>
          </a:xfrm>
        </p:grpSpPr>
        <p:sp>
          <p:nvSpPr>
            <p:cNvPr id="52" name="Oval 50">
              <a:extLst>
                <a:ext uri="{FF2B5EF4-FFF2-40B4-BE49-F238E27FC236}">
                  <a16:creationId xmlns:a16="http://schemas.microsoft.com/office/drawing/2014/main" id="{46398E3A-D077-7D87-DCBE-1FBEF18A64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9069" y="1276350"/>
              <a:ext cx="269875" cy="26987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  <a:sym typeface="Trebuchet MS" panose="020B0603020202020204" pitchFamily="34" charset="0"/>
              </a:endParaRPr>
            </a:p>
          </p:txBody>
        </p:sp>
        <p:sp>
          <p:nvSpPr>
            <p:cNvPr id="53" name="Freeform 51">
              <a:extLst>
                <a:ext uri="{FF2B5EF4-FFF2-40B4-BE49-F238E27FC236}">
                  <a16:creationId xmlns:a16="http://schemas.microsoft.com/office/drawing/2014/main" id="{6DD33BBF-4BD1-D44B-CAFB-B346EE9CB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082" y="1317625"/>
              <a:ext cx="96837" cy="174625"/>
            </a:xfrm>
            <a:custGeom>
              <a:avLst/>
              <a:gdLst>
                <a:gd name="T0" fmla="*/ 6 w 61"/>
                <a:gd name="T1" fmla="*/ 0 h 110"/>
                <a:gd name="T2" fmla="*/ 0 w 61"/>
                <a:gd name="T3" fmla="*/ 7 h 110"/>
                <a:gd name="T4" fmla="*/ 48 w 61"/>
                <a:gd name="T5" fmla="*/ 55 h 110"/>
                <a:gd name="T6" fmla="*/ 0 w 61"/>
                <a:gd name="T7" fmla="*/ 104 h 110"/>
                <a:gd name="T8" fmla="*/ 6 w 61"/>
                <a:gd name="T9" fmla="*/ 110 h 110"/>
                <a:gd name="T10" fmla="*/ 54 w 61"/>
                <a:gd name="T11" fmla="*/ 62 h 110"/>
                <a:gd name="T12" fmla="*/ 61 w 61"/>
                <a:gd name="T13" fmla="*/ 55 h 110"/>
                <a:gd name="T14" fmla="*/ 54 w 61"/>
                <a:gd name="T15" fmla="*/ 49 h 110"/>
                <a:gd name="T16" fmla="*/ 6 w 61"/>
                <a:gd name="T1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110">
                  <a:moveTo>
                    <a:pt x="6" y="0"/>
                  </a:moveTo>
                  <a:lnTo>
                    <a:pt x="0" y="7"/>
                  </a:lnTo>
                  <a:lnTo>
                    <a:pt x="48" y="55"/>
                  </a:lnTo>
                  <a:lnTo>
                    <a:pt x="0" y="104"/>
                  </a:lnTo>
                  <a:lnTo>
                    <a:pt x="6" y="110"/>
                  </a:lnTo>
                  <a:lnTo>
                    <a:pt x="54" y="62"/>
                  </a:lnTo>
                  <a:lnTo>
                    <a:pt x="61" y="55"/>
                  </a:lnTo>
                  <a:lnTo>
                    <a:pt x="54" y="4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  <a:sym typeface="Trebuchet MS" panose="020B0603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23DAC51-693E-A826-86A7-AF8BF889FEDC}"/>
              </a:ext>
            </a:extLst>
          </p:cNvPr>
          <p:cNvSpPr txBox="1"/>
          <p:nvPr/>
        </p:nvSpPr>
        <p:spPr>
          <a:xfrm>
            <a:off x="6458555" y="5716403"/>
            <a:ext cx="2699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e.g. Equinor,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Sila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 Nanotechnologies, 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Trebuchet MS" panose="020B0603020202020204" pitchFamily="34" charset="0"/>
              </a:rPr>
              <a:t>Form Energy</a:t>
            </a:r>
          </a:p>
          <a:p>
            <a:pPr algn="ctr"/>
            <a:endParaRPr lang="en-MU" sz="1200" dirty="0"/>
          </a:p>
        </p:txBody>
      </p:sp>
    </p:spTree>
    <p:extLst>
      <p:ext uri="{BB962C8B-B14F-4D97-AF65-F5344CB8AC3E}">
        <p14:creationId xmlns:p14="http://schemas.microsoft.com/office/powerpoint/2010/main" val="3869358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Arrow: Down 1">
            <a:extLst>
              <a:ext uri="{FF2B5EF4-FFF2-40B4-BE49-F238E27FC236}">
                <a16:creationId xmlns:a16="http://schemas.microsoft.com/office/drawing/2014/main" id="{F3BEE9BE-E265-0075-53F0-93E8258A514A}"/>
              </a:ext>
            </a:extLst>
          </p:cNvPr>
          <p:cNvSpPr/>
          <p:nvPr/>
        </p:nvSpPr>
        <p:spPr>
          <a:xfrm rot="16200000">
            <a:off x="3525626" y="-2133230"/>
            <a:ext cx="4679737" cy="12311925"/>
          </a:xfrm>
          <a:prstGeom prst="downArrow">
            <a:avLst/>
          </a:prstGeom>
          <a:solidFill>
            <a:schemeClr val="bg1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MU" sz="1200" dirty="0">
              <a:solidFill>
                <a:srgbClr val="FFFFFF"/>
              </a:solidFill>
            </a:endParaRPr>
          </a:p>
        </p:txBody>
      </p:sp>
      <p:sp>
        <p:nvSpPr>
          <p:cNvPr id="99" name="矩形 15" descr="e7d195523061f1c0f0ec610a92cff745ee13794c7b8d98f8E73673273C9E8BE17CC3D63B9B1D6426C348A354AD505654C28F453CD7C8F90EADD06C08281DAED7140E5AAAED5880ECE414DFB6A93B82BE2E99DC166B9B34A016680ED02E24DDB11F5A4C97BDB0AB72A3331F6CE65BEFE6F950C13081C1457C5B8765EA77AEB618F6ABF2D69A0413E1">
            <a:extLst>
              <a:ext uri="{FF2B5EF4-FFF2-40B4-BE49-F238E27FC236}">
                <a16:creationId xmlns:a16="http://schemas.microsoft.com/office/drawing/2014/main" id="{1DBDC073-72C2-DF5A-9832-FF9664903A78}"/>
              </a:ext>
            </a:extLst>
          </p:cNvPr>
          <p:cNvSpPr/>
          <p:nvPr/>
        </p:nvSpPr>
        <p:spPr>
          <a:xfrm>
            <a:off x="531104" y="495399"/>
            <a:ext cx="9880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The Report has focused on the most impactful </a:t>
            </a:r>
            <a:br>
              <a:rPr lang="en-US" altLang="zh-CN" sz="24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altLang="zh-CN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potential actions</a:t>
            </a:r>
          </a:p>
          <a:p>
            <a:pPr lvl="0">
              <a:defRPr/>
            </a:pPr>
            <a:endParaRPr lang="en-US" altLang="zh-CN" sz="24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8" name="ee4pContent2">
            <a:extLst>
              <a:ext uri="{FF2B5EF4-FFF2-40B4-BE49-F238E27FC236}">
                <a16:creationId xmlns:a16="http://schemas.microsoft.com/office/drawing/2014/main" id="{D1B55470-562D-51E6-E98E-1B0CCCEE5889}"/>
              </a:ext>
            </a:extLst>
          </p:cNvPr>
          <p:cNvSpPr txBox="1"/>
          <p:nvPr/>
        </p:nvSpPr>
        <p:spPr>
          <a:xfrm>
            <a:off x="495492" y="3099264"/>
            <a:ext cx="2374878" cy="5122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defPPr>
              <a:defRPr lang="en-US"/>
            </a:defPPr>
            <a:lvl1pPr lvl="0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sz="1200" b="1">
                <a:solidFill>
                  <a:srgbClr val="575757"/>
                </a:solidFill>
              </a:defRPr>
            </a:lvl1pPr>
            <a:lvl2pPr marL="402336" lvl="1" indent="-283464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latin typeface="Trebuchet MS" panose="020B0603020202020204" pitchFamily="34" charset="0"/>
              </a:defRPr>
            </a:lvl2pPr>
            <a:lvl3pPr marL="800100" lvl="2" indent="-28575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sz="2400">
                <a:latin typeface="Trebuchet MS" panose="020B0603020202020204" pitchFamily="34" charset="0"/>
              </a:defRPr>
            </a:lvl3pPr>
            <a:lvl4pPr marL="0" lvl="3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0" lvl="4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sz="2800" b="1">
                <a:latin typeface="Trebuchet MS" panose="020B0603020202020204" pitchFamily="34" charset="0"/>
              </a:defRPr>
            </a:lvl5pPr>
            <a:lvl6pPr marL="358775" lvl="5" indent="-2413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latin typeface="Trebuchet MS" panose="020B0603020202020204" pitchFamily="34" charset="0"/>
              </a:defRPr>
            </a:lvl6pPr>
            <a:lvl7pPr marL="0" lvl="6" indent="0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5400" baseline="0">
                <a:latin typeface="Trebuchet MS" panose="020B0603020202020204" pitchFamily="34" charset="0"/>
              </a:defRPr>
            </a:lvl7pPr>
            <a:lvl8pPr marL="0" lvl="7" inden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0" lvl="8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44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spcAft>
                <a:spcPts val="0"/>
              </a:spcAft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Term</a:t>
            </a:r>
          </a:p>
        </p:txBody>
      </p:sp>
      <p:sp>
        <p:nvSpPr>
          <p:cNvPr id="59" name="ee4pContent2">
            <a:extLst>
              <a:ext uri="{FF2B5EF4-FFF2-40B4-BE49-F238E27FC236}">
                <a16:creationId xmlns:a16="http://schemas.microsoft.com/office/drawing/2014/main" id="{49061CC9-31DD-99BF-D2CE-8674B94917FA}"/>
              </a:ext>
            </a:extLst>
          </p:cNvPr>
          <p:cNvSpPr txBox="1"/>
          <p:nvPr/>
        </p:nvSpPr>
        <p:spPr>
          <a:xfrm>
            <a:off x="3656331" y="3115496"/>
            <a:ext cx="2163454" cy="5122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defPPr>
              <a:defRPr lang="en-MU"/>
            </a:defPPr>
            <a:lvl1pPr lvl="0" indent="0" algn="ctr" defTabSz="18288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2336" lvl="1" indent="-283464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latin typeface="Trebuchet MS" panose="020B0603020202020204" pitchFamily="34" charset="0"/>
              </a:defRPr>
            </a:lvl2pPr>
            <a:lvl3pPr marL="800100" lvl="2" indent="-28575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sz="2400">
                <a:latin typeface="Trebuchet MS" panose="020B0603020202020204" pitchFamily="34" charset="0"/>
              </a:defRPr>
            </a:lvl3pPr>
            <a:lvl4pPr marL="0" lvl="3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0" lvl="4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sz="2800" b="1">
                <a:latin typeface="Trebuchet MS" panose="020B0603020202020204" pitchFamily="34" charset="0"/>
              </a:defRPr>
            </a:lvl5pPr>
            <a:lvl6pPr marL="358775" lvl="5" indent="-2413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latin typeface="Trebuchet MS" panose="020B0603020202020204" pitchFamily="34" charset="0"/>
              </a:defRPr>
            </a:lvl6pPr>
            <a:lvl7pPr marL="0" lvl="6" indent="0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5400" baseline="0">
                <a:latin typeface="Trebuchet MS" panose="020B0603020202020204" pitchFamily="34" charset="0"/>
              </a:defRPr>
            </a:lvl7pPr>
            <a:lvl8pPr marL="0" lvl="7" inden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0" lvl="8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44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l"/>
            <a:r>
              <a:rPr lang="en-US" sz="2000" dirty="0"/>
              <a:t>Medium Term </a:t>
            </a:r>
          </a:p>
        </p:txBody>
      </p:sp>
      <p:sp>
        <p:nvSpPr>
          <p:cNvPr id="62" name="ee4pContent2">
            <a:extLst>
              <a:ext uri="{FF2B5EF4-FFF2-40B4-BE49-F238E27FC236}">
                <a16:creationId xmlns:a16="http://schemas.microsoft.com/office/drawing/2014/main" id="{6F42349A-9080-0C8F-E6BD-228A432233FB}"/>
              </a:ext>
            </a:extLst>
          </p:cNvPr>
          <p:cNvSpPr txBox="1"/>
          <p:nvPr/>
        </p:nvSpPr>
        <p:spPr>
          <a:xfrm>
            <a:off x="3656331" y="3643958"/>
            <a:ext cx="2487551" cy="1457393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defPPr>
              <a:defRPr lang="en-US"/>
            </a:defPPr>
            <a:lvl1pPr lvl="0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sz="1200" b="1">
                <a:solidFill>
                  <a:srgbClr val="575757"/>
                </a:solidFill>
              </a:defRPr>
            </a:lvl1pPr>
            <a:lvl2pPr marL="402336" lvl="1" indent="-283464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latin typeface="Trebuchet MS" panose="020B0603020202020204" pitchFamily="34" charset="0"/>
              </a:defRPr>
            </a:lvl2pPr>
            <a:lvl3pPr marL="800100" lvl="2" indent="-28575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sz="2400">
                <a:latin typeface="Trebuchet MS" panose="020B0603020202020204" pitchFamily="34" charset="0"/>
              </a:defRPr>
            </a:lvl3pPr>
            <a:lvl4pPr marL="0" lvl="3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0" lvl="4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sz="2800" b="1">
                <a:latin typeface="Trebuchet MS" panose="020B0603020202020204" pitchFamily="34" charset="0"/>
              </a:defRPr>
            </a:lvl5pPr>
            <a:lvl6pPr marL="358775" lvl="5" indent="-2413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latin typeface="Trebuchet MS" panose="020B0603020202020204" pitchFamily="34" charset="0"/>
              </a:defRPr>
            </a:lvl6pPr>
            <a:lvl7pPr marL="0" lvl="6" indent="0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5400" baseline="0">
                <a:latin typeface="Trebuchet MS" panose="020B0603020202020204" pitchFamily="34" charset="0"/>
              </a:defRPr>
            </a:lvl7pPr>
            <a:lvl8pPr marL="0" lvl="7" inden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0" lvl="8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44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Circular Green and Blue Economies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Marine Technology</a:t>
            </a:r>
          </a:p>
        </p:txBody>
      </p:sp>
      <p:sp>
        <p:nvSpPr>
          <p:cNvPr id="63" name="ee4pContent2">
            <a:extLst>
              <a:ext uri="{FF2B5EF4-FFF2-40B4-BE49-F238E27FC236}">
                <a16:creationId xmlns:a16="http://schemas.microsoft.com/office/drawing/2014/main" id="{BFE21BF1-2899-DEF3-FD2D-EBF3FB7E5588}"/>
              </a:ext>
            </a:extLst>
          </p:cNvPr>
          <p:cNvSpPr txBox="1"/>
          <p:nvPr/>
        </p:nvSpPr>
        <p:spPr>
          <a:xfrm>
            <a:off x="6545965" y="3071183"/>
            <a:ext cx="2386495" cy="51223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defPPr>
              <a:defRPr lang="en-US"/>
            </a:defPPr>
            <a:lvl1pPr lvl="0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sz="1200" b="1">
                <a:solidFill>
                  <a:srgbClr val="575757"/>
                </a:solidFill>
              </a:defRPr>
            </a:lvl1pPr>
            <a:lvl2pPr marL="402336" lvl="1" indent="-283464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latin typeface="Trebuchet MS" panose="020B0603020202020204" pitchFamily="34" charset="0"/>
              </a:defRPr>
            </a:lvl2pPr>
            <a:lvl3pPr marL="800100" lvl="2" indent="-28575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sz="2400">
                <a:latin typeface="Trebuchet MS" panose="020B0603020202020204" pitchFamily="34" charset="0"/>
              </a:defRPr>
            </a:lvl3pPr>
            <a:lvl4pPr marL="0" lvl="3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0" lvl="4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sz="2800" b="1">
                <a:latin typeface="Trebuchet MS" panose="020B0603020202020204" pitchFamily="34" charset="0"/>
              </a:defRPr>
            </a:lvl5pPr>
            <a:lvl6pPr marL="358775" lvl="5" indent="-2413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latin typeface="Trebuchet MS" panose="020B0603020202020204" pitchFamily="34" charset="0"/>
              </a:defRPr>
            </a:lvl6pPr>
            <a:lvl7pPr marL="0" lvl="6" indent="0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5400" baseline="0">
                <a:latin typeface="Trebuchet MS" panose="020B0603020202020204" pitchFamily="34" charset="0"/>
              </a:defRPr>
            </a:lvl7pPr>
            <a:lvl8pPr marL="0" lvl="7" inden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0" lvl="8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44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spcAft>
                <a:spcPts val="0"/>
              </a:spcAft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Term</a:t>
            </a:r>
          </a:p>
        </p:txBody>
      </p:sp>
      <p:sp>
        <p:nvSpPr>
          <p:cNvPr id="64" name="ee4pContent2">
            <a:extLst>
              <a:ext uri="{FF2B5EF4-FFF2-40B4-BE49-F238E27FC236}">
                <a16:creationId xmlns:a16="http://schemas.microsoft.com/office/drawing/2014/main" id="{0936AA9B-3604-547E-87A4-6C09C16DEB13}"/>
              </a:ext>
            </a:extLst>
          </p:cNvPr>
          <p:cNvSpPr txBox="1"/>
          <p:nvPr/>
        </p:nvSpPr>
        <p:spPr>
          <a:xfrm>
            <a:off x="6545965" y="3643958"/>
            <a:ext cx="2744005" cy="167809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defPPr>
              <a:defRPr lang="en-US"/>
            </a:defPPr>
            <a:lvl1pPr lvl="0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sz="1200" b="1">
                <a:solidFill>
                  <a:srgbClr val="575757"/>
                </a:solidFill>
              </a:defRPr>
            </a:lvl1pPr>
            <a:lvl2pPr marL="402336" lvl="1" indent="-283464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latin typeface="Trebuchet MS" panose="020B0603020202020204" pitchFamily="34" charset="0"/>
              </a:defRPr>
            </a:lvl2pPr>
            <a:lvl3pPr marL="800100" lvl="2" indent="-28575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sz="2400">
                <a:latin typeface="Trebuchet MS" panose="020B0603020202020204" pitchFamily="34" charset="0"/>
              </a:defRPr>
            </a:lvl3pPr>
            <a:lvl4pPr marL="0" lvl="3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0" lvl="4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sz="2800" b="1">
                <a:latin typeface="Trebuchet MS" panose="020B0603020202020204" pitchFamily="34" charset="0"/>
              </a:defRPr>
            </a:lvl5pPr>
            <a:lvl6pPr marL="358775" lvl="5" indent="-2413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latin typeface="Trebuchet MS" panose="020B0603020202020204" pitchFamily="34" charset="0"/>
              </a:defRPr>
            </a:lvl6pPr>
            <a:lvl7pPr marL="0" lvl="6" indent="0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5400" baseline="0">
                <a:latin typeface="Trebuchet MS" panose="020B0603020202020204" pitchFamily="34" charset="0"/>
              </a:defRPr>
            </a:lvl7pPr>
            <a:lvl8pPr marL="0" lvl="7" inden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0" lvl="8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44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Marine and Plant Based Biomed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and green bioprospecting </a:t>
            </a:r>
            <a:br>
              <a:rPr lang="en-US" sz="1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bioprocessing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Blue-green production </a:t>
            </a:r>
            <a:br>
              <a:rPr lang="en-US" sz="1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export </a:t>
            </a:r>
          </a:p>
          <a:p>
            <a:pPr lvl="1">
              <a:spcAft>
                <a:spcPts val="0"/>
              </a:spcAft>
              <a:buClr>
                <a:srgbClr val="29BA74"/>
              </a:buClr>
            </a:pP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ee4pContent2">
            <a:extLst>
              <a:ext uri="{FF2B5EF4-FFF2-40B4-BE49-F238E27FC236}">
                <a16:creationId xmlns:a16="http://schemas.microsoft.com/office/drawing/2014/main" id="{950B1948-5F76-6B8A-AAF9-A637EE2D1EC3}"/>
              </a:ext>
            </a:extLst>
          </p:cNvPr>
          <p:cNvSpPr txBox="1"/>
          <p:nvPr/>
        </p:nvSpPr>
        <p:spPr>
          <a:xfrm>
            <a:off x="495492" y="3627726"/>
            <a:ext cx="2487551" cy="181990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defPPr>
              <a:defRPr lang="en-US"/>
            </a:defPPr>
            <a:lvl1pPr lvl="0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sz="1200" b="1">
                <a:solidFill>
                  <a:srgbClr val="575757"/>
                </a:solidFill>
              </a:defRPr>
            </a:lvl1pPr>
            <a:lvl2pPr marL="402336" lvl="1" indent="-283464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latin typeface="Trebuchet MS" panose="020B0603020202020204" pitchFamily="34" charset="0"/>
              </a:defRPr>
            </a:lvl2pPr>
            <a:lvl3pPr marL="800100" lvl="2" indent="-28575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sz="2400">
                <a:latin typeface="Trebuchet MS" panose="020B0603020202020204" pitchFamily="34" charset="0"/>
              </a:defRPr>
            </a:lvl3pPr>
            <a:lvl4pPr marL="0" lvl="3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0" lvl="4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sz="2800" b="1">
                <a:latin typeface="Trebuchet MS" panose="020B0603020202020204" pitchFamily="34" charset="0"/>
              </a:defRPr>
            </a:lvl5pPr>
            <a:lvl6pPr marL="358775" lvl="5" indent="-2413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latin typeface="Trebuchet MS" panose="020B0603020202020204" pitchFamily="34" charset="0"/>
              </a:defRPr>
            </a:lvl6pPr>
            <a:lvl7pPr marL="0" lvl="6" indent="0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5400" baseline="0">
                <a:latin typeface="Trebuchet MS" panose="020B0603020202020204" pitchFamily="34" charset="0"/>
              </a:defRPr>
            </a:lvl7pPr>
            <a:lvl8pPr marL="0" lvl="7" inden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0" lvl="8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44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Enhancing Nutritional quality and food security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Enhancing food processing from local sources</a:t>
            </a:r>
          </a:p>
          <a:p>
            <a:pPr>
              <a:spcAft>
                <a:spcPts val="0"/>
              </a:spcAft>
              <a:buNone/>
            </a:pP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ee4pContent2">
            <a:extLst>
              <a:ext uri="{FF2B5EF4-FFF2-40B4-BE49-F238E27FC236}">
                <a16:creationId xmlns:a16="http://schemas.microsoft.com/office/drawing/2014/main" id="{4E782B5F-B1D1-320F-AC15-A3F5D8C82C08}"/>
              </a:ext>
            </a:extLst>
          </p:cNvPr>
          <p:cNvSpPr txBox="1"/>
          <p:nvPr/>
        </p:nvSpPr>
        <p:spPr>
          <a:xfrm>
            <a:off x="795414" y="6014599"/>
            <a:ext cx="10707738" cy="5122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defPPr>
              <a:defRPr lang="en-US"/>
            </a:defPPr>
            <a:lvl1pPr lvl="0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sz="1200" b="1">
                <a:solidFill>
                  <a:srgbClr val="575757"/>
                </a:solidFill>
              </a:defRPr>
            </a:lvl1pPr>
            <a:lvl2pPr marL="402336" lvl="1" indent="-283464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latin typeface="Trebuchet MS" panose="020B0603020202020204" pitchFamily="34" charset="0"/>
              </a:defRPr>
            </a:lvl2pPr>
            <a:lvl3pPr marL="800100" lvl="2" indent="-28575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sz="2400">
                <a:latin typeface="Trebuchet MS" panose="020B0603020202020204" pitchFamily="34" charset="0"/>
              </a:defRPr>
            </a:lvl3pPr>
            <a:lvl4pPr marL="0" lvl="3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0" lvl="4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sz="2800" b="1">
                <a:latin typeface="Trebuchet MS" panose="020B0603020202020204" pitchFamily="34" charset="0"/>
              </a:defRPr>
            </a:lvl5pPr>
            <a:lvl6pPr marL="358775" lvl="5" indent="-2413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latin typeface="Trebuchet MS" panose="020B0603020202020204" pitchFamily="34" charset="0"/>
              </a:defRPr>
            </a:lvl6pPr>
            <a:lvl7pPr marL="0" lvl="6" indent="0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5400" baseline="0">
                <a:latin typeface="Trebuchet MS" panose="020B0603020202020204" pitchFamily="34" charset="0"/>
              </a:defRPr>
            </a:lvl7pPr>
            <a:lvl8pPr marL="0" lvl="7" inden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0" lvl="8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44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spcAft>
                <a:spcPts val="0"/>
              </a:spcAft>
              <a:buNone/>
            </a:pPr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research and innovation steering committee | </a:t>
            </a:r>
            <a:r>
              <a:rPr lang="en-US" sz="9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Harmonised</a:t>
            </a:r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Research Act </a:t>
            </a:r>
          </a:p>
          <a:p>
            <a:pPr>
              <a:spcAft>
                <a:spcPts val="0"/>
              </a:spcAft>
              <a:buNone/>
            </a:pPr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of MRIC Schemes | Research and innovation culture </a:t>
            </a:r>
          </a:p>
          <a:p>
            <a:pPr>
              <a:spcAft>
                <a:spcPts val="0"/>
              </a:spcAft>
              <a:buNone/>
            </a:pPr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Mapping of current and future skill sets needs |  Science communication and outreach | STEAM education </a:t>
            </a:r>
          </a:p>
          <a:p>
            <a:pPr>
              <a:spcAft>
                <a:spcPts val="0"/>
              </a:spcAft>
              <a:buNone/>
            </a:pPr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Entrepreneurial and risk taking mindset </a:t>
            </a:r>
            <a:endParaRPr lang="en-US" sz="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ee4pContent2">
            <a:extLst>
              <a:ext uri="{FF2B5EF4-FFF2-40B4-BE49-F238E27FC236}">
                <a16:creationId xmlns:a16="http://schemas.microsoft.com/office/drawing/2014/main" id="{FD553605-BE7A-7046-EBEA-FB29D3EEBDB6}"/>
              </a:ext>
            </a:extLst>
          </p:cNvPr>
          <p:cNvSpPr txBox="1"/>
          <p:nvPr/>
        </p:nvSpPr>
        <p:spPr>
          <a:xfrm>
            <a:off x="9505571" y="3583413"/>
            <a:ext cx="2515886" cy="105573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defPPr>
              <a:defRPr lang="en-US"/>
            </a:defPPr>
            <a:lvl1pPr lvl="0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sz="1200" b="1">
                <a:solidFill>
                  <a:srgbClr val="575757"/>
                </a:solidFill>
              </a:defRPr>
            </a:lvl1pPr>
            <a:lvl2pPr marL="402336" lvl="1" indent="-283464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latin typeface="Trebuchet MS" panose="020B0603020202020204" pitchFamily="34" charset="0"/>
              </a:defRPr>
            </a:lvl2pPr>
            <a:lvl3pPr marL="800100" lvl="2" indent="-28575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sz="2400">
                <a:latin typeface="Trebuchet MS" panose="020B0603020202020204" pitchFamily="34" charset="0"/>
              </a:defRPr>
            </a:lvl3pPr>
            <a:lvl4pPr marL="0" lvl="3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0" lvl="4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sz="2800" b="1">
                <a:latin typeface="Trebuchet MS" panose="020B0603020202020204" pitchFamily="34" charset="0"/>
              </a:defRPr>
            </a:lvl5pPr>
            <a:lvl6pPr marL="358775" lvl="5" indent="-2413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latin typeface="Trebuchet MS" panose="020B0603020202020204" pitchFamily="34" charset="0"/>
              </a:defRPr>
            </a:lvl6pPr>
            <a:lvl7pPr marL="0" lvl="6" indent="0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5400" baseline="0">
                <a:latin typeface="Trebuchet MS" panose="020B0603020202020204" pitchFamily="34" charset="0"/>
              </a:defRPr>
            </a:lvl7pPr>
            <a:lvl8pPr marL="0" lvl="7" inden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0" lvl="8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44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spcAft>
                <a:spcPts val="0"/>
              </a:spcAft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cutting recommendations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907B186-8AC0-6F6A-FD6E-B1CDF2458453}"/>
              </a:ext>
            </a:extLst>
          </p:cNvPr>
          <p:cNvCxnSpPr>
            <a:cxnSpLocks/>
          </p:cNvCxnSpPr>
          <p:nvPr/>
        </p:nvCxnSpPr>
        <p:spPr>
          <a:xfrm>
            <a:off x="6219948" y="3071183"/>
            <a:ext cx="0" cy="1863073"/>
          </a:xfrm>
          <a:prstGeom prst="line">
            <a:avLst/>
          </a:prstGeom>
          <a:ln w="9525" cap="rnd">
            <a:solidFill>
              <a:schemeClr val="accent6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55CFFF86-7D6A-89A5-E38E-9A01DA95F160}"/>
              </a:ext>
            </a:extLst>
          </p:cNvPr>
          <p:cNvCxnSpPr>
            <a:cxnSpLocks/>
          </p:cNvCxnSpPr>
          <p:nvPr/>
        </p:nvCxnSpPr>
        <p:spPr>
          <a:xfrm>
            <a:off x="3221915" y="3071183"/>
            <a:ext cx="0" cy="1863073"/>
          </a:xfrm>
          <a:prstGeom prst="line">
            <a:avLst/>
          </a:prstGeom>
          <a:ln w="9525" cap="rnd">
            <a:solidFill>
              <a:schemeClr val="accent6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050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75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alking in the woods&#10;&#10;Description automatically generated with low confidence">
            <a:extLst>
              <a:ext uri="{FF2B5EF4-FFF2-40B4-BE49-F238E27FC236}">
                <a16:creationId xmlns:a16="http://schemas.microsoft.com/office/drawing/2014/main" id="{9E9F2071-A918-567B-DD6D-4AF57B317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2E86841-4D0F-1D69-E16C-240CC6527C26}"/>
              </a:ext>
            </a:extLst>
          </p:cNvPr>
          <p:cNvSpPr/>
          <p:nvPr/>
        </p:nvSpPr>
        <p:spPr>
          <a:xfrm>
            <a:off x="-1" y="0"/>
            <a:ext cx="7794885" cy="6801300"/>
          </a:xfrm>
          <a:prstGeom prst="rect">
            <a:avLst/>
          </a:prstGeom>
          <a:gradFill>
            <a:gsLst>
              <a:gs pos="100000">
                <a:schemeClr val="bg1">
                  <a:alpha val="0"/>
                  <a:lumMod val="0"/>
                </a:schemeClr>
              </a:gs>
              <a:gs pos="0">
                <a:srgbClr val="000000">
                  <a:alpha val="70683"/>
                  <a:lumMod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U"/>
          </a:p>
        </p:txBody>
      </p:sp>
      <p:sp>
        <p:nvSpPr>
          <p:cNvPr id="5" name="文本框 12" descr="e7d195523061f1c0f0ec610a92cff745ee13794c7b8d98f8E73673273C9E8BE17CC3D63B9B1D6426C348A354AD505654C28F453CD7C8F90EADD06C08281DAED7140E5AAAED5880ECE414DFB6A93B82BE2E99DC166B9B34A016680ED02E24DDB11F5A4C97BDB0AB72A3331F6CE65BEFE6F950C13081C1457C5B8765EA77AEB618F6ABF2D69A0413E1">
            <a:extLst>
              <a:ext uri="{FF2B5EF4-FFF2-40B4-BE49-F238E27FC236}">
                <a16:creationId xmlns:a16="http://schemas.microsoft.com/office/drawing/2014/main" id="{A1CFF0EC-E3AE-CF44-8BED-D7A22F4E6FA3}"/>
              </a:ext>
            </a:extLst>
          </p:cNvPr>
          <p:cNvSpPr txBox="1"/>
          <p:nvPr/>
        </p:nvSpPr>
        <p:spPr>
          <a:xfrm>
            <a:off x="7933509" y="6570468"/>
            <a:ext cx="37537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7A491-5DDA-184B-ACA8-72ADCA65B236}" type="slidenum">
              <a:rPr kumimoji="0" lang="en-US" altLang="zh-CN" sz="900" b="0" i="0" u="none" strike="noStrike" kern="1200" cap="none" spc="0" normalizeH="0" baseline="0" noProof="0" smtClean="0">
                <a:ln>
                  <a:noFill/>
                </a:ln>
                <a:solidFill>
                  <a:srgbClr val="002B64"/>
                </a:solidFill>
                <a:effectLst/>
                <a:uLnTx/>
                <a:uFillTx/>
                <a:latin typeface="PT Sans" panose="020B0503020203020204" pitchFamily="34" charset="7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2B64"/>
              </a:solidFill>
              <a:effectLst/>
              <a:uLnTx/>
              <a:uFillTx/>
              <a:latin typeface="PT Sans" panose="020B0503020203020204" pitchFamily="34" charset="77"/>
              <a:cs typeface="+mn-cs"/>
            </a:endParaRPr>
          </a:p>
        </p:txBody>
      </p:sp>
      <p:sp>
        <p:nvSpPr>
          <p:cNvPr id="11" name="矩形 15" descr="e7d195523061f1c0f0ec610a92cff745ee13794c7b8d98f8E73673273C9E8BE17CC3D63B9B1D6426C348A354AD505654C28F453CD7C8F90EADD06C08281DAED7140E5AAAED5880ECE414DFB6A93B82BE2E99DC166B9B34A016680ED02E24DDB11F5A4C97BDB0AB72A3331F6CE65BEFE6F950C13081C1457C5B8765EA77AEB618F6ABF2D69A0413E1">
            <a:extLst>
              <a:ext uri="{FF2B5EF4-FFF2-40B4-BE49-F238E27FC236}">
                <a16:creationId xmlns:a16="http://schemas.microsoft.com/office/drawing/2014/main" id="{54584019-D027-D546-A651-6B2BBCAE0A47}"/>
              </a:ext>
            </a:extLst>
          </p:cNvPr>
          <p:cNvSpPr/>
          <p:nvPr/>
        </p:nvSpPr>
        <p:spPr>
          <a:xfrm>
            <a:off x="531104" y="495399"/>
            <a:ext cx="10305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What is true for the Globe is also true for Mauritius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C1FEDA-0286-04D6-21F4-4038F2D213F4}"/>
              </a:ext>
            </a:extLst>
          </p:cNvPr>
          <p:cNvSpPr txBox="1"/>
          <p:nvPr/>
        </p:nvSpPr>
        <p:spPr>
          <a:xfrm>
            <a:off x="652448" y="4138362"/>
            <a:ext cx="45505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a finite environment—</a:t>
            </a:r>
            <a:b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planet. Anyone who thinks that </a:t>
            </a:r>
            <a:b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have infinite growth in a finite environment is either a madman </a:t>
            </a:r>
            <a:b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an economist.” </a:t>
            </a:r>
          </a:p>
          <a:p>
            <a:endParaRPr lang="en-US" sz="2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David Attenborough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8B8AD2D-789E-343E-CBE3-E92155364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6114" y="6409507"/>
            <a:ext cx="972135" cy="2705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5034C38-91E1-4F9E-8BD9-931C2B1BCF5C}"/>
              </a:ext>
            </a:extLst>
          </p:cNvPr>
          <p:cNvSpPr txBox="1"/>
          <p:nvPr/>
        </p:nvSpPr>
        <p:spPr>
          <a:xfrm>
            <a:off x="531104" y="1002776"/>
            <a:ext cx="104203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69" hangingPunct="0">
              <a:defRPr sz="6800" spc="-68">
                <a:solidFill>
                  <a:srgbClr val="022C63"/>
                </a:solidFill>
                <a:latin typeface="FoundrySterling-Bold"/>
                <a:ea typeface="FoundrySterling-Bold"/>
                <a:cs typeface="FoundrySterling-Bold"/>
                <a:sym typeface="FoundrySterling-Bold"/>
              </a:defRPr>
            </a:pPr>
            <a:r>
              <a:rPr lang="en-US" sz="2000" b="1" kern="0" spc="-3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FoundrySterling-Bold"/>
              </a:rPr>
              <a:t>We must embrace a stress reduction approach for all the living creatures of our island</a:t>
            </a:r>
          </a:p>
          <a:p>
            <a:pPr defTabSz="1219169" hangingPunct="0">
              <a:defRPr sz="6800" spc="-68">
                <a:solidFill>
                  <a:srgbClr val="022C63"/>
                </a:solidFill>
                <a:latin typeface="FoundrySterling-Bold"/>
                <a:ea typeface="FoundrySterling-Bold"/>
                <a:cs typeface="FoundrySterling-Bold"/>
                <a:sym typeface="FoundrySterling-Bold"/>
              </a:defRPr>
            </a:pPr>
            <a:endParaRPr lang="en-US" sz="2000" b="1" kern="0" spc="-3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FoundrySterling-Bold"/>
            </a:endParaRPr>
          </a:p>
          <a:p>
            <a:pPr defTabSz="1219169" hangingPunct="0">
              <a:defRPr sz="6800" spc="-68">
                <a:solidFill>
                  <a:srgbClr val="022C63"/>
                </a:solidFill>
                <a:latin typeface="FoundrySterling-Bold"/>
                <a:ea typeface="FoundrySterling-Bold"/>
                <a:cs typeface="FoundrySterling-Bold"/>
                <a:sym typeface="FoundrySterling-Bold"/>
              </a:defRPr>
            </a:pPr>
            <a:r>
              <a:rPr lang="en-US" sz="2000" b="1" kern="0" spc="-3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FoundrySterling-Bold"/>
              </a:rPr>
              <a:t> </a:t>
            </a:r>
          </a:p>
          <a:p>
            <a:pPr defTabSz="1219169" hangingPunct="0">
              <a:defRPr sz="6800" spc="-68">
                <a:solidFill>
                  <a:srgbClr val="022C63"/>
                </a:solidFill>
                <a:latin typeface="FoundrySterling-Bold"/>
                <a:ea typeface="FoundrySterling-Bold"/>
                <a:cs typeface="FoundrySterling-Bold"/>
                <a:sym typeface="FoundrySterling-Bold"/>
              </a:defRPr>
            </a:pPr>
            <a:endParaRPr lang="en-US" sz="2000" b="1" kern="0" spc="-3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FoundrySterling-Bold"/>
            </a:endParaRPr>
          </a:p>
        </p:txBody>
      </p:sp>
    </p:spTree>
    <p:extLst>
      <p:ext uri="{BB962C8B-B14F-4D97-AF65-F5344CB8AC3E}">
        <p14:creationId xmlns:p14="http://schemas.microsoft.com/office/powerpoint/2010/main" val="570736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15" descr="e7d195523061f1c0f0ec610a92cff745ee13794c7b8d98f8E73673273C9E8BE17CC3D63B9B1D6426C348A354AD505654C28F453CD7C8F90EADD06C08281DAED7140E5AAAED5880ECE414DFB6A93B82BE2E99DC166B9B34A016680ED02E24DDB11F5A4C97BDB0AB72A3331F6CE65BEFE6F950C13081C1457C5B8765EA77AEB618F6ABF2D69A0413E1">
            <a:extLst>
              <a:ext uri="{FF2B5EF4-FFF2-40B4-BE49-F238E27FC236}">
                <a16:creationId xmlns:a16="http://schemas.microsoft.com/office/drawing/2014/main" id="{99DBC77F-ADF6-DB45-9A30-CA16DFDA4888}"/>
              </a:ext>
            </a:extLst>
          </p:cNvPr>
          <p:cNvSpPr/>
          <p:nvPr/>
        </p:nvSpPr>
        <p:spPr>
          <a:xfrm>
            <a:off x="531104" y="495399"/>
            <a:ext cx="10305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Humans are to blame – Full stop </a:t>
            </a:r>
          </a:p>
          <a:p>
            <a:pPr lvl="0">
              <a:defRPr/>
            </a:pPr>
            <a:endParaRPr lang="en-US" altLang="zh-CN" sz="24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25" name="Picture 4" descr="Time Magazine 3rd May 2021 Double Issue - The CSS Point">
            <a:extLst>
              <a:ext uri="{FF2B5EF4-FFF2-40B4-BE49-F238E27FC236}">
                <a16:creationId xmlns:a16="http://schemas.microsoft.com/office/drawing/2014/main" id="{16B116B6-A940-A34B-BD02-0A8BC61C1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104" y="1956564"/>
            <a:ext cx="3128275" cy="4171034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2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All editions | The Economist">
            <a:extLst>
              <a:ext uri="{FF2B5EF4-FFF2-40B4-BE49-F238E27FC236}">
                <a16:creationId xmlns:a16="http://schemas.microsoft.com/office/drawing/2014/main" id="{3733011D-2A5C-6D49-8671-4089B5239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5564" y="1956563"/>
            <a:ext cx="3170275" cy="4171033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2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ISSUE 3322 | MAGAZINE COVER DATE: 20 February 2021 | New Scientist">
            <a:extLst>
              <a:ext uri="{FF2B5EF4-FFF2-40B4-BE49-F238E27FC236}">
                <a16:creationId xmlns:a16="http://schemas.microsoft.com/office/drawing/2014/main" id="{C50E2201-E2F2-D34D-B502-9E6206091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2025" y="1956563"/>
            <a:ext cx="3170275" cy="4171033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2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823D8E8-8A6B-554E-93A1-E571EE7B16FA}"/>
              </a:ext>
            </a:extLst>
          </p:cNvPr>
          <p:cNvSpPr txBox="1"/>
          <p:nvPr/>
        </p:nvSpPr>
        <p:spPr>
          <a:xfrm>
            <a:off x="531103" y="1041315"/>
            <a:ext cx="9820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i="1" dirty="0">
                <a:latin typeface="Arial" panose="020B0604020202020204" pitchFamily="34" charset="0"/>
                <a:ea typeface="Roboto L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i="1" dirty="0">
                <a:latin typeface="Arial" panose="020B0604020202020204" pitchFamily="34" charset="0"/>
                <a:ea typeface="Roboto Lt" panose="02000000000000000000" pitchFamily="2" charset="0"/>
                <a:cs typeface="Arial" panose="020B0604020202020204" pitchFamily="34" charset="0"/>
              </a:rPr>
              <a:t>"It is unequivocal that human influence has warmed the atmosphere, ocean and land.”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35F55C1-070B-9447-BD65-3CDB9403D8DF}"/>
              </a:ext>
            </a:extLst>
          </p:cNvPr>
          <p:cNvSpPr txBox="1"/>
          <p:nvPr/>
        </p:nvSpPr>
        <p:spPr>
          <a:xfrm>
            <a:off x="611378" y="1402566"/>
            <a:ext cx="6096000" cy="314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GB" sz="1100" i="1" dirty="0">
                <a:latin typeface="Arial" panose="020B0604020202020204" pitchFamily="34" charset="0"/>
                <a:ea typeface="Roboto Lt" panose="02000000000000000000" pitchFamily="2" charset="0"/>
                <a:cs typeface="Arial" panose="020B0604020202020204" pitchFamily="34" charset="0"/>
              </a:rPr>
              <a:t>The Intergovernmental Panel on Climate Change (IPCC), 2021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EB11E2B-F2DA-8025-6DC7-0DB896F659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36114" y="6409507"/>
            <a:ext cx="972135" cy="27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07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8B8B76-26D3-21EC-C4CA-63A2937D31CC}"/>
              </a:ext>
            </a:extLst>
          </p:cNvPr>
          <p:cNvSpPr txBox="1"/>
          <p:nvPr/>
        </p:nvSpPr>
        <p:spPr>
          <a:xfrm>
            <a:off x="6970381" y="2167116"/>
            <a:ext cx="531427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Mehul Bhatt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Chief Strategy &amp; 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Sustainability Executive</a:t>
            </a:r>
            <a:r>
              <a:rPr lang="en-MU" sz="2000" dirty="0">
                <a:latin typeface="Arial" panose="020B0604020202020204" pitchFamily="34" charset="0"/>
                <a:cs typeface="Arial" panose="020B0604020202020204" pitchFamily="34" charset="0"/>
              </a:rPr>
              <a:t> (Rogers)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11BBF2-3767-91B6-C4FB-E41BEA92C04A}"/>
              </a:ext>
            </a:extLst>
          </p:cNvPr>
          <p:cNvSpPr/>
          <p:nvPr/>
        </p:nvSpPr>
        <p:spPr>
          <a:xfrm>
            <a:off x="0" y="0"/>
            <a:ext cx="2921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U"/>
          </a:p>
        </p:txBody>
      </p:sp>
      <p:pic>
        <p:nvPicPr>
          <p:cNvPr id="8" name="Picture 7" descr="Icon, qr code&#10;&#10;Description automatically generated">
            <a:extLst>
              <a:ext uri="{FF2B5EF4-FFF2-40B4-BE49-F238E27FC236}">
                <a16:creationId xmlns:a16="http://schemas.microsoft.com/office/drawing/2014/main" id="{3690E28E-3D1A-3C0C-E572-4F6F645B5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549" y="3767555"/>
            <a:ext cx="2415389" cy="24153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B62212-92BD-83F5-5A1D-2576CEABC031}"/>
              </a:ext>
            </a:extLst>
          </p:cNvPr>
          <p:cNvSpPr txBox="1"/>
          <p:nvPr/>
        </p:nvSpPr>
        <p:spPr>
          <a:xfrm>
            <a:off x="6970381" y="3511637"/>
            <a:ext cx="2433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Scan to have my contact</a:t>
            </a:r>
            <a:endParaRPr lang="en-MU" sz="1600" dirty="0"/>
          </a:p>
        </p:txBody>
      </p:sp>
      <p:pic>
        <p:nvPicPr>
          <p:cNvPr id="11" name="Picture 10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30B1AEE9-DA14-E4F2-DC41-469A48C7E7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1" r="26188"/>
          <a:stretch/>
        </p:blipFill>
        <p:spPr>
          <a:xfrm>
            <a:off x="373581" y="354429"/>
            <a:ext cx="6091387" cy="615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88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D1D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descr="e7d195523061f1c0f0ec610a92cff745ee13794c7b8d98f8E73673273C9E8BE17CC3D63B9B1D6426C348A354AD505654C28F453CD7C8F90EADD06C08281DAED7140E5AAAED5880ECE414DFB6A93B82BE2E99DC166B9B34A016680ED02E24DDB11F5A4C97BDB0AB72A3331F6CE65BEFE6F950C13081C1457C5B8765EA77AEB618F6ABF2D69A0413E1">
            <a:extLst>
              <a:ext uri="{FF2B5EF4-FFF2-40B4-BE49-F238E27FC236}">
                <a16:creationId xmlns:a16="http://schemas.microsoft.com/office/drawing/2014/main" id="{D2C55F3A-4172-41AC-B620-82785AFC7FF4}"/>
              </a:ext>
            </a:extLst>
          </p:cNvPr>
          <p:cNvSpPr txBox="1"/>
          <p:nvPr/>
        </p:nvSpPr>
        <p:spPr>
          <a:xfrm>
            <a:off x="1433097" y="3037681"/>
            <a:ext cx="9325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5" name="e7d195523061f1c0" descr="e7d195523061f1c0f0ec610a92cff745ee13794c7b8d98f8E73673273C9E8BE17CC3D63B9B1D6426C348A354AD505654C28F453CD7C8F90EADD06C08281DAED7140E5AAAED5880ECE414DFB6A93B82BE2E99DC166B9B34A016680ED02E24DDB11F5A4C97BDB0AB72A3331F6CE65BEFE6F950C13081C1457C5B8765EA77AEB618F6ABF2D69A0413E1" hidden="1">
            <a:extLst>
              <a:ext uri="{FF2B5EF4-FFF2-40B4-BE49-F238E27FC236}">
                <a16:creationId xmlns:a16="http://schemas.microsoft.com/office/drawing/2014/main" id="{D6115D92-C415-4348-A626-F017D91DFF4F}"/>
              </a:ext>
            </a:extLst>
          </p:cNvPr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e7d195523061f1c0f0ec610a92cff745ee13794c7b8d98f8E73673273C9E8BE17CC3D63B9B1D6426C348A354AD505654C28F453CD7C8F90EADD06C08281DAED7140E5AAAED5880ECE414DFB6A93B82BE2E99DC166B9B34A016680ED02E24DDB11F5A4C97BDB0AB72A3331F6CE65BEFE6F950C13081C1457C5B8765EA77AEB618F6ABF2D69A0413E1</a:t>
            </a:r>
            <a:endParaRPr lang="zh-CN" altLang="en-US" sz="10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C38533B-9C9C-B4E2-A8C8-B2ED295CC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57322" y="6184900"/>
            <a:ext cx="1550927" cy="43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36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EA75C77-F602-821A-7845-C728DC517A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" t="4457" r="2737" b="33286"/>
          <a:stretch/>
        </p:blipFill>
        <p:spPr>
          <a:xfrm>
            <a:off x="7864800" y="0"/>
            <a:ext cx="4327200" cy="3612600"/>
          </a:xfrm>
          <a:prstGeom prst="rect">
            <a:avLst/>
          </a:prstGeom>
          <a:ln w="47625">
            <a:noFill/>
          </a:ln>
          <a:effectLst/>
        </p:spPr>
      </p:pic>
      <p:sp>
        <p:nvSpPr>
          <p:cNvPr id="10" name="矩形 15" descr="e7d195523061f1c0f0ec610a92cff745ee13794c7b8d98f8E73673273C9E8BE17CC3D63B9B1D6426C348A354AD505654C28F453CD7C8F90EADD06C08281DAED7140E5AAAED5880ECE414DFB6A93B82BE2E99DC166B9B34A016680ED02E24DDB11F5A4C97BDB0AB72A3331F6CE65BEFE6F950C13081C1457C5B8765EA77AEB618F6ABF2D69A0413E1">
            <a:extLst>
              <a:ext uri="{FF2B5EF4-FFF2-40B4-BE49-F238E27FC236}">
                <a16:creationId xmlns:a16="http://schemas.microsoft.com/office/drawing/2014/main" id="{FEBAF3FF-D566-4595-D140-C801F2CA913A}"/>
              </a:ext>
            </a:extLst>
          </p:cNvPr>
          <p:cNvSpPr/>
          <p:nvPr/>
        </p:nvSpPr>
        <p:spPr>
          <a:xfrm>
            <a:off x="531104" y="495399"/>
            <a:ext cx="10305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Jacques-Gérard </a:t>
            </a:r>
            <a:r>
              <a:rPr lang="en-US" altLang="zh-CN" sz="2400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Milbert</a:t>
            </a:r>
            <a:r>
              <a:rPr lang="en-US" altLang="zh-CN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5E954F-E0B1-D1E9-5C02-FD67EC1BC73E}"/>
              </a:ext>
            </a:extLst>
          </p:cNvPr>
          <p:cNvSpPr txBox="1"/>
          <p:nvPr/>
        </p:nvSpPr>
        <p:spPr>
          <a:xfrm>
            <a:off x="531104" y="1253905"/>
            <a:ext cx="682613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« </a:t>
            </a:r>
            <a:r>
              <a:rPr lang="fr-FR" sz="1600" i="1" dirty="0">
                <a:latin typeface="Arial" panose="020B0604020202020204" pitchFamily="34" charset="0"/>
                <a:cs typeface="Arial" panose="020B0604020202020204" pitchFamily="34" charset="0"/>
              </a:rPr>
              <a:t>Les sources sont devenues moins abondantes depuis que la hache impitoyable a détruit tant d’arbres qui décoraient les montagnes : </a:t>
            </a:r>
            <a:br>
              <a:rPr lang="fr-FR" sz="1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600" i="1" dirty="0">
                <a:latin typeface="Arial" panose="020B0604020202020204" pitchFamily="34" charset="0"/>
                <a:cs typeface="Arial" panose="020B0604020202020204" pitchFamily="34" charset="0"/>
              </a:rPr>
              <a:t>ces sommités n’étant plus aujourd’hui préservées de la chaleur du soleil, l’évaporation beaucoup trop favorisée laisse à sec les petits ruisseaux qui prenaient leurs cours vers la ville. </a:t>
            </a:r>
          </a:p>
          <a:p>
            <a:endParaRPr lang="fr-FR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i="1" dirty="0">
                <a:latin typeface="Arial" panose="020B0604020202020204" pitchFamily="34" charset="0"/>
                <a:cs typeface="Arial" panose="020B0604020202020204" pitchFamily="34" charset="0"/>
              </a:rPr>
              <a:t>Si l’on n’y fait attention, cette partie est menacée d’une stérilité complète. L’homme trop pressé de jouir ne songe point à ceux qui lui succèderont, et jouit rarement lui-même : son imprévoyance le prive de ces abris frais et indispensables dans des régions embrasées : les nuages ne se fixent plus sur la cime des monts : chassé par des vents impétueux, ils fuient au-delà de l’ile, ou ils entretenaient jadis la fécondité. 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Extrait, Voyage Pittoresque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 l’île de France – Paris 1812 (page 242)</a:t>
            </a: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B2CE2C-E0B3-5D4E-99B3-645A1F629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05700" y="3071700"/>
            <a:ext cx="3245400" cy="43272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BD2A4C1E-A374-521B-3B7B-EC3DBBD7D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36114" y="6409507"/>
            <a:ext cx="972135" cy="27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81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9B3C92D7-F2C6-3D37-830E-ECCFF05D2323}"/>
              </a:ext>
            </a:extLst>
          </p:cNvPr>
          <p:cNvSpPr/>
          <p:nvPr/>
        </p:nvSpPr>
        <p:spPr>
          <a:xfrm>
            <a:off x="1566632" y="2936762"/>
            <a:ext cx="1664238" cy="166423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U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E211D1B-ABD5-2560-4F0A-A99C9CD52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6839" y="3123612"/>
            <a:ext cx="1292583" cy="12925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1FACFC-02A2-4955-BFF7-97112FCD3A75}"/>
              </a:ext>
            </a:extLst>
          </p:cNvPr>
          <p:cNvSpPr txBox="1"/>
          <p:nvPr/>
        </p:nvSpPr>
        <p:spPr>
          <a:xfrm>
            <a:off x="1746839" y="4601537"/>
            <a:ext cx="1186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Bn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D99EF1-B61A-73AF-7B94-7F94564E4B3D}"/>
              </a:ext>
            </a:extLst>
          </p:cNvPr>
          <p:cNvSpPr txBox="1"/>
          <p:nvPr/>
        </p:nvSpPr>
        <p:spPr>
          <a:xfrm>
            <a:off x="3848262" y="4657049"/>
            <a:ext cx="1664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158,000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B112420-B822-C5C8-6E8B-AB502A936C8F}"/>
              </a:ext>
            </a:extLst>
          </p:cNvPr>
          <p:cNvGrpSpPr/>
          <p:nvPr/>
        </p:nvGrpSpPr>
        <p:grpSpPr>
          <a:xfrm>
            <a:off x="6323756" y="2006815"/>
            <a:ext cx="3470144" cy="4051608"/>
            <a:chOff x="6588256" y="2935231"/>
            <a:chExt cx="2444487" cy="285409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32F890C-9AE3-D9AA-EDD5-8E3CFA762FE7}"/>
                </a:ext>
              </a:extLst>
            </p:cNvPr>
            <p:cNvSpPr/>
            <p:nvPr/>
          </p:nvSpPr>
          <p:spPr>
            <a:xfrm>
              <a:off x="6588256" y="2935231"/>
              <a:ext cx="2444487" cy="24444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U"/>
            </a:p>
          </p:txBody>
        </p:sp>
        <p:sp>
          <p:nvSpPr>
            <p:cNvPr id="14" name="Cross 13">
              <a:extLst>
                <a:ext uri="{FF2B5EF4-FFF2-40B4-BE49-F238E27FC236}">
                  <a16:creationId xmlns:a16="http://schemas.microsoft.com/office/drawing/2014/main" id="{0E1367D5-BA5B-7FCA-9190-2F21D59A14D7}"/>
                </a:ext>
              </a:extLst>
            </p:cNvPr>
            <p:cNvSpPr/>
            <p:nvPr/>
          </p:nvSpPr>
          <p:spPr>
            <a:xfrm rot="2700000">
              <a:off x="6840754" y="3118577"/>
              <a:ext cx="2014472" cy="2014472"/>
            </a:xfrm>
            <a:prstGeom prst="plus">
              <a:avLst>
                <a:gd name="adj" fmla="val 34375"/>
              </a:avLst>
            </a:pr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U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1B99D79-4454-B9C2-EA94-EBFE042209BA}"/>
                </a:ext>
              </a:extLst>
            </p:cNvPr>
            <p:cNvSpPr txBox="1"/>
            <p:nvPr/>
          </p:nvSpPr>
          <p:spPr>
            <a:xfrm>
              <a:off x="7346156" y="3142443"/>
              <a:ext cx="1369286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600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5ED89722-A1EB-247F-DEDD-40AE0BE11742}"/>
              </a:ext>
            </a:extLst>
          </p:cNvPr>
          <p:cNvSpPr/>
          <p:nvPr/>
        </p:nvSpPr>
        <p:spPr>
          <a:xfrm>
            <a:off x="3945194" y="2960070"/>
            <a:ext cx="1664238" cy="166423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U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9B468AE-E92E-4268-7903-7F76B60F5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76499" y="3163061"/>
            <a:ext cx="1088455" cy="1236040"/>
          </a:xfrm>
          <a:prstGeom prst="rect">
            <a:avLst/>
          </a:prstGeom>
        </p:spPr>
      </p:pic>
      <p:sp>
        <p:nvSpPr>
          <p:cNvPr id="22" name="矩形 15" descr="e7d195523061f1c0f0ec610a92cff745ee13794c7b8d98f8E73673273C9E8BE17CC3D63B9B1D6426C348A354AD505654C28F453CD7C8F90EADD06C08281DAED7140E5AAAED5880ECE414DFB6A93B82BE2E99DC166B9B34A016680ED02E24DDB11F5A4C97BDB0AB72A3331F6CE65BEFE6F950C13081C1457C5B8765EA77AEB618F6ABF2D69A0413E1">
            <a:extLst>
              <a:ext uri="{FF2B5EF4-FFF2-40B4-BE49-F238E27FC236}">
                <a16:creationId xmlns:a16="http://schemas.microsoft.com/office/drawing/2014/main" id="{12502A0B-4DFB-48C0-5C5E-FC1C55A431DC}"/>
              </a:ext>
            </a:extLst>
          </p:cNvPr>
          <p:cNvSpPr/>
          <p:nvPr/>
        </p:nvSpPr>
        <p:spPr>
          <a:xfrm>
            <a:off x="615917" y="416364"/>
            <a:ext cx="10305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The past two centuries have witnessed a new paradigm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4AEE34-0E9F-68D1-A16C-42013841DA91}"/>
              </a:ext>
            </a:extLst>
          </p:cNvPr>
          <p:cNvSpPr txBox="1"/>
          <p:nvPr/>
        </p:nvSpPr>
        <p:spPr>
          <a:xfrm>
            <a:off x="615916" y="1002776"/>
            <a:ext cx="87997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69" hangingPunct="0">
              <a:defRPr sz="6800" spc="-68">
                <a:solidFill>
                  <a:srgbClr val="022C63"/>
                </a:solidFill>
                <a:latin typeface="FoundrySterling-Bold"/>
                <a:ea typeface="FoundrySterling-Bold"/>
                <a:cs typeface="FoundrySterling-Bold"/>
                <a:sym typeface="FoundrySterling-Bold"/>
              </a:defRPr>
            </a:pPr>
            <a:r>
              <a:rPr lang="en-US" sz="2000" b="1" kern="0" spc="-34" dirty="0">
                <a:solidFill>
                  <a:srgbClr val="022C63"/>
                </a:solidFill>
                <a:latin typeface="Arial" panose="020B0604020202020204" pitchFamily="34" charset="0"/>
                <a:cs typeface="Arial" panose="020B0604020202020204" pitchFamily="34" charset="0"/>
                <a:sym typeface="FoundrySterling-Bold"/>
              </a:rPr>
              <a:t>In 1800, the population in the world and in Mauritius was estimated at: </a:t>
            </a:r>
          </a:p>
        </p:txBody>
      </p:sp>
    </p:spTree>
    <p:extLst>
      <p:ext uri="{BB962C8B-B14F-4D97-AF65-F5344CB8AC3E}">
        <p14:creationId xmlns:p14="http://schemas.microsoft.com/office/powerpoint/2010/main" val="4025581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5" descr="e7d195523061f1c0f0ec610a92cff745ee13794c7b8d98f8E73673273C9E8BE17CC3D63B9B1D6426C348A354AD505654C28F453CD7C8F90EADD06C08281DAED7140E5AAAED5880ECE414DFB6A93B82BE2E99DC166B9B34A016680ED02E24DDB11F5A4C97BDB0AB72A3331F6CE65BEFE6F950C13081C1457C5B8765EA77AEB618F6ABF2D69A0413E1">
            <a:extLst>
              <a:ext uri="{FF2B5EF4-FFF2-40B4-BE49-F238E27FC236}">
                <a16:creationId xmlns:a16="http://schemas.microsoft.com/office/drawing/2014/main" id="{54584019-D027-D546-A651-6B2BBCAE0A47}"/>
              </a:ext>
            </a:extLst>
          </p:cNvPr>
          <p:cNvSpPr/>
          <p:nvPr/>
        </p:nvSpPr>
        <p:spPr>
          <a:xfrm>
            <a:off x="531105" y="495399"/>
            <a:ext cx="7729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For the last 400 years, the value creation model has been working against nature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888AE0-DD36-3F45-830F-D3B5EC5C3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8" y="1442959"/>
            <a:ext cx="6368547" cy="4780157"/>
          </a:xfrm>
          <a:prstGeom prst="rect">
            <a:avLst/>
          </a:prstGeom>
        </p:spPr>
      </p:pic>
      <p:pic>
        <p:nvPicPr>
          <p:cNvPr id="3" name="Picture 2" descr="A picture containing sky, outdoor, nature, mountain&#10;&#10;Description automatically generated">
            <a:extLst>
              <a:ext uri="{FF2B5EF4-FFF2-40B4-BE49-F238E27FC236}">
                <a16:creationId xmlns:a16="http://schemas.microsoft.com/office/drawing/2014/main" id="{1D96B4E3-F5D7-C646-8AE0-BA7049D7D5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33" r="15130"/>
          <a:stretch/>
        </p:blipFill>
        <p:spPr>
          <a:xfrm>
            <a:off x="8260597" y="0"/>
            <a:ext cx="3931404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0744FDA-ED0F-5902-C53F-3995B78DD8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36114" y="6409507"/>
            <a:ext cx="972135" cy="27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683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5" descr="e7d195523061f1c0f0ec610a92cff745ee13794c7b8d98f8E73673273C9E8BE17CC3D63B9B1D6426C348A354AD505654C28F453CD7C8F90EADD06C08281DAED7140E5AAAED5880ECE414DFB6A93B82BE2E99DC166B9B34A016680ED02E24DDB11F5A4C97BDB0AB72A3331F6CE65BEFE6F950C13081C1457C5B8765EA77AEB618F6ABF2D69A0413E1">
            <a:extLst>
              <a:ext uri="{FF2B5EF4-FFF2-40B4-BE49-F238E27FC236}">
                <a16:creationId xmlns:a16="http://schemas.microsoft.com/office/drawing/2014/main" id="{785D9602-B67D-0E4F-845E-24F5E45B4204}"/>
              </a:ext>
            </a:extLst>
          </p:cNvPr>
          <p:cNvSpPr/>
          <p:nvPr/>
        </p:nvSpPr>
        <p:spPr>
          <a:xfrm>
            <a:off x="531104" y="495399"/>
            <a:ext cx="10305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This has made Mauritius extremely vulnerable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ED3607-E3EC-3C41-9BD4-53CA200C7795}"/>
              </a:ext>
            </a:extLst>
          </p:cNvPr>
          <p:cNvSpPr txBox="1"/>
          <p:nvPr/>
        </p:nvSpPr>
        <p:spPr>
          <a:xfrm>
            <a:off x="708522" y="2780470"/>
            <a:ext cx="2623094" cy="93871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Reliance on imported fuels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Energy use represents 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~75% of emissions </a:t>
            </a:r>
          </a:p>
          <a:p>
            <a:pPr algn="ctr"/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12B33F-CAD3-E64D-B2AA-1CB7E9F5E5B4}"/>
              </a:ext>
            </a:extLst>
          </p:cNvPr>
          <p:cNvSpPr txBox="1"/>
          <p:nvPr/>
        </p:nvSpPr>
        <p:spPr>
          <a:xfrm>
            <a:off x="4501254" y="2780470"/>
            <a:ext cx="2959854" cy="83099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Agriculture &amp; land use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Domestic food consumption 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75% imported</a:t>
            </a:r>
          </a:p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E146A3-8858-8D48-B566-64C77713B14F}"/>
              </a:ext>
            </a:extLst>
          </p:cNvPr>
          <p:cNvSpPr txBox="1"/>
          <p:nvPr/>
        </p:nvSpPr>
        <p:spPr>
          <a:xfrm>
            <a:off x="8466411" y="2780470"/>
            <a:ext cx="3099150" cy="6463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Water &amp; waste management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Waste represents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~23% of emissions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55487E-6410-D74D-9DB4-255FDCED4374}"/>
              </a:ext>
            </a:extLst>
          </p:cNvPr>
          <p:cNvSpPr txBox="1"/>
          <p:nvPr/>
        </p:nvSpPr>
        <p:spPr>
          <a:xfrm>
            <a:off x="708522" y="5003298"/>
            <a:ext cx="2623094" cy="83099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Unsustainable tourism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Mauritius ranks 97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out of 99 countries on the Sustainable Travel index</a:t>
            </a:r>
          </a:p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928F42-19C7-F94E-A4C0-765864267720}"/>
              </a:ext>
            </a:extLst>
          </p:cNvPr>
          <p:cNvSpPr txBox="1"/>
          <p:nvPr/>
        </p:nvSpPr>
        <p:spPr>
          <a:xfrm>
            <a:off x="4501254" y="5003298"/>
            <a:ext cx="2959855" cy="58477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Climate change vulnerability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High vulnerability to coastal erosion and extensive coral bleaching already present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5F1BB9-C394-2B4C-B4F0-D572FAFA637A}"/>
              </a:ext>
            </a:extLst>
          </p:cNvPr>
          <p:cNvSpPr txBox="1"/>
          <p:nvPr/>
        </p:nvSpPr>
        <p:spPr>
          <a:xfrm>
            <a:off x="8536058" y="5003298"/>
            <a:ext cx="2959856" cy="76944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Wakashio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2020 oil spill near ecologically sensitive areas causing environmental disaster with impacts on biodiversity and tourism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40A791A-C1BA-C740-BC56-A7DC73C2D133}"/>
              </a:ext>
            </a:extLst>
          </p:cNvPr>
          <p:cNvSpPr txBox="1"/>
          <p:nvPr/>
        </p:nvSpPr>
        <p:spPr>
          <a:xfrm>
            <a:off x="466331" y="6081823"/>
            <a:ext cx="5539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Source: Mauritius Government Energy &amp; Water Statistics 2018 (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); UN Sustainable Development Report on Mauritius (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en-US" sz="600" dirty="0" err="1">
                <a:latin typeface="Arial" panose="020B0604020202020204" pitchFamily="34" charset="0"/>
                <a:cs typeface="Arial" panose="020B0604020202020204" pitchFamily="34" charset="0"/>
              </a:rPr>
              <a:t>Mongabay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 Deforestation Database (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); information provided by Rogers; UNDP Adaptation (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); 2018 World Risk Report; Euromonitor (2021) 'Sustainable Travel Index: Embracing a Green Transformation for Recovery in Tourism'; BCG Analysis</a:t>
            </a:r>
          </a:p>
          <a:p>
            <a:endParaRPr lang="en-MU" sz="6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C3B788-31E8-FAB4-CD8D-89089EE04828}"/>
              </a:ext>
            </a:extLst>
          </p:cNvPr>
          <p:cNvGrpSpPr/>
          <p:nvPr/>
        </p:nvGrpSpPr>
        <p:grpSpPr>
          <a:xfrm>
            <a:off x="9541068" y="3912995"/>
            <a:ext cx="949836" cy="949836"/>
            <a:chOff x="8399955" y="3912995"/>
            <a:chExt cx="949836" cy="94983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641BEB2-6FDC-3B4B-84A6-6DA5C20BF323}"/>
                </a:ext>
              </a:extLst>
            </p:cNvPr>
            <p:cNvSpPr/>
            <p:nvPr/>
          </p:nvSpPr>
          <p:spPr>
            <a:xfrm>
              <a:off x="8399955" y="3912995"/>
              <a:ext cx="949836" cy="94983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U"/>
            </a:p>
          </p:txBody>
        </p: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6DFD1EB9-D8B8-4A43-81C1-A875C3455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532866" y="4092143"/>
              <a:ext cx="674305" cy="65316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135EBBD-2219-A0BA-EB80-3394968C4A09}"/>
              </a:ext>
            </a:extLst>
          </p:cNvPr>
          <p:cNvGrpSpPr/>
          <p:nvPr/>
        </p:nvGrpSpPr>
        <p:grpSpPr>
          <a:xfrm>
            <a:off x="1545151" y="1727230"/>
            <a:ext cx="949836" cy="949836"/>
            <a:chOff x="670085" y="1727230"/>
            <a:chExt cx="949836" cy="949836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466E59B-D157-C14F-9A26-990C83500FD9}"/>
                </a:ext>
              </a:extLst>
            </p:cNvPr>
            <p:cNvSpPr/>
            <p:nvPr/>
          </p:nvSpPr>
          <p:spPr>
            <a:xfrm>
              <a:off x="670085" y="1727230"/>
              <a:ext cx="949836" cy="9498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U"/>
            </a:p>
          </p:txBody>
        </p: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6064F5F0-FCE5-D54F-9113-41C8285AE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87601" y="1938086"/>
              <a:ext cx="724564" cy="475939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B31A992-4BA7-26FE-015D-230828C0E70E}"/>
              </a:ext>
            </a:extLst>
          </p:cNvPr>
          <p:cNvGrpSpPr/>
          <p:nvPr/>
        </p:nvGrpSpPr>
        <p:grpSpPr>
          <a:xfrm>
            <a:off x="9541068" y="1727230"/>
            <a:ext cx="949836" cy="949836"/>
            <a:chOff x="8399955" y="1727230"/>
            <a:chExt cx="949836" cy="949836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3D2C5AF-6C9B-F648-8B69-1AF296EA91CB}"/>
                </a:ext>
              </a:extLst>
            </p:cNvPr>
            <p:cNvSpPr/>
            <p:nvPr/>
          </p:nvSpPr>
          <p:spPr>
            <a:xfrm>
              <a:off x="8399955" y="1727230"/>
              <a:ext cx="949836" cy="9498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U"/>
            </a:p>
          </p:txBody>
        </p: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D13BCE4C-1A90-9349-844F-AFEB63035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532866" y="1869412"/>
              <a:ext cx="674731" cy="658274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DDCB164-90FA-76DB-3E16-2E6D06AF9836}"/>
              </a:ext>
            </a:extLst>
          </p:cNvPr>
          <p:cNvGrpSpPr/>
          <p:nvPr/>
        </p:nvGrpSpPr>
        <p:grpSpPr>
          <a:xfrm>
            <a:off x="1545151" y="3912995"/>
            <a:ext cx="949836" cy="949836"/>
            <a:chOff x="670085" y="3912995"/>
            <a:chExt cx="949836" cy="949836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FF2A7EE-7A5F-FC48-9445-F0667B7E3615}"/>
                </a:ext>
              </a:extLst>
            </p:cNvPr>
            <p:cNvSpPr/>
            <p:nvPr/>
          </p:nvSpPr>
          <p:spPr>
            <a:xfrm>
              <a:off x="670085" y="3912995"/>
              <a:ext cx="949836" cy="94983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U"/>
            </a:p>
          </p:txBody>
        </p:sp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68F5796E-7F11-5341-995F-1B99F487B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77061" y="3993500"/>
              <a:ext cx="535457" cy="75180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865E486-1340-F0B3-C9EF-12C78006F9F2}"/>
              </a:ext>
            </a:extLst>
          </p:cNvPr>
          <p:cNvGrpSpPr/>
          <p:nvPr/>
        </p:nvGrpSpPr>
        <p:grpSpPr>
          <a:xfrm>
            <a:off x="5506263" y="1713840"/>
            <a:ext cx="949836" cy="963226"/>
            <a:chOff x="4476541" y="1713840"/>
            <a:chExt cx="949836" cy="96322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D943463-8CB5-1F4B-8D37-FAEEFB7837A0}"/>
                </a:ext>
              </a:extLst>
            </p:cNvPr>
            <p:cNvSpPr/>
            <p:nvPr/>
          </p:nvSpPr>
          <p:spPr>
            <a:xfrm>
              <a:off x="4476541" y="1727230"/>
              <a:ext cx="949836" cy="94983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U"/>
            </a:p>
          </p:txBody>
        </p:sp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DA5FFC95-EFD5-BD4D-A2A5-8737C53B4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525967" y="1713840"/>
              <a:ext cx="767297" cy="830997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3CF0B96-F1FA-E207-738E-66E268CB9B65}"/>
              </a:ext>
            </a:extLst>
          </p:cNvPr>
          <p:cNvGrpSpPr/>
          <p:nvPr/>
        </p:nvGrpSpPr>
        <p:grpSpPr>
          <a:xfrm>
            <a:off x="5506263" y="3912995"/>
            <a:ext cx="949836" cy="949836"/>
            <a:chOff x="4476541" y="3912995"/>
            <a:chExt cx="949836" cy="949836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FE1C9C2-3858-5442-9489-FE8EC7098F24}"/>
                </a:ext>
              </a:extLst>
            </p:cNvPr>
            <p:cNvSpPr/>
            <p:nvPr/>
          </p:nvSpPr>
          <p:spPr>
            <a:xfrm>
              <a:off x="4476541" y="3912995"/>
              <a:ext cx="949836" cy="9498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U"/>
            </a:p>
          </p:txBody>
        </p:sp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09B83ADA-A179-C846-8E70-B97D0AC33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680347" y="4068897"/>
              <a:ext cx="657114" cy="7155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7932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5" descr="e7d195523061f1c0f0ec610a92cff745ee13794c7b8d98f8E73673273C9E8BE17CC3D63B9B1D6426C348A354AD505654C28F453CD7C8F90EADD06C08281DAED7140E5AAAED5880ECE414DFB6A93B82BE2E99DC166B9B34A016680ED02E24DDB11F5A4C97BDB0AB72A3331F6CE65BEFE6F950C13081C1457C5B8765EA77AEB618F6ABF2D69A0413E1">
            <a:extLst>
              <a:ext uri="{FF2B5EF4-FFF2-40B4-BE49-F238E27FC236}">
                <a16:creationId xmlns:a16="http://schemas.microsoft.com/office/drawing/2014/main" id="{54584019-D027-D546-A651-6B2BBCAE0A47}"/>
              </a:ext>
            </a:extLst>
          </p:cNvPr>
          <p:cNvSpPr/>
          <p:nvPr/>
        </p:nvSpPr>
        <p:spPr>
          <a:xfrm>
            <a:off x="531104" y="495399"/>
            <a:ext cx="10305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Mauritius has already committed to significant </a:t>
            </a:r>
            <a:br>
              <a:rPr lang="en-US" altLang="zh-CN" sz="24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altLang="zh-CN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emission reductions by 2030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19D0507-A32D-1547-A825-FED6B9B55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48" y="2124088"/>
            <a:ext cx="9923322" cy="389128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CFA4184-14F9-8A4C-938B-E70456207319}"/>
              </a:ext>
            </a:extLst>
          </p:cNvPr>
          <p:cNvSpPr txBox="1"/>
          <p:nvPr/>
        </p:nvSpPr>
        <p:spPr>
          <a:xfrm>
            <a:off x="531104" y="6015368"/>
            <a:ext cx="83058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lnSpc>
                <a:spcPct val="90000"/>
              </a:lnSpc>
            </a:pP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Dashed lines indicate straight line emissions path to 2030 BAU and 2030 NDC commitment from 2015</a:t>
            </a:r>
          </a:p>
          <a:p>
            <a:pPr defTabSz="457200">
              <a:lnSpc>
                <a:spcPct val="90000"/>
              </a:lnSpc>
            </a:pP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Mauritius NDC commitment 2015, Statistics Mauritius</a:t>
            </a:r>
          </a:p>
        </p:txBody>
      </p:sp>
    </p:spTree>
    <p:extLst>
      <p:ext uri="{BB962C8B-B14F-4D97-AF65-F5344CB8AC3E}">
        <p14:creationId xmlns:p14="http://schemas.microsoft.com/office/powerpoint/2010/main" val="1165502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5" descr="e7d195523061f1c0f0ec610a92cff745ee13794c7b8d98f8E73673273C9E8BE17CC3D63B9B1D6426C348A354AD505654C28F453CD7C8F90EADD06C08281DAED7140E5AAAED5880ECE414DFB6A93B82BE2E99DC166B9B34A016680ED02E24DDB11F5A4C97BDB0AB72A3331F6CE65BEFE6F950C13081C1457C5B8765EA77AEB618F6ABF2D69A0413E1">
            <a:extLst>
              <a:ext uri="{FF2B5EF4-FFF2-40B4-BE49-F238E27FC236}">
                <a16:creationId xmlns:a16="http://schemas.microsoft.com/office/drawing/2014/main" id="{54584019-D027-D546-A651-6B2BBCAE0A47}"/>
              </a:ext>
            </a:extLst>
          </p:cNvPr>
          <p:cNvSpPr/>
          <p:nvPr/>
        </p:nvSpPr>
        <p:spPr>
          <a:xfrm>
            <a:off x="531104" y="495399"/>
            <a:ext cx="10305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Price of carbon has been rising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F9D561-A51A-7947-9572-5D5243C1B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478" y="1388962"/>
            <a:ext cx="7057043" cy="485171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90809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5" descr="e7d195523061f1c0f0ec610a92cff745ee13794c7b8d98f8E73673273C9E8BE17CC3D63B9B1D6426C348A354AD505654C28F453CD7C8F90EADD06C08281DAED7140E5AAAED5880ECE414DFB6A93B82BE2E99DC166B9B34A016680ED02E24DDB11F5A4C97BDB0AB72A3331F6CE65BEFE6F950C13081C1457C5B8765EA77AEB618F6ABF2D69A0413E1">
            <a:extLst>
              <a:ext uri="{FF2B5EF4-FFF2-40B4-BE49-F238E27FC236}">
                <a16:creationId xmlns:a16="http://schemas.microsoft.com/office/drawing/2014/main" id="{54584019-D027-D546-A651-6B2BBCAE0A47}"/>
              </a:ext>
            </a:extLst>
          </p:cNvPr>
          <p:cNvSpPr/>
          <p:nvPr/>
        </p:nvSpPr>
        <p:spPr>
          <a:xfrm>
            <a:off x="531104" y="495399"/>
            <a:ext cx="10305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Transition to low-carbon economy is an opportunity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80990EEF-AFC8-214B-A3CA-4C43BE9610C1}"/>
              </a:ext>
            </a:extLst>
          </p:cNvPr>
          <p:cNvSpPr/>
          <p:nvPr/>
        </p:nvSpPr>
        <p:spPr>
          <a:xfrm>
            <a:off x="1418187" y="1217580"/>
            <a:ext cx="6607709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455554">
              <a:buSzPct val="100000"/>
              <a:buFont typeface="Trebuchet MS" panose="020B0603020202020204" pitchFamily="34" charset="0"/>
              <a:buChar char="​"/>
              <a:defRPr/>
            </a:pPr>
            <a:r>
              <a:rPr lang="en-US" sz="1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2019 Mauritius </a:t>
            </a:r>
            <a:r>
              <a:rPr lang="en-US" sz="1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GHG</a:t>
            </a:r>
            <a:r>
              <a:rPr lang="en-US" sz="1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emissions, million </a:t>
            </a:r>
            <a:r>
              <a:rPr lang="en-US" sz="1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tonnes</a:t>
            </a:r>
            <a:r>
              <a:rPr lang="en-US" sz="1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CO</a:t>
            </a:r>
            <a:r>
              <a:rPr lang="en-US" sz="1400" b="1" baseline="-250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2</a:t>
            </a:r>
            <a:r>
              <a:rPr lang="en-US" sz="1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2399E8F-8509-324B-8B0A-872A972ACC5C}"/>
              </a:ext>
            </a:extLst>
          </p:cNvPr>
          <p:cNvSpPr/>
          <p:nvPr>
            <p:custDataLst>
              <p:tags r:id="rId1"/>
            </p:custDataLst>
          </p:nvPr>
        </p:nvSpPr>
        <p:spPr bwMode="gray">
          <a:xfrm>
            <a:off x="10442445" y="1846509"/>
            <a:ext cx="77510" cy="3423049"/>
          </a:xfrm>
          <a:prstGeom prst="rect">
            <a:avLst/>
          </a:prstGeom>
          <a:solidFill>
            <a:srgbClr val="FF495C"/>
          </a:solidFill>
          <a:ln w="952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13" tIns="45557" rIns="91113" bIns="455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5554">
              <a:defRPr/>
            </a:pPr>
            <a:endParaRPr lang="en-US" sz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8531E99E-9BDD-2146-BDBA-165EBE4BAA0C}"/>
              </a:ext>
            </a:extLst>
          </p:cNvPr>
          <p:cNvSpPr/>
          <p:nvPr>
            <p:custDataLst>
              <p:tags r:id="rId2"/>
            </p:custDataLst>
          </p:nvPr>
        </p:nvSpPr>
        <p:spPr bwMode="gray">
          <a:xfrm>
            <a:off x="10260537" y="1846509"/>
            <a:ext cx="181910" cy="3423049"/>
          </a:xfrm>
          <a:prstGeom prst="rect">
            <a:avLst/>
          </a:prstGeom>
          <a:solidFill>
            <a:srgbClr val="002060"/>
          </a:solidFill>
          <a:ln w="952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13" tIns="45557" rIns="91113" bIns="455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5554">
              <a:defRPr/>
            </a:pPr>
            <a:endParaRPr lang="en-US" sz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E7CA395E-1B21-8D4B-9B1E-EB6A895FF898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8175704" y="1846509"/>
            <a:ext cx="2084833" cy="3423049"/>
          </a:xfrm>
          <a:prstGeom prst="rect">
            <a:avLst/>
          </a:prstGeom>
          <a:solidFill>
            <a:srgbClr val="929689"/>
          </a:solidFill>
          <a:ln w="952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13" tIns="45557" rIns="91113" bIns="455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5554">
              <a:defRPr/>
            </a:pPr>
            <a:endParaRPr lang="en-US" sz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D9491761-B7C9-3647-9D0F-2BB62A12E134}"/>
              </a:ext>
            </a:extLst>
          </p:cNvPr>
          <p:cNvSpPr/>
          <p:nvPr>
            <p:custDataLst>
              <p:tags r:id="rId4"/>
            </p:custDataLst>
          </p:nvPr>
        </p:nvSpPr>
        <p:spPr bwMode="gray">
          <a:xfrm>
            <a:off x="1418187" y="3240091"/>
            <a:ext cx="6757516" cy="202947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13" tIns="45557" rIns="91113" bIns="455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5554">
              <a:defRPr/>
            </a:pPr>
            <a:endParaRPr lang="en-US" sz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EE723E5B-E149-164D-AE57-27B26BEBE412}"/>
              </a:ext>
            </a:extLst>
          </p:cNvPr>
          <p:cNvSpPr/>
          <p:nvPr>
            <p:custDataLst>
              <p:tags r:id="rId5"/>
            </p:custDataLst>
          </p:nvPr>
        </p:nvSpPr>
        <p:spPr bwMode="gray">
          <a:xfrm>
            <a:off x="1418187" y="2340036"/>
            <a:ext cx="6757516" cy="900054"/>
          </a:xfrm>
          <a:prstGeom prst="rect">
            <a:avLst/>
          </a:prstGeom>
          <a:solidFill>
            <a:schemeClr val="accent6"/>
          </a:solidFill>
          <a:ln w="952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13" tIns="45557" rIns="91113" bIns="455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5554">
              <a:defRPr/>
            </a:pPr>
            <a:endParaRPr lang="en-US" sz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575506C-C377-E340-B6A5-CC6ECD57B20F}"/>
              </a:ext>
            </a:extLst>
          </p:cNvPr>
          <p:cNvSpPr/>
          <p:nvPr>
            <p:custDataLst>
              <p:tags r:id="rId6"/>
            </p:custDataLst>
          </p:nvPr>
        </p:nvSpPr>
        <p:spPr bwMode="gray">
          <a:xfrm>
            <a:off x="1418187" y="2055310"/>
            <a:ext cx="6757516" cy="284727"/>
          </a:xfrm>
          <a:prstGeom prst="rect">
            <a:avLst/>
          </a:prstGeom>
          <a:solidFill>
            <a:schemeClr val="accent2"/>
          </a:solidFill>
          <a:ln w="952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13" tIns="45557" rIns="91113" bIns="455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5554">
              <a:defRPr/>
            </a:pPr>
            <a:endParaRPr lang="en-US" sz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91F853EA-85F6-7B42-ADA5-E06B1C0295E2}"/>
              </a:ext>
            </a:extLst>
          </p:cNvPr>
          <p:cNvSpPr/>
          <p:nvPr>
            <p:custDataLst>
              <p:tags r:id="rId7"/>
            </p:custDataLst>
          </p:nvPr>
        </p:nvSpPr>
        <p:spPr bwMode="gray">
          <a:xfrm>
            <a:off x="1418187" y="1846509"/>
            <a:ext cx="6757516" cy="208800"/>
          </a:xfrm>
          <a:prstGeom prst="rect">
            <a:avLst/>
          </a:prstGeom>
          <a:solidFill>
            <a:srgbClr val="686258"/>
          </a:solidFill>
          <a:ln w="952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13" tIns="45557" rIns="91113" bIns="455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5554">
              <a:defRPr/>
            </a:pPr>
            <a:endParaRPr lang="en-US" sz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523AC04D-4123-4D42-9C6A-945C048B5854}"/>
              </a:ext>
            </a:extLst>
          </p:cNvPr>
          <p:cNvCxnSpPr/>
          <p:nvPr>
            <p:custDataLst>
              <p:tags r:id="rId8"/>
            </p:custDataLst>
          </p:nvPr>
        </p:nvCxnSpPr>
        <p:spPr bwMode="gray">
          <a:xfrm>
            <a:off x="1413442" y="5269559"/>
            <a:ext cx="9111258" cy="0"/>
          </a:xfrm>
          <a:prstGeom prst="line">
            <a:avLst/>
          </a:prstGeom>
          <a:ln w="9525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0" name="Text Placeholder 3">
            <a:extLst>
              <a:ext uri="{FF2B5EF4-FFF2-40B4-BE49-F238E27FC236}">
                <a16:creationId xmlns:a16="http://schemas.microsoft.com/office/drawing/2014/main" id="{830D33F8-FB04-EE49-A04A-1E8E837A1B98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1365989" y="5320177"/>
            <a:ext cx="105982" cy="26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ctr" defTabSz="455554">
              <a:spcBef>
                <a:spcPct val="0"/>
              </a:spcBef>
              <a:spcAft>
                <a:spcPct val="0"/>
              </a:spcAft>
              <a:defRPr/>
            </a:pPr>
            <a:fld id="{CD33AB5C-E111-45E3-8D6B-E89218BD7BCE}" type="datetime'''''''''''0'''''''''''''''''''''''''">
              <a:rPr lang="en-US" altLang="en-US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pPr algn="ctr" defTabSz="455554">
                <a:spcBef>
                  <a:spcPct val="0"/>
                </a:spcBef>
                <a:spcAft>
                  <a:spcPct val="0"/>
                </a:spcAft>
                <a:defRPr/>
              </a:pPr>
              <a:t>0</a:t>
            </a:fld>
            <a:endParaRPr lang="en-US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1" name="Text Placeholder 3">
            <a:extLst>
              <a:ext uri="{FF2B5EF4-FFF2-40B4-BE49-F238E27FC236}">
                <a16:creationId xmlns:a16="http://schemas.microsoft.com/office/drawing/2014/main" id="{86BBAB80-3F56-8743-B524-CA15DAEA6D86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6772634" y="5320177"/>
            <a:ext cx="211964" cy="26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ctr" defTabSz="455554">
              <a:spcBef>
                <a:spcPct val="0"/>
              </a:spcBef>
              <a:spcAft>
                <a:spcPct val="0"/>
              </a:spcAft>
              <a:defRPr/>
            </a:pPr>
            <a:fld id="{E3A692CC-9B30-4EEC-8FD6-336E2A328736}" type="datetime'''''''''''''''''''''''6''''''''''''''''''0'''''''''''''''">
              <a:rPr lang="en-US" altLang="en-US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pPr algn="ctr" defTabSz="455554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n-US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2" name="Text Placeholder 3">
            <a:extLst>
              <a:ext uri="{FF2B5EF4-FFF2-40B4-BE49-F238E27FC236}">
                <a16:creationId xmlns:a16="http://schemas.microsoft.com/office/drawing/2014/main" id="{38DF0052-6458-6541-B852-7738FACEE59D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3132876" y="5320177"/>
            <a:ext cx="211964" cy="26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ctr" defTabSz="455554">
              <a:spcBef>
                <a:spcPct val="0"/>
              </a:spcBef>
              <a:spcAft>
                <a:spcPct val="0"/>
              </a:spcAft>
              <a:defRPr/>
            </a:pPr>
            <a:fld id="{0499AFC7-B292-4A94-8F6C-DA07E1C8F3BF}" type="datetime'''''''''''2''''''''0'''''''">
              <a:rPr lang="en-US" altLang="en-US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pPr algn="ctr" defTabSz="455554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3" name="Text Placeholder 3">
            <a:extLst>
              <a:ext uri="{FF2B5EF4-FFF2-40B4-BE49-F238E27FC236}">
                <a16:creationId xmlns:a16="http://schemas.microsoft.com/office/drawing/2014/main" id="{86C1288E-055C-2A46-BD78-1C4F536AE56C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8593304" y="5320177"/>
            <a:ext cx="211964" cy="26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ctr" defTabSz="455554">
              <a:spcBef>
                <a:spcPct val="0"/>
              </a:spcBef>
              <a:spcAft>
                <a:spcPct val="0"/>
              </a:spcAft>
              <a:defRPr/>
            </a:pPr>
            <a:fld id="{F3AE244A-1E4B-4666-9B21-F2F93BD4FDC4}" type="datetime'''''''''''''8''''''''0'''''''''''''''''''''''''''''">
              <a:rPr lang="en-US" altLang="en-US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pPr algn="ctr" defTabSz="455554">
                <a:spcBef>
                  <a:spcPct val="0"/>
                </a:spcBef>
                <a:spcAft>
                  <a:spcPct val="0"/>
                </a:spcAft>
                <a:defRPr/>
              </a:pPr>
              <a:t>80</a:t>
            </a:fld>
            <a:endParaRPr lang="en-US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4" name="Text Placeholder 3">
            <a:extLst>
              <a:ext uri="{FF2B5EF4-FFF2-40B4-BE49-F238E27FC236}">
                <a16:creationId xmlns:a16="http://schemas.microsoft.com/office/drawing/2014/main" id="{63CB0362-6378-8E4A-ABF1-06CF4A204ED4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10361772" y="5320177"/>
            <a:ext cx="317946" cy="26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ctr" defTabSz="455554">
              <a:spcBef>
                <a:spcPct val="0"/>
              </a:spcBef>
              <a:spcAft>
                <a:spcPct val="0"/>
              </a:spcAft>
              <a:defRPr/>
            </a:pPr>
            <a:fld id="{1FC9FB64-ECFD-49B6-A591-F1396531140B}" type="datetime'''1''''''''''0''''''''''0'''''''''''''''''''''''''''''''''''">
              <a:rPr lang="en-US" altLang="en-US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pPr algn="ctr" defTabSz="455554">
                <a:spcBef>
                  <a:spcPct val="0"/>
                </a:spcBef>
                <a:spcAft>
                  <a:spcPct val="0"/>
                </a:spcAft>
                <a:defRPr/>
              </a:pPr>
              <a:t>100</a:t>
            </a:fld>
            <a:endParaRPr lang="en-US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5" name="Text Placeholder 3">
            <a:extLst>
              <a:ext uri="{FF2B5EF4-FFF2-40B4-BE49-F238E27FC236}">
                <a16:creationId xmlns:a16="http://schemas.microsoft.com/office/drawing/2014/main" id="{F6EE7ED6-E104-6442-8102-5ACC95EE8D4B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4953547" y="5320177"/>
            <a:ext cx="211964" cy="26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ctr" defTabSz="455554">
              <a:spcBef>
                <a:spcPct val="0"/>
              </a:spcBef>
              <a:spcAft>
                <a:spcPct val="0"/>
              </a:spcAft>
              <a:defRPr/>
            </a:pPr>
            <a:fld id="{D257A4EB-081F-4A81-861F-604C8541D331}" type="datetime'''''''''''''''''''4''''''''''''''''0'''''''''''''''''''">
              <a:rPr lang="en-US" altLang="en-US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pPr algn="ctr" defTabSz="455554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6" name="Text Placeholder 3">
            <a:extLst>
              <a:ext uri="{FF2B5EF4-FFF2-40B4-BE49-F238E27FC236}">
                <a16:creationId xmlns:a16="http://schemas.microsoft.com/office/drawing/2014/main" id="{E5CF1BAF-3ADD-B041-84EC-3917483DBAF9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gray">
          <a:xfrm>
            <a:off x="4491656" y="5628631"/>
            <a:ext cx="610581" cy="26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ctr" defTabSz="455554">
              <a:spcBef>
                <a:spcPct val="0"/>
              </a:spcBef>
              <a:spcAft>
                <a:spcPct val="0"/>
              </a:spcAft>
              <a:defRPr/>
            </a:pPr>
            <a:fld id="{E6929A13-D271-4E81-A3E5-94FBFC0B9F7C}" type="datetime'''''E''''''''ner''''''''''''''''''g''''''''''y'''">
              <a:rPr lang="en-US" altLang="en-US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pPr algn="ctr" defTabSz="455554">
                <a:spcBef>
                  <a:spcPct val="0"/>
                </a:spcBef>
                <a:spcAft>
                  <a:spcPct val="0"/>
                </a:spcAft>
                <a:defRPr/>
              </a:pPr>
              <a:t>Energy</a:t>
            </a:fld>
            <a:endParaRPr lang="en-US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7" name="Text Placeholder 3">
            <a:extLst>
              <a:ext uri="{FF2B5EF4-FFF2-40B4-BE49-F238E27FC236}">
                <a16:creationId xmlns:a16="http://schemas.microsoft.com/office/drawing/2014/main" id="{835A14E0-06EA-7940-BC9A-6392A6326E61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gray">
          <a:xfrm>
            <a:off x="3784583" y="3986708"/>
            <a:ext cx="2026307" cy="534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309" tIns="0" rIns="25309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ctr" defTabSz="455554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Electricity generation</a:t>
            </a:r>
            <a:br>
              <a:rPr lang="en-US" altLang="en-US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altLang="en-US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(43%)</a:t>
            </a:r>
            <a:endParaRPr lang="en-US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8" name="Text Placeholder 3">
            <a:extLst>
              <a:ext uri="{FF2B5EF4-FFF2-40B4-BE49-F238E27FC236}">
                <a16:creationId xmlns:a16="http://schemas.microsoft.com/office/drawing/2014/main" id="{4E31E382-4548-A94A-8D68-8E7C197164F1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3497145" y="2088358"/>
            <a:ext cx="2599599" cy="2341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none" lIns="25309" tIns="0" rIns="25309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ctr" defTabSz="455554">
              <a:spcBef>
                <a:spcPct val="0"/>
              </a:spcBef>
              <a:spcAft>
                <a:spcPct val="0"/>
              </a:spcAft>
              <a:defRPr/>
            </a:pPr>
            <a:fld id="{687F20D7-A653-48E3-A9C0-351057B54919}" type="datetime'Ma''''n''''u''''''''f''''''''ac''''t''''''ur''''''i''n''g'''''">
              <a:rPr lang="en-US" altLang="en-US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pPr algn="ctr" defTabSz="455554">
                <a:spcBef>
                  <a:spcPct val="0"/>
                </a:spcBef>
                <a:spcAft>
                  <a:spcPct val="0"/>
                </a:spcAft>
                <a:defRPr/>
              </a:pPr>
              <a:t>Manufacturing</a:t>
            </a:fld>
            <a:r>
              <a:rPr lang="en-US" altLang="en-US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&amp; construction (6%)</a:t>
            </a:r>
            <a:endParaRPr lang="en-US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9" name="Text Placeholder 3">
            <a:extLst>
              <a:ext uri="{FF2B5EF4-FFF2-40B4-BE49-F238E27FC236}">
                <a16:creationId xmlns:a16="http://schemas.microsoft.com/office/drawing/2014/main" id="{D5CC0844-A8F9-E24E-960E-BF085EB64088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gray">
          <a:xfrm>
            <a:off x="4344546" y="2521947"/>
            <a:ext cx="904799" cy="534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309" tIns="0" rIns="25309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ctr" defTabSz="455554">
              <a:spcBef>
                <a:spcPct val="0"/>
              </a:spcBef>
              <a:spcAft>
                <a:spcPct val="0"/>
              </a:spcAft>
              <a:defRPr/>
            </a:pPr>
            <a:fld id="{61F7A799-3068-4BEE-83F9-7DF4D672440B}" type="datetime'''T''''''''''r''''a''''''''''''n''''''''''''''''''''''''sport'">
              <a:rPr lang="en-US" altLang="en-US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pPr algn="ctr" defTabSz="455554">
                <a:spcBef>
                  <a:spcPct val="0"/>
                </a:spcBef>
                <a:spcAft>
                  <a:spcPct val="0"/>
                </a:spcAft>
                <a:defRPr/>
              </a:pPr>
              <a:t>Transport</a:t>
            </a:fld>
            <a:br>
              <a:rPr lang="en-US" altLang="en-US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altLang="en-US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(19%)</a:t>
            </a:r>
            <a:endParaRPr lang="en-US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0" name="Text Placeholder 3">
            <a:extLst>
              <a:ext uri="{FF2B5EF4-FFF2-40B4-BE49-F238E27FC236}">
                <a16:creationId xmlns:a16="http://schemas.microsoft.com/office/drawing/2014/main" id="{D9860223-3600-C649-9985-C6B9EA051A5E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gray">
          <a:xfrm>
            <a:off x="10202801" y="1416256"/>
            <a:ext cx="336927" cy="26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309" tIns="0" rIns="25309" bIns="0" numCol="1" spcCol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ctr" defTabSz="455554">
              <a:spcBef>
                <a:spcPct val="0"/>
              </a:spcBef>
              <a:spcAft>
                <a:spcPct val="0"/>
              </a:spcAft>
              <a:defRPr/>
            </a:pPr>
            <a:fld id="{D059B0AF-3AD8-4AFF-B06D-67FC93A20A85}" type="datetime'''''''''''''0''''''''''''''''''''''''''''''.''1'''''''">
              <a:rPr lang="en-US" altLang="en-US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pPr algn="ctr" defTabSz="455554">
                <a:spcBef>
                  <a:spcPct val="0"/>
                </a:spcBef>
                <a:spcAft>
                  <a:spcPct val="0"/>
                </a:spcAft>
                <a:defRPr/>
              </a:pPr>
              <a:t>0.1</a:t>
            </a:fld>
            <a:endParaRPr lang="en-US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1" name="Text Placeholder 3">
            <a:extLst>
              <a:ext uri="{FF2B5EF4-FFF2-40B4-BE49-F238E27FC236}">
                <a16:creationId xmlns:a16="http://schemas.microsoft.com/office/drawing/2014/main" id="{EBCAB1B0-792F-794D-96B3-4F7A1A5E5AC7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gray">
          <a:xfrm>
            <a:off x="3497145" y="1873400"/>
            <a:ext cx="2590674" cy="147220"/>
          </a:xfrm>
          <a:prstGeom prst="rect">
            <a:avLst/>
          </a:prstGeom>
          <a:solidFill>
            <a:srgbClr val="686258"/>
          </a:solidFill>
          <a:ln>
            <a:noFill/>
          </a:ln>
        </p:spPr>
        <p:txBody>
          <a:bodyPr vert="horz" wrap="none" lIns="25309" tIns="0" rIns="25309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ctr" defTabSz="455554">
              <a:spcBef>
                <a:spcPct val="0"/>
              </a:spcBef>
              <a:spcAft>
                <a:spcPct val="0"/>
              </a:spcAft>
              <a:defRPr/>
            </a:pPr>
            <a:fld id="{790943FC-F802-4327-AE4B-62D65A5BE826}" type="datetime'''''''''''O''''''''''''''''''''''''''''''the''''''''''''''''r'">
              <a:rPr lang="en-US" altLang="en-US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pPr algn="ctr" defTabSz="455554">
                <a:spcBef>
                  <a:spcPct val="0"/>
                </a:spcBef>
                <a:spcAft>
                  <a:spcPct val="0"/>
                </a:spcAft>
                <a:defRPr/>
              </a:pPr>
              <a:t>Other</a:t>
            </a:fld>
            <a:r>
              <a:rPr lang="en-US" altLang="en-US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(4%)</a:t>
            </a:r>
            <a:endParaRPr lang="en-US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2" name="Text Placeholder 3">
            <a:extLst>
              <a:ext uri="{FF2B5EF4-FFF2-40B4-BE49-F238E27FC236}">
                <a16:creationId xmlns:a16="http://schemas.microsoft.com/office/drawing/2014/main" id="{7A66D368-DD26-5E49-9D19-611B58AE391A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gray">
          <a:xfrm>
            <a:off x="5249344" y="1471479"/>
            <a:ext cx="336927" cy="26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309" tIns="0" rIns="25309" bIns="0" numCol="1" spcCol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ctr" defTabSz="455554">
              <a:spcBef>
                <a:spcPct val="0"/>
              </a:spcBef>
              <a:spcAft>
                <a:spcPct val="0"/>
              </a:spcAft>
              <a:defRPr/>
            </a:pPr>
            <a:fld id="{3B0A9D4B-5230-4639-8610-678DCC09B5A8}" type="datetime'''''''''''''''4''''''''''''''''''''''''''''''''.''''3'">
              <a:rPr lang="en-US" altLang="en-US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pPr algn="ctr" defTabSz="455554">
                <a:spcBef>
                  <a:spcPct val="0"/>
                </a:spcBef>
                <a:spcAft>
                  <a:spcPct val="0"/>
                </a:spcAft>
                <a:defRPr/>
              </a:pPr>
              <a:t>4.3</a:t>
            </a:fld>
            <a:endParaRPr lang="en-US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3" name="Text Placeholder 3">
            <a:extLst>
              <a:ext uri="{FF2B5EF4-FFF2-40B4-BE49-F238E27FC236}">
                <a16:creationId xmlns:a16="http://schemas.microsoft.com/office/drawing/2014/main" id="{0D1A480D-13DE-D941-9492-051549FAE20D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gray">
          <a:xfrm>
            <a:off x="8644048" y="1416256"/>
            <a:ext cx="336927" cy="26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309" tIns="0" rIns="25309" bIns="0" numCol="1" spcCol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ctr" defTabSz="455554">
              <a:spcBef>
                <a:spcPct val="0"/>
              </a:spcBef>
              <a:spcAft>
                <a:spcPct val="0"/>
              </a:spcAft>
              <a:defRPr/>
            </a:pPr>
            <a:fld id="{1CCA9808-CBBA-41BE-ABF0-C8852180567F}" type="datetime'''''''''''''1''''''''''''''''''''''''.''''''''''3'''''''''''">
              <a:rPr lang="en-US" altLang="en-US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pPr algn="ctr" defTabSz="455554">
                <a:spcBef>
                  <a:spcPct val="0"/>
                </a:spcBef>
                <a:spcAft>
                  <a:spcPct val="0"/>
                </a:spcAft>
                <a:defRPr/>
              </a:pPr>
              <a:t>1.3</a:t>
            </a:fld>
            <a:endParaRPr lang="en-US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293C1B7B-5B17-9F48-861F-84B0A42484B7}"/>
              </a:ext>
            </a:extLst>
          </p:cNvPr>
          <p:cNvSpPr txBox="1"/>
          <p:nvPr/>
        </p:nvSpPr>
        <p:spPr>
          <a:xfrm>
            <a:off x="8724193" y="3062442"/>
            <a:ext cx="911126" cy="911126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113" tIns="45557" rIns="91113" bIns="455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5554">
              <a:defRPr/>
            </a:pPr>
            <a:r>
              <a:rPr lang="en-US" sz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Waste</a:t>
            </a:r>
            <a:r>
              <a:rPr lang="en-US" sz="1200" baseline="300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sz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algn="ctr" defTabSz="455554">
              <a:defRPr/>
            </a:pPr>
            <a:r>
              <a:rPr lang="en-US" sz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(23%)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D6DEEC60-BB2C-F041-9C2E-89B0B6BEE498}"/>
              </a:ext>
            </a:extLst>
          </p:cNvPr>
          <p:cNvSpPr txBox="1"/>
          <p:nvPr/>
        </p:nvSpPr>
        <p:spPr>
          <a:xfrm>
            <a:off x="9874599" y="5193168"/>
            <a:ext cx="911126" cy="911126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113" tIns="45557" rIns="91113" bIns="455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5554">
              <a:defRPr/>
            </a:pPr>
            <a:r>
              <a:rPr lang="en-US" sz="1200" dirty="0">
                <a:solidFill>
                  <a:srgbClr val="57575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Agriculture</a:t>
            </a:r>
          </a:p>
          <a:p>
            <a:pPr algn="ctr" defTabSz="455554">
              <a:defRPr/>
            </a:pPr>
            <a:r>
              <a:rPr lang="en-US" sz="1200" dirty="0">
                <a:solidFill>
                  <a:srgbClr val="57575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(2%)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B435E59A-A85B-DE4E-BCA6-250D8B3045A8}"/>
              </a:ext>
            </a:extLst>
          </p:cNvPr>
          <p:cNvSpPr txBox="1"/>
          <p:nvPr/>
        </p:nvSpPr>
        <p:spPr>
          <a:xfrm>
            <a:off x="10519955" y="2898041"/>
            <a:ext cx="1387474" cy="914400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Industrial processes &amp; product use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(0.8%)</a:t>
            </a:r>
          </a:p>
        </p:txBody>
      </p:sp>
      <p:sp>
        <p:nvSpPr>
          <p:cNvPr id="137" name="ee4pFootnotes">
            <a:extLst>
              <a:ext uri="{FF2B5EF4-FFF2-40B4-BE49-F238E27FC236}">
                <a16:creationId xmlns:a16="http://schemas.microsoft.com/office/drawing/2014/main" id="{BC9F4B91-0057-4840-9467-1E3B2DC6E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72" y="6004529"/>
            <a:ext cx="9030914" cy="415498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</p:spPr>
        <p:txBody>
          <a:bodyPr vert="horz" wrap="square" lIns="0" tIns="0" rIns="0" bIns="0" anchor="b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itchFamily="34" charset="0"/>
              </a:rPr>
              <a:t>Note: Percentages may not sum due to rounding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itchFamily="34" charset="0"/>
              </a:rPr>
              <a:t>1. Waste emissions predominantly from methane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itchFamily="34" charset="0"/>
              </a:rPr>
              <a:t>Source: Statistics Mauritius (2019)</a:t>
            </a:r>
          </a:p>
        </p:txBody>
      </p:sp>
    </p:spTree>
    <p:extLst>
      <p:ext uri="{BB962C8B-B14F-4D97-AF65-F5344CB8AC3E}">
        <p14:creationId xmlns:p14="http://schemas.microsoft.com/office/powerpoint/2010/main" val="11086557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e07iJzbF28AODOacXuZ1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SLsaGqGAP76ec3sFAs3f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m8A6AohEojRk.9M7g1Nu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8p3FM_HEvMt1r3XWzrzy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yNioW0xyAJ5SNg5h1mY0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.uw7m3VoaLLqMAt0_K2v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lOKmHnDsgGj1ywkNErmn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FpXMpLDD6kDGHDt2TRPN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H.unKhys_zL0xitM.DBa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T_2_5l2NlV.NvjyrDWdZ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7gJfZnXv08PF2jgctzFv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AR9MuGxVfbCOmGAX.4bP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5boMp7f22wUpJki_KU6p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iFBKDiVmFghIiklKmLxq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BAZoYKc.ceLFEwoJrjZD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GRADIENT_OVERLAY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GRADIENT_OVERLAY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cxR0v_ZpR_ZZ3osqA0pg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3B6BtLALPqg9af7E2ms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ils4Ku9GOxUeMlJBo_Qh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xaY8wNDNzjCnUgLJNtC3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U8J4nwEtdnyfjDfww2xs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rzf7ztGOw42ccCTPtDGm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wrw1cJqZL1WMxLzlEj8UA"/>
</p:tagLst>
</file>

<file path=ppt/theme/theme1.xml><?xml version="1.0" encoding="utf-8"?>
<a:theme xmlns:a="http://schemas.openxmlformats.org/drawingml/2006/main" name="Office 主题​​">
  <a:themeElements>
    <a:clrScheme name="Custom 2">
      <a:dk1>
        <a:srgbClr val="002B64"/>
      </a:dk1>
      <a:lt1>
        <a:srgbClr val="FFFFFF"/>
      </a:lt1>
      <a:dk2>
        <a:srgbClr val="005FAE"/>
      </a:dk2>
      <a:lt2>
        <a:srgbClr val="77C5D5"/>
      </a:lt2>
      <a:accent1>
        <a:srgbClr val="AC9F3C"/>
      </a:accent1>
      <a:accent2>
        <a:srgbClr val="D0C883"/>
      </a:accent2>
      <a:accent3>
        <a:srgbClr val="B7CDC2"/>
      </a:accent3>
      <a:accent4>
        <a:srgbClr val="789F90"/>
      </a:accent4>
      <a:accent5>
        <a:srgbClr val="9BB8D3"/>
      </a:accent5>
      <a:accent6>
        <a:srgbClr val="0093B2"/>
      </a:accent6>
      <a:hlink>
        <a:srgbClr val="FFFFFF"/>
      </a:hlink>
      <a:folHlink>
        <a:srgbClr val="FFFF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e7d195523061f1c0 xmlns="http://e7d195523061f1c0/custom/data/def">
  <_7b1dac89e7d195523061f1c0316ecb71 xmlns="">e7d195523061f1c0f0ec610a92cff745ee13794c7b8d98f8E73673273C9E8BE17CC3D63B9B1D6426C348A354AD505654C28F453CD7C8F90EADD06C08281DAED7140E5AAAED5880ECE414DFB6A93B82BE2E99DC166B9B34A016680ED02E24DDB11F5A4C97BDB0AB72A3331F6CE65BEFE6F950C13081C1457C5B8765EA77AEB618F6ABF2D69A0413E1</_7b1dac89e7d195523061f1c0316ecb71>
</e7d195523061f1c0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CBEC79CA38294E9D330359B4EDFA90" ma:contentTypeVersion="13" ma:contentTypeDescription="Create a new document." ma:contentTypeScope="" ma:versionID="78c7f2e8b6f3745e8687ffb9eac863dd">
  <xsd:schema xmlns:xsd="http://www.w3.org/2001/XMLSchema" xmlns:xs="http://www.w3.org/2001/XMLSchema" xmlns:p="http://schemas.microsoft.com/office/2006/metadata/properties" xmlns:ns3="4d19b829-385f-4e95-b6e7-a0726cbc6741" xmlns:ns4="ca5629e1-7b3e-408a-9fe4-0ae8af9e3ec0" targetNamespace="http://schemas.microsoft.com/office/2006/metadata/properties" ma:root="true" ma:fieldsID="13825b4487667c42233afbaf15db7828" ns3:_="" ns4:_="">
    <xsd:import namespace="4d19b829-385f-4e95-b6e7-a0726cbc6741"/>
    <xsd:import namespace="ca5629e1-7b3e-408a-9fe4-0ae8af9e3ec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19b829-385f-4e95-b6e7-a0726cbc67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5629e1-7b3e-408a-9fe4-0ae8af9e3ec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F3F3CF-7C63-46C8-B2FC-E7EE3E0F4B9B}">
  <ds:schemaRefs>
    <ds:schemaRef ds:uri="http://e7d195523061f1c0/custom/data/def"/>
    <ds:schemaRef ds:uri=""/>
  </ds:schemaRefs>
</ds:datastoreItem>
</file>

<file path=customXml/itemProps2.xml><?xml version="1.0" encoding="utf-8"?>
<ds:datastoreItem xmlns:ds="http://schemas.openxmlformats.org/officeDocument/2006/customXml" ds:itemID="{EE349A3B-5C01-434E-8C50-BFE0C40362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6F7D15-515C-4D25-952E-17F770DCA862}">
  <ds:schemaRefs>
    <ds:schemaRef ds:uri="ca5629e1-7b3e-408a-9fe4-0ae8af9e3ec0"/>
    <ds:schemaRef ds:uri="4d19b829-385f-4e95-b6e7-a0726cbc6741"/>
    <ds:schemaRef ds:uri="http://purl.org/dc/elements/1.1/"/>
    <ds:schemaRef ds:uri="http://purl.org/dc/dcmitype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0A875FA2-16FF-4BD5-B8DC-D24A26E4BC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19b829-385f-4e95-b6e7-a0726cbc6741"/>
    <ds:schemaRef ds:uri="ca5629e1-7b3e-408a-9fe4-0ae8af9e3e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31754</TotalTime>
  <Words>1247</Words>
  <Application>Microsoft Macintosh PowerPoint</Application>
  <PresentationFormat>Widescreen</PresentationFormat>
  <Paragraphs>203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等线</vt:lpstr>
      <vt:lpstr>Arial</vt:lpstr>
      <vt:lpstr>Arial Black</vt:lpstr>
      <vt:lpstr>Calibri</vt:lpstr>
      <vt:lpstr>PT Sans</vt:lpstr>
      <vt:lpstr>Roboto</vt:lpstr>
      <vt:lpstr>Trebuchet MS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©PPTSTORE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PPTWORK</dc:creator>
  <dc:description>©PPTSTORE 版权所有</dc:description>
  <cp:lastModifiedBy>Anthony Tin Yan</cp:lastModifiedBy>
  <cp:revision>722</cp:revision>
  <cp:lastPrinted>2022-03-03T04:00:42Z</cp:lastPrinted>
  <dcterms:created xsi:type="dcterms:W3CDTF">2018-09-16T16:02:15Z</dcterms:created>
  <dcterms:modified xsi:type="dcterms:W3CDTF">2022-04-26T08:39:27Z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0x010100D4CBEC79CA38294E9D330359B4EDFA90</vt:lpwstr>
  </property>
</Properties>
</file>