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980692" y="2916428"/>
            <a:ext cx="5182615" cy="3911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00206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00206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00206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4/28/2022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00206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4/28/2022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4/28/2022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88900" y="88900"/>
            <a:ext cx="177800" cy="2032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81788" y="1157732"/>
            <a:ext cx="6780423" cy="5683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00206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77493" y="1493882"/>
            <a:ext cx="8589012" cy="39344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00206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jp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g"/><Relationship Id="rId3" Type="http://schemas.openxmlformats.org/officeDocument/2006/relationships/image" Target="../media/image20.jpg"/><Relationship Id="rId7" Type="http://schemas.openxmlformats.org/officeDocument/2006/relationships/image" Target="../media/image6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28.png"/><Relationship Id="rId9" Type="http://schemas.openxmlformats.org/officeDocument/2006/relationships/image" Target="../media/image5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7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58.jpg"/><Relationship Id="rId4" Type="http://schemas.openxmlformats.org/officeDocument/2006/relationships/image" Target="../media/image53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20.jpg"/><Relationship Id="rId7" Type="http://schemas.openxmlformats.org/officeDocument/2006/relationships/image" Target="../media/image69.png"/><Relationship Id="rId12" Type="http://schemas.openxmlformats.org/officeDocument/2006/relationships/hyperlink" Target="http://www.oceanmetiss.r/" TargetMode="External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g"/><Relationship Id="rId11" Type="http://schemas.openxmlformats.org/officeDocument/2006/relationships/image" Target="../media/image73.jpg"/><Relationship Id="rId5" Type="http://schemas.openxmlformats.org/officeDocument/2006/relationships/image" Target="../media/image58.jpg"/><Relationship Id="rId10" Type="http://schemas.openxmlformats.org/officeDocument/2006/relationships/image" Target="../media/image72.png"/><Relationship Id="rId4" Type="http://schemas.openxmlformats.org/officeDocument/2006/relationships/image" Target="../media/image28.png"/><Relationship Id="rId9" Type="http://schemas.openxmlformats.org/officeDocument/2006/relationships/image" Target="../media/image7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20.jpg"/><Relationship Id="rId7" Type="http://schemas.openxmlformats.org/officeDocument/2006/relationships/image" Target="../media/image7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8.jpg"/><Relationship Id="rId5" Type="http://schemas.openxmlformats.org/officeDocument/2006/relationships/image" Target="../media/image53.jp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20.jpg"/><Relationship Id="rId7" Type="http://schemas.openxmlformats.org/officeDocument/2006/relationships/image" Target="../media/image7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11" Type="http://schemas.openxmlformats.org/officeDocument/2006/relationships/image" Target="../media/image83.png"/><Relationship Id="rId5" Type="http://schemas.openxmlformats.org/officeDocument/2006/relationships/image" Target="../media/image77.png"/><Relationship Id="rId10" Type="http://schemas.openxmlformats.org/officeDocument/2006/relationships/image" Target="../media/image82.png"/><Relationship Id="rId4" Type="http://schemas.openxmlformats.org/officeDocument/2006/relationships/image" Target="../media/image76.png"/><Relationship Id="rId9" Type="http://schemas.openxmlformats.org/officeDocument/2006/relationships/image" Target="../media/image8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5" Type="http://schemas.openxmlformats.org/officeDocument/2006/relationships/image" Target="../media/image77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7" Type="http://schemas.openxmlformats.org/officeDocument/2006/relationships/image" Target="../media/image8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5.png"/><Relationship Id="rId5" Type="http://schemas.openxmlformats.org/officeDocument/2006/relationships/image" Target="../media/image77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vpri@univ-reunion.fr" TargetMode="External"/><Relationship Id="rId4" Type="http://schemas.openxmlformats.org/officeDocument/2006/relationships/image" Target="../media/image8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jpg"/><Relationship Id="rId7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jpg"/><Relationship Id="rId7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3" Type="http://schemas.openxmlformats.org/officeDocument/2006/relationships/image" Target="../media/image20.jp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image" Target="../media/image29.png"/><Relationship Id="rId16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5" Type="http://schemas.openxmlformats.org/officeDocument/2006/relationships/image" Target="../media/image4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3.jpg"/><Relationship Id="rId3" Type="http://schemas.openxmlformats.org/officeDocument/2006/relationships/image" Target="../media/image20.jpg"/><Relationship Id="rId7" Type="http://schemas.openxmlformats.org/officeDocument/2006/relationships/image" Target="../media/image47.png"/><Relationship Id="rId12" Type="http://schemas.openxmlformats.org/officeDocument/2006/relationships/image" Target="../media/image52.pn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5" Type="http://schemas.openxmlformats.org/officeDocument/2006/relationships/image" Target="../media/image55.jp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Relationship Id="rId14" Type="http://schemas.openxmlformats.org/officeDocument/2006/relationships/image" Target="../media/image5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g"/><Relationship Id="rId3" Type="http://schemas.openxmlformats.org/officeDocument/2006/relationships/image" Target="../media/image20.jpg"/><Relationship Id="rId7" Type="http://schemas.openxmlformats.org/officeDocument/2006/relationships/image" Target="../media/image5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7.jpg"/><Relationship Id="rId5" Type="http://schemas.openxmlformats.org/officeDocument/2006/relationships/image" Target="../media/image56.png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jpg"/><Relationship Id="rId4" Type="http://schemas.openxmlformats.org/officeDocument/2006/relationships/image" Target="../media/image5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image" Target="../media/image6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58.jpg"/><Relationship Id="rId4" Type="http://schemas.openxmlformats.org/officeDocument/2006/relationships/image" Target="../media/image5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7" Type="http://schemas.openxmlformats.org/officeDocument/2006/relationships/image" Target="../media/image5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g"/><Relationship Id="rId5" Type="http://schemas.openxmlformats.org/officeDocument/2006/relationships/image" Target="../media/image62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2900" y="87485"/>
            <a:ext cx="4984115" cy="157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25"/>
              </a:lnSpc>
            </a:pPr>
            <a:r>
              <a:rPr sz="1050" dirty="0">
                <a:latin typeface="Arial"/>
                <a:cs typeface="Arial"/>
              </a:rPr>
              <a:t>La</a:t>
            </a:r>
            <a:r>
              <a:rPr sz="1050" spc="5" dirty="0">
                <a:latin typeface="Arial"/>
                <a:cs typeface="Arial"/>
              </a:rPr>
              <a:t> </a:t>
            </a:r>
            <a:r>
              <a:rPr sz="1050" spc="35" dirty="0">
                <a:latin typeface="Arial"/>
                <a:cs typeface="Arial"/>
              </a:rPr>
              <a:t>partie</a:t>
            </a:r>
            <a:r>
              <a:rPr sz="1050" spc="5" dirty="0">
                <a:latin typeface="Arial"/>
                <a:cs typeface="Arial"/>
              </a:rPr>
              <a:t> </a:t>
            </a:r>
            <a:r>
              <a:rPr sz="1050" spc="35" dirty="0">
                <a:latin typeface="Arial"/>
                <a:cs typeface="Arial"/>
              </a:rPr>
              <a:t>de</a:t>
            </a:r>
            <a:r>
              <a:rPr sz="1050" spc="5" dirty="0">
                <a:latin typeface="Arial"/>
                <a:cs typeface="Arial"/>
              </a:rPr>
              <a:t> </a:t>
            </a:r>
            <a:r>
              <a:rPr sz="1050" spc="30" dirty="0">
                <a:latin typeface="Arial"/>
                <a:cs typeface="Arial"/>
              </a:rPr>
              <a:t>l'image</a:t>
            </a:r>
            <a:r>
              <a:rPr sz="1050" spc="5" dirty="0">
                <a:latin typeface="Arial"/>
                <a:cs typeface="Arial"/>
              </a:rPr>
              <a:t> </a:t>
            </a:r>
            <a:r>
              <a:rPr sz="1050" spc="25" dirty="0">
                <a:latin typeface="Arial"/>
                <a:cs typeface="Arial"/>
              </a:rPr>
              <a:t>avec</a:t>
            </a:r>
            <a:r>
              <a:rPr sz="1050" spc="5" dirty="0">
                <a:latin typeface="Arial"/>
                <a:cs typeface="Arial"/>
              </a:rPr>
              <a:t> </a:t>
            </a:r>
            <a:r>
              <a:rPr sz="1050" spc="20" dirty="0">
                <a:latin typeface="Arial"/>
                <a:cs typeface="Arial"/>
              </a:rPr>
              <a:t>l'ID</a:t>
            </a:r>
            <a:r>
              <a:rPr sz="1050" spc="10" dirty="0">
                <a:latin typeface="Arial"/>
                <a:cs typeface="Arial"/>
              </a:rPr>
              <a:t> </a:t>
            </a:r>
            <a:r>
              <a:rPr sz="1050" spc="35" dirty="0">
                <a:latin typeface="Arial"/>
                <a:cs typeface="Arial"/>
              </a:rPr>
              <a:t>de</a:t>
            </a:r>
            <a:r>
              <a:rPr sz="1050" spc="5" dirty="0">
                <a:latin typeface="Arial"/>
                <a:cs typeface="Arial"/>
              </a:rPr>
              <a:t> </a:t>
            </a:r>
            <a:r>
              <a:rPr sz="1050" spc="30" dirty="0">
                <a:latin typeface="Arial"/>
                <a:cs typeface="Arial"/>
              </a:rPr>
              <a:t>relation</a:t>
            </a:r>
            <a:r>
              <a:rPr sz="1050" spc="5" dirty="0">
                <a:latin typeface="Arial"/>
                <a:cs typeface="Arial"/>
              </a:rPr>
              <a:t> </a:t>
            </a:r>
            <a:r>
              <a:rPr sz="1050" spc="10" dirty="0">
                <a:latin typeface="Arial"/>
                <a:cs typeface="Arial"/>
              </a:rPr>
              <a:t>rId15</a:t>
            </a:r>
            <a:r>
              <a:rPr sz="1050" spc="5" dirty="0">
                <a:latin typeface="Arial"/>
                <a:cs typeface="Arial"/>
              </a:rPr>
              <a:t> </a:t>
            </a:r>
            <a:r>
              <a:rPr sz="1050" spc="25" dirty="0">
                <a:latin typeface="Arial"/>
                <a:cs typeface="Arial"/>
              </a:rPr>
              <a:t>n'a</a:t>
            </a:r>
            <a:r>
              <a:rPr sz="1050" spc="5" dirty="0">
                <a:latin typeface="Arial"/>
                <a:cs typeface="Arial"/>
              </a:rPr>
              <a:t> </a:t>
            </a:r>
            <a:r>
              <a:rPr sz="1050" spc="25" dirty="0">
                <a:latin typeface="Arial"/>
                <a:cs typeface="Arial"/>
              </a:rPr>
              <a:t>pas</a:t>
            </a:r>
            <a:r>
              <a:rPr sz="1050" spc="5" dirty="0">
                <a:latin typeface="Arial"/>
                <a:cs typeface="Arial"/>
              </a:rPr>
              <a:t> </a:t>
            </a:r>
            <a:r>
              <a:rPr sz="1050" spc="40" dirty="0">
                <a:latin typeface="Arial"/>
                <a:cs typeface="Arial"/>
              </a:rPr>
              <a:t>été</a:t>
            </a:r>
            <a:r>
              <a:rPr sz="1050" spc="10" dirty="0">
                <a:latin typeface="Arial"/>
                <a:cs typeface="Arial"/>
              </a:rPr>
              <a:t> </a:t>
            </a:r>
            <a:r>
              <a:rPr sz="1050" spc="40" dirty="0">
                <a:latin typeface="Arial"/>
                <a:cs typeface="Arial"/>
              </a:rPr>
              <a:t>trouvé</a:t>
            </a:r>
            <a:r>
              <a:rPr sz="1050" spc="5" dirty="0">
                <a:latin typeface="Arial"/>
                <a:cs typeface="Arial"/>
              </a:rPr>
              <a:t> </a:t>
            </a:r>
            <a:r>
              <a:rPr sz="1050" spc="25" dirty="0">
                <a:latin typeface="Arial"/>
                <a:cs typeface="Arial"/>
              </a:rPr>
              <a:t>dans</a:t>
            </a:r>
            <a:r>
              <a:rPr sz="1050" spc="5" dirty="0">
                <a:latin typeface="Arial"/>
                <a:cs typeface="Arial"/>
              </a:rPr>
              <a:t> </a:t>
            </a:r>
            <a:r>
              <a:rPr sz="1050" spc="20" dirty="0">
                <a:latin typeface="Arial"/>
                <a:cs typeface="Arial"/>
              </a:rPr>
              <a:t>le</a:t>
            </a:r>
            <a:r>
              <a:rPr sz="1050" spc="10" dirty="0">
                <a:latin typeface="Arial"/>
                <a:cs typeface="Arial"/>
              </a:rPr>
              <a:t> </a:t>
            </a:r>
            <a:r>
              <a:rPr sz="1050" spc="40" dirty="0">
                <a:latin typeface="Arial"/>
                <a:cs typeface="Arial"/>
              </a:rPr>
              <a:t>fichier.</a:t>
            </a:r>
            <a:endParaRPr sz="105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350" y="657225"/>
            <a:ext cx="0" cy="5543550"/>
          </a:xfrm>
          <a:custGeom>
            <a:avLst/>
            <a:gdLst/>
            <a:ahLst/>
            <a:cxnLst/>
            <a:rect l="l" t="t" r="r" b="b"/>
            <a:pathLst>
              <a:path h="5543550">
                <a:moveTo>
                  <a:pt x="0" y="0"/>
                </a:moveTo>
                <a:lnTo>
                  <a:pt x="0" y="554355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5" name="object 5"/>
            <p:cNvSpPr/>
            <p:nvPr/>
          </p:nvSpPr>
          <p:spPr>
            <a:xfrm>
              <a:off x="9137655" y="657225"/>
              <a:ext cx="0" cy="5543550"/>
            </a:xfrm>
            <a:custGeom>
              <a:avLst/>
              <a:gdLst/>
              <a:ahLst/>
              <a:cxnLst/>
              <a:rect l="l" t="t" r="r" b="b"/>
              <a:pathLst>
                <a:path h="5543550">
                  <a:moveTo>
                    <a:pt x="0" y="0"/>
                  </a:moveTo>
                  <a:lnTo>
                    <a:pt x="0" y="554355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144000" cy="685799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218944" y="1447800"/>
              <a:ext cx="4718304" cy="67665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398763" y="1523491"/>
            <a:ext cx="43319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/>
              <a:t>UNIVERSITE </a:t>
            </a:r>
            <a:r>
              <a:rPr sz="2400" dirty="0"/>
              <a:t>DE </a:t>
            </a:r>
            <a:r>
              <a:rPr sz="2400" spc="-5" dirty="0"/>
              <a:t>LA</a:t>
            </a:r>
            <a:r>
              <a:rPr sz="2400" spc="-150" dirty="0"/>
              <a:t> </a:t>
            </a:r>
            <a:r>
              <a:rPr sz="2400" spc="-5" dirty="0"/>
              <a:t>REUNION</a:t>
            </a:r>
            <a:endParaRPr sz="2400"/>
          </a:p>
        </p:txBody>
      </p:sp>
      <p:grpSp>
        <p:nvGrpSpPr>
          <p:cNvPr id="9" name="object 9"/>
          <p:cNvGrpSpPr/>
          <p:nvPr/>
        </p:nvGrpSpPr>
        <p:grpSpPr>
          <a:xfrm>
            <a:off x="682751" y="2185416"/>
            <a:ext cx="7879080" cy="3411220"/>
            <a:chOff x="682751" y="2185416"/>
            <a:chExt cx="7879080" cy="3411220"/>
          </a:xfrm>
        </p:grpSpPr>
        <p:sp>
          <p:nvSpPr>
            <p:cNvPr id="10" name="object 10"/>
            <p:cNvSpPr/>
            <p:nvPr/>
          </p:nvSpPr>
          <p:spPr>
            <a:xfrm>
              <a:off x="2587751" y="2185416"/>
              <a:ext cx="4069079" cy="67360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82751" y="2554224"/>
              <a:ext cx="7879080" cy="67360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959863" y="2907792"/>
              <a:ext cx="5239512" cy="67665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837943" y="3660648"/>
              <a:ext cx="5477256" cy="57302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919984" y="3965448"/>
              <a:ext cx="1725168" cy="57302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300728" y="3965448"/>
              <a:ext cx="426720" cy="573024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383023" y="3965448"/>
              <a:ext cx="1853183" cy="573024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508503" y="4575048"/>
              <a:ext cx="1618488" cy="573024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782568" y="4575048"/>
              <a:ext cx="429767" cy="573024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867912" y="4575048"/>
              <a:ext cx="2779776" cy="573024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648712" y="4885944"/>
              <a:ext cx="691896" cy="469392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063240" y="4885944"/>
              <a:ext cx="344424" cy="469392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133344" y="4885944"/>
              <a:ext cx="3425952" cy="469392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969007" y="5126736"/>
              <a:ext cx="5212080" cy="469391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860411" y="2258059"/>
            <a:ext cx="7411084" cy="3190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0010" algn="ctr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002060"/>
                </a:solidFill>
                <a:latin typeface="Arial"/>
                <a:cs typeface="Arial"/>
              </a:rPr>
              <a:t>Blue Green</a:t>
            </a:r>
            <a:r>
              <a:rPr sz="2400" b="1" spc="-1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2060"/>
                </a:solidFill>
                <a:latin typeface="Arial"/>
                <a:cs typeface="Arial"/>
              </a:rPr>
              <a:t>Gouvernance</a:t>
            </a:r>
            <a:endParaRPr sz="2400" dirty="0">
              <a:latin typeface="Arial"/>
              <a:cs typeface="Arial"/>
            </a:endParaRPr>
          </a:p>
          <a:p>
            <a:pPr marL="12700" marR="5080" algn="ctr">
              <a:lnSpc>
                <a:spcPts val="2810"/>
              </a:lnSpc>
              <a:spcBef>
                <a:spcPts val="175"/>
              </a:spcBef>
            </a:pPr>
            <a:r>
              <a:rPr sz="2400" b="1" spc="-5" dirty="0">
                <a:solidFill>
                  <a:srgbClr val="002060"/>
                </a:solidFill>
                <a:latin typeface="Arial"/>
                <a:cs typeface="Arial"/>
              </a:rPr>
              <a:t>La Recherche collective régionale </a:t>
            </a:r>
            <a:r>
              <a:rPr sz="2400" b="1" dirty="0">
                <a:solidFill>
                  <a:srgbClr val="002060"/>
                </a:solidFill>
                <a:latin typeface="Arial"/>
                <a:cs typeface="Arial"/>
              </a:rPr>
              <a:t>au </a:t>
            </a:r>
            <a:r>
              <a:rPr sz="2400" b="1" spc="-5" dirty="0">
                <a:solidFill>
                  <a:srgbClr val="002060"/>
                </a:solidFill>
                <a:latin typeface="Arial"/>
                <a:cs typeface="Arial"/>
              </a:rPr>
              <a:t>service d’une  croissance durable bleue </a:t>
            </a:r>
            <a:r>
              <a:rPr sz="2400" b="1" dirty="0">
                <a:solidFill>
                  <a:srgbClr val="002060"/>
                </a:solidFill>
                <a:latin typeface="Arial"/>
                <a:cs typeface="Arial"/>
              </a:rPr>
              <a:t>et</a:t>
            </a:r>
            <a:r>
              <a:rPr sz="2400" b="1" spc="-1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2060"/>
                </a:solidFill>
                <a:latin typeface="Arial"/>
                <a:cs typeface="Arial"/>
              </a:rPr>
              <a:t>verte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450" dirty="0">
              <a:latin typeface="Arial"/>
              <a:cs typeface="Arial"/>
            </a:endParaRPr>
          </a:p>
          <a:p>
            <a:pPr marL="1137285" marR="1134110" algn="ctr">
              <a:lnSpc>
                <a:spcPct val="100000"/>
              </a:lnSpc>
              <a:spcBef>
                <a:spcPts val="5"/>
              </a:spcBef>
            </a:pPr>
            <a:r>
              <a:rPr sz="2000" b="1" spc="-5" dirty="0">
                <a:solidFill>
                  <a:srgbClr val="002060"/>
                </a:solidFill>
                <a:latin typeface="Arial"/>
                <a:cs typeface="Arial"/>
              </a:rPr>
              <a:t>Assises </a:t>
            </a:r>
            <a:r>
              <a:rPr sz="2000" b="1" dirty="0">
                <a:solidFill>
                  <a:srgbClr val="002060"/>
                </a:solidFill>
                <a:latin typeface="Arial"/>
                <a:cs typeface="Arial"/>
              </a:rPr>
              <a:t>de </a:t>
            </a:r>
            <a:r>
              <a:rPr sz="2000" b="1" spc="-5" dirty="0">
                <a:solidFill>
                  <a:srgbClr val="002060"/>
                </a:solidFill>
                <a:latin typeface="Arial"/>
                <a:cs typeface="Arial"/>
              </a:rPr>
              <a:t>la Recherche et </a:t>
            </a:r>
            <a:r>
              <a:rPr sz="2000" b="1" dirty="0">
                <a:solidFill>
                  <a:srgbClr val="002060"/>
                </a:solidFill>
                <a:latin typeface="Arial"/>
                <a:cs typeface="Arial"/>
              </a:rPr>
              <a:t>de</a:t>
            </a:r>
            <a:r>
              <a:rPr sz="2000" b="1" spc="-9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2060"/>
                </a:solidFill>
                <a:latin typeface="Arial"/>
                <a:cs typeface="Arial"/>
              </a:rPr>
              <a:t>l’Innovation  Maurice, 27-29 avril</a:t>
            </a:r>
            <a:r>
              <a:rPr sz="2000" b="1" spc="-4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2060"/>
                </a:solidFill>
                <a:latin typeface="Arial"/>
                <a:cs typeface="Arial"/>
              </a:rPr>
              <a:t>2022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 dirty="0">
              <a:latin typeface="Arial"/>
              <a:cs typeface="Arial"/>
            </a:endParaRPr>
          </a:p>
          <a:p>
            <a:pPr algn="ctr">
              <a:lnSpc>
                <a:spcPts val="2395"/>
              </a:lnSpc>
            </a:pPr>
            <a:r>
              <a:rPr sz="2000" b="1" spc="-5" dirty="0">
                <a:solidFill>
                  <a:srgbClr val="1A2453"/>
                </a:solidFill>
                <a:latin typeface="Arial"/>
                <a:cs typeface="Arial"/>
              </a:rPr>
              <a:t>Mme Anne-Françoise</a:t>
            </a:r>
            <a:r>
              <a:rPr sz="2000" b="1" spc="-90" dirty="0">
                <a:solidFill>
                  <a:srgbClr val="1A2453"/>
                </a:solidFill>
                <a:latin typeface="Arial"/>
                <a:cs typeface="Arial"/>
              </a:rPr>
              <a:t> </a:t>
            </a:r>
            <a:r>
              <a:rPr sz="2000" b="1" spc="-40" dirty="0">
                <a:solidFill>
                  <a:srgbClr val="1A2453"/>
                </a:solidFill>
                <a:latin typeface="Arial"/>
                <a:cs typeface="Arial"/>
              </a:rPr>
              <a:t>ZATTARA</a:t>
            </a:r>
            <a:endParaRPr sz="2000" dirty="0">
              <a:latin typeface="Arial"/>
              <a:cs typeface="Arial"/>
            </a:endParaRPr>
          </a:p>
          <a:p>
            <a:pPr marL="1236345" marR="1228725" indent="679450">
              <a:lnSpc>
                <a:spcPts val="1900"/>
              </a:lnSpc>
              <a:spcBef>
                <a:spcPts val="75"/>
              </a:spcBef>
            </a:pPr>
            <a:r>
              <a:rPr sz="1600" b="1" spc="-5" dirty="0">
                <a:solidFill>
                  <a:srgbClr val="1A2453"/>
                </a:solidFill>
                <a:latin typeface="Arial"/>
                <a:cs typeface="Arial"/>
              </a:rPr>
              <a:t>Vice-Présidente chargée de l’Europe,  Relations Internationales et Coopération</a:t>
            </a:r>
            <a:r>
              <a:rPr sz="1600" b="1" spc="40" dirty="0">
                <a:solidFill>
                  <a:srgbClr val="1A2453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1A2453"/>
                </a:solidFill>
                <a:latin typeface="Arial"/>
                <a:cs typeface="Arial"/>
              </a:rPr>
              <a:t>Régionale</a:t>
            </a:r>
            <a:endParaRPr sz="1600" dirty="0">
              <a:latin typeface="Arial"/>
              <a:cs typeface="Arial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231567" y="277872"/>
            <a:ext cx="8629015" cy="1819275"/>
            <a:chOff x="231567" y="277872"/>
            <a:chExt cx="8629015" cy="1819275"/>
          </a:xfrm>
        </p:grpSpPr>
        <p:sp>
          <p:nvSpPr>
            <p:cNvPr id="26" name="object 26"/>
            <p:cNvSpPr/>
            <p:nvPr/>
          </p:nvSpPr>
          <p:spPr>
            <a:xfrm>
              <a:off x="231567" y="277872"/>
              <a:ext cx="2199335" cy="1141200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89559" y="1978151"/>
              <a:ext cx="8570976" cy="118872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30191" y="2014753"/>
              <a:ext cx="8469630" cy="0"/>
            </a:xfrm>
            <a:custGeom>
              <a:avLst/>
              <a:gdLst/>
              <a:ahLst/>
              <a:cxnLst/>
              <a:rect l="l" t="t" r="r" b="b"/>
              <a:pathLst>
                <a:path w="8469630">
                  <a:moveTo>
                    <a:pt x="0" y="0"/>
                  </a:moveTo>
                  <a:lnTo>
                    <a:pt x="8469314" y="1"/>
                  </a:lnTo>
                </a:path>
              </a:pathLst>
            </a:custGeom>
            <a:ln w="38100">
              <a:solidFill>
                <a:srgbClr val="00B0F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2900" y="87485"/>
            <a:ext cx="4984115" cy="157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25"/>
              </a:lnSpc>
            </a:pPr>
            <a:r>
              <a:rPr sz="1050" dirty="0">
                <a:latin typeface="Arial"/>
                <a:cs typeface="Arial"/>
              </a:rPr>
              <a:t>La</a:t>
            </a:r>
            <a:r>
              <a:rPr sz="1050" spc="5" dirty="0">
                <a:latin typeface="Arial"/>
                <a:cs typeface="Arial"/>
              </a:rPr>
              <a:t> </a:t>
            </a:r>
            <a:r>
              <a:rPr sz="1050" spc="35" dirty="0">
                <a:latin typeface="Arial"/>
                <a:cs typeface="Arial"/>
              </a:rPr>
              <a:t>partie</a:t>
            </a:r>
            <a:r>
              <a:rPr sz="1050" spc="5" dirty="0">
                <a:latin typeface="Arial"/>
                <a:cs typeface="Arial"/>
              </a:rPr>
              <a:t> </a:t>
            </a:r>
            <a:r>
              <a:rPr sz="1050" spc="35" dirty="0">
                <a:latin typeface="Arial"/>
                <a:cs typeface="Arial"/>
              </a:rPr>
              <a:t>de</a:t>
            </a:r>
            <a:r>
              <a:rPr sz="1050" spc="5" dirty="0">
                <a:latin typeface="Arial"/>
                <a:cs typeface="Arial"/>
              </a:rPr>
              <a:t> </a:t>
            </a:r>
            <a:r>
              <a:rPr sz="1050" spc="30" dirty="0">
                <a:latin typeface="Arial"/>
                <a:cs typeface="Arial"/>
              </a:rPr>
              <a:t>l'image</a:t>
            </a:r>
            <a:r>
              <a:rPr sz="1050" spc="5" dirty="0">
                <a:latin typeface="Arial"/>
                <a:cs typeface="Arial"/>
              </a:rPr>
              <a:t> </a:t>
            </a:r>
            <a:r>
              <a:rPr sz="1050" spc="25" dirty="0">
                <a:latin typeface="Arial"/>
                <a:cs typeface="Arial"/>
              </a:rPr>
              <a:t>avec</a:t>
            </a:r>
            <a:r>
              <a:rPr sz="1050" spc="5" dirty="0">
                <a:latin typeface="Arial"/>
                <a:cs typeface="Arial"/>
              </a:rPr>
              <a:t> </a:t>
            </a:r>
            <a:r>
              <a:rPr sz="1050" spc="20" dirty="0">
                <a:latin typeface="Arial"/>
                <a:cs typeface="Arial"/>
              </a:rPr>
              <a:t>l'ID</a:t>
            </a:r>
            <a:r>
              <a:rPr sz="1050" spc="10" dirty="0">
                <a:latin typeface="Arial"/>
                <a:cs typeface="Arial"/>
              </a:rPr>
              <a:t> </a:t>
            </a:r>
            <a:r>
              <a:rPr sz="1050" spc="35" dirty="0">
                <a:latin typeface="Arial"/>
                <a:cs typeface="Arial"/>
              </a:rPr>
              <a:t>de</a:t>
            </a:r>
            <a:r>
              <a:rPr sz="1050" spc="5" dirty="0">
                <a:latin typeface="Arial"/>
                <a:cs typeface="Arial"/>
              </a:rPr>
              <a:t> </a:t>
            </a:r>
            <a:r>
              <a:rPr sz="1050" spc="30" dirty="0">
                <a:latin typeface="Arial"/>
                <a:cs typeface="Arial"/>
              </a:rPr>
              <a:t>relation</a:t>
            </a:r>
            <a:r>
              <a:rPr sz="1050" spc="5" dirty="0">
                <a:latin typeface="Arial"/>
                <a:cs typeface="Arial"/>
              </a:rPr>
              <a:t> </a:t>
            </a:r>
            <a:r>
              <a:rPr sz="1050" spc="10" dirty="0">
                <a:latin typeface="Arial"/>
                <a:cs typeface="Arial"/>
              </a:rPr>
              <a:t>rId15</a:t>
            </a:r>
            <a:r>
              <a:rPr sz="1050" spc="5" dirty="0">
                <a:latin typeface="Arial"/>
                <a:cs typeface="Arial"/>
              </a:rPr>
              <a:t> </a:t>
            </a:r>
            <a:r>
              <a:rPr sz="1050" spc="25" dirty="0">
                <a:latin typeface="Arial"/>
                <a:cs typeface="Arial"/>
              </a:rPr>
              <a:t>n'a</a:t>
            </a:r>
            <a:r>
              <a:rPr sz="1050" spc="5" dirty="0">
                <a:latin typeface="Arial"/>
                <a:cs typeface="Arial"/>
              </a:rPr>
              <a:t> </a:t>
            </a:r>
            <a:r>
              <a:rPr sz="1050" spc="25" dirty="0">
                <a:latin typeface="Arial"/>
                <a:cs typeface="Arial"/>
              </a:rPr>
              <a:t>pas</a:t>
            </a:r>
            <a:r>
              <a:rPr sz="1050" spc="5" dirty="0">
                <a:latin typeface="Arial"/>
                <a:cs typeface="Arial"/>
              </a:rPr>
              <a:t> </a:t>
            </a:r>
            <a:r>
              <a:rPr sz="1050" spc="40" dirty="0">
                <a:latin typeface="Arial"/>
                <a:cs typeface="Arial"/>
              </a:rPr>
              <a:t>été</a:t>
            </a:r>
            <a:r>
              <a:rPr sz="1050" spc="10" dirty="0">
                <a:latin typeface="Arial"/>
                <a:cs typeface="Arial"/>
              </a:rPr>
              <a:t> </a:t>
            </a:r>
            <a:r>
              <a:rPr sz="1050" spc="40" dirty="0">
                <a:latin typeface="Arial"/>
                <a:cs typeface="Arial"/>
              </a:rPr>
              <a:t>trouvé</a:t>
            </a:r>
            <a:r>
              <a:rPr sz="1050" spc="5" dirty="0">
                <a:latin typeface="Arial"/>
                <a:cs typeface="Arial"/>
              </a:rPr>
              <a:t> </a:t>
            </a:r>
            <a:r>
              <a:rPr sz="1050" spc="25" dirty="0">
                <a:latin typeface="Arial"/>
                <a:cs typeface="Arial"/>
              </a:rPr>
              <a:t>dans</a:t>
            </a:r>
            <a:r>
              <a:rPr sz="1050" spc="5" dirty="0">
                <a:latin typeface="Arial"/>
                <a:cs typeface="Arial"/>
              </a:rPr>
              <a:t> </a:t>
            </a:r>
            <a:r>
              <a:rPr sz="1050" spc="20" dirty="0">
                <a:latin typeface="Arial"/>
                <a:cs typeface="Arial"/>
              </a:rPr>
              <a:t>le</a:t>
            </a:r>
            <a:r>
              <a:rPr sz="1050" spc="10" dirty="0">
                <a:latin typeface="Arial"/>
                <a:cs typeface="Arial"/>
              </a:rPr>
              <a:t> </a:t>
            </a:r>
            <a:r>
              <a:rPr sz="1050" spc="40" dirty="0">
                <a:latin typeface="Arial"/>
                <a:cs typeface="Arial"/>
              </a:rPr>
              <a:t>fichier.</a:t>
            </a:r>
            <a:endParaRPr sz="105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350" y="657225"/>
            <a:ext cx="0" cy="5543550"/>
          </a:xfrm>
          <a:custGeom>
            <a:avLst/>
            <a:gdLst/>
            <a:ahLst/>
            <a:cxnLst/>
            <a:rect l="l" t="t" r="r" b="b"/>
            <a:pathLst>
              <a:path h="5543550">
                <a:moveTo>
                  <a:pt x="0" y="0"/>
                </a:moveTo>
                <a:lnTo>
                  <a:pt x="0" y="554355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5" name="object 5"/>
            <p:cNvSpPr/>
            <p:nvPr/>
          </p:nvSpPr>
          <p:spPr>
            <a:xfrm>
              <a:off x="9137655" y="657225"/>
              <a:ext cx="0" cy="5543550"/>
            </a:xfrm>
            <a:custGeom>
              <a:avLst/>
              <a:gdLst/>
              <a:ahLst/>
              <a:cxnLst/>
              <a:rect l="l" t="t" r="r" b="b"/>
              <a:pathLst>
                <a:path h="5543550">
                  <a:moveTo>
                    <a:pt x="0" y="0"/>
                  </a:moveTo>
                  <a:lnTo>
                    <a:pt x="0" y="554355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144000" cy="68579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45701" y="244271"/>
              <a:ext cx="1453786" cy="65732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95656" y="1511808"/>
              <a:ext cx="8570976" cy="12192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37346" y="1549374"/>
              <a:ext cx="8469630" cy="0"/>
            </a:xfrm>
            <a:custGeom>
              <a:avLst/>
              <a:gdLst/>
              <a:ahLst/>
              <a:cxnLst/>
              <a:rect l="l" t="t" r="r" b="b"/>
              <a:pathLst>
                <a:path w="8469630">
                  <a:moveTo>
                    <a:pt x="0" y="0"/>
                  </a:moveTo>
                  <a:lnTo>
                    <a:pt x="8469314" y="1"/>
                  </a:lnTo>
                </a:path>
              </a:pathLst>
            </a:custGeom>
            <a:ln w="38100">
              <a:solidFill>
                <a:srgbClr val="00B0F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654807" y="1121663"/>
              <a:ext cx="1014983" cy="5273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352800" y="1121663"/>
              <a:ext cx="2807207" cy="52730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2787650" y="1185164"/>
            <a:ext cx="32131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ZONE </a:t>
            </a:r>
            <a:r>
              <a:rPr spc="-5" dirty="0"/>
              <a:t>D’INTERET</a:t>
            </a:r>
            <a:r>
              <a:rPr spc="-35" dirty="0"/>
              <a:t> </a:t>
            </a:r>
            <a:r>
              <a:rPr spc="-5" dirty="0"/>
              <a:t>DELIMITEE</a:t>
            </a:r>
          </a:p>
        </p:txBody>
      </p:sp>
      <p:sp>
        <p:nvSpPr>
          <p:cNvPr id="13" name="object 13"/>
          <p:cNvSpPr/>
          <p:nvPr/>
        </p:nvSpPr>
        <p:spPr>
          <a:xfrm>
            <a:off x="2481173" y="1770659"/>
            <a:ext cx="6325476" cy="329610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49672" y="2038603"/>
            <a:ext cx="1756410" cy="18484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3515" marR="5080" indent="-171450">
              <a:lnSpc>
                <a:spcPct val="99400"/>
              </a:lnSpc>
              <a:spcBef>
                <a:spcPts val="105"/>
              </a:spcBef>
              <a:buFont typeface="Arial"/>
              <a:buChar char="•"/>
              <a:tabLst>
                <a:tab pos="184150" algn="l"/>
              </a:tabLst>
            </a:pPr>
            <a:r>
              <a:rPr sz="1200" b="1" spc="-5" dirty="0">
                <a:solidFill>
                  <a:srgbClr val="3D3D47"/>
                </a:solidFill>
                <a:latin typeface="Arial"/>
                <a:cs typeface="Arial"/>
              </a:rPr>
              <a:t>Interaction </a:t>
            </a:r>
            <a:r>
              <a:rPr sz="1200" spc="-5" dirty="0">
                <a:solidFill>
                  <a:srgbClr val="3D3D47"/>
                </a:solidFill>
                <a:latin typeface="Arial"/>
                <a:cs typeface="Arial"/>
              </a:rPr>
              <a:t>et  </a:t>
            </a:r>
            <a:r>
              <a:rPr sz="1200" b="1" spc="-5" dirty="0">
                <a:solidFill>
                  <a:srgbClr val="3D3D47"/>
                </a:solidFill>
                <a:latin typeface="Arial"/>
                <a:cs typeface="Arial"/>
              </a:rPr>
              <a:t>collaboration </a:t>
            </a:r>
            <a:r>
              <a:rPr sz="1200" spc="-5" dirty="0">
                <a:solidFill>
                  <a:srgbClr val="3D3D47"/>
                </a:solidFill>
                <a:latin typeface="Arial"/>
                <a:cs typeface="Arial"/>
              </a:rPr>
              <a:t>avec les  projets existants et  projets en</a:t>
            </a:r>
            <a:r>
              <a:rPr sz="1200" spc="-10" dirty="0">
                <a:solidFill>
                  <a:srgbClr val="3D3D47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3D3D47"/>
                </a:solidFill>
                <a:latin typeface="Arial"/>
                <a:cs typeface="Arial"/>
              </a:rPr>
              <a:t>cours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3D3D47"/>
              </a:buClr>
              <a:buFont typeface="Arial"/>
              <a:buChar char="•"/>
            </a:pP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3D3D47"/>
              </a:buClr>
              <a:buFont typeface="Arial"/>
              <a:buChar char="•"/>
            </a:pPr>
            <a:endParaRPr sz="1200">
              <a:latin typeface="Arial"/>
              <a:cs typeface="Arial"/>
            </a:endParaRPr>
          </a:p>
          <a:p>
            <a:pPr marL="183515" marR="245745" indent="-171450">
              <a:lnSpc>
                <a:spcPct val="99400"/>
              </a:lnSpc>
              <a:buFont typeface="Arial"/>
              <a:buChar char="•"/>
              <a:tabLst>
                <a:tab pos="184150" algn="l"/>
              </a:tabLst>
            </a:pPr>
            <a:r>
              <a:rPr sz="1200" b="1" spc="-5" dirty="0">
                <a:solidFill>
                  <a:srgbClr val="3D3D47"/>
                </a:solidFill>
                <a:latin typeface="Arial"/>
                <a:cs typeface="Arial"/>
              </a:rPr>
              <a:t>Contribution </a:t>
            </a:r>
            <a:r>
              <a:rPr sz="1200" spc="-5" dirty="0">
                <a:solidFill>
                  <a:srgbClr val="3D3D47"/>
                </a:solidFill>
                <a:latin typeface="Arial"/>
                <a:cs typeface="Arial"/>
              </a:rPr>
              <a:t>et  </a:t>
            </a:r>
            <a:r>
              <a:rPr sz="1200" b="1" spc="-5" dirty="0">
                <a:solidFill>
                  <a:srgbClr val="3D3D47"/>
                </a:solidFill>
                <a:latin typeface="Arial"/>
                <a:cs typeface="Arial"/>
              </a:rPr>
              <a:t>partage </a:t>
            </a:r>
            <a:r>
              <a:rPr sz="1200" b="1" dirty="0">
                <a:solidFill>
                  <a:srgbClr val="3D3D47"/>
                </a:solidFill>
                <a:latin typeface="Arial"/>
                <a:cs typeface="Arial"/>
              </a:rPr>
              <a:t>de </a:t>
            </a:r>
            <a:r>
              <a:rPr sz="1200" b="1" spc="-5" dirty="0">
                <a:solidFill>
                  <a:srgbClr val="3D3D47"/>
                </a:solidFill>
                <a:latin typeface="Arial"/>
                <a:cs typeface="Arial"/>
              </a:rPr>
              <a:t>savoir-  faire </a:t>
            </a:r>
            <a:r>
              <a:rPr sz="1200" spc="-5" dirty="0">
                <a:solidFill>
                  <a:srgbClr val="3D3D47"/>
                </a:solidFill>
                <a:latin typeface="Arial"/>
                <a:cs typeface="Arial"/>
              </a:rPr>
              <a:t>aux projets</a:t>
            </a:r>
            <a:r>
              <a:rPr sz="1200" spc="-55" dirty="0">
                <a:solidFill>
                  <a:srgbClr val="3D3D47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3D3D47"/>
                </a:solidFill>
                <a:latin typeface="Arial"/>
                <a:cs typeface="Arial"/>
              </a:rPr>
              <a:t>en  cours et</a:t>
            </a:r>
            <a:r>
              <a:rPr sz="1200" spc="-15" dirty="0">
                <a:solidFill>
                  <a:srgbClr val="3D3D47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3D3D47"/>
                </a:solidFill>
                <a:latin typeface="Arial"/>
                <a:cs typeface="Arial"/>
              </a:rPr>
              <a:t>planifiés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2618905" y="155790"/>
            <a:ext cx="3307715" cy="755650"/>
            <a:chOff x="2618905" y="155790"/>
            <a:chExt cx="3307715" cy="755650"/>
          </a:xfrm>
        </p:grpSpPr>
        <p:sp>
          <p:nvSpPr>
            <p:cNvPr id="16" name="object 16"/>
            <p:cNvSpPr/>
            <p:nvPr/>
          </p:nvSpPr>
          <p:spPr>
            <a:xfrm>
              <a:off x="2618905" y="155790"/>
              <a:ext cx="973696" cy="74580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592601" y="244280"/>
              <a:ext cx="2333955" cy="666842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2900" y="87485"/>
            <a:ext cx="4984115" cy="157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25"/>
              </a:lnSpc>
            </a:pPr>
            <a:r>
              <a:rPr sz="1050" dirty="0">
                <a:latin typeface="Arial"/>
                <a:cs typeface="Arial"/>
              </a:rPr>
              <a:t>La</a:t>
            </a:r>
            <a:r>
              <a:rPr sz="1050" spc="5" dirty="0">
                <a:latin typeface="Arial"/>
                <a:cs typeface="Arial"/>
              </a:rPr>
              <a:t> </a:t>
            </a:r>
            <a:r>
              <a:rPr sz="1050" spc="35" dirty="0">
                <a:latin typeface="Arial"/>
                <a:cs typeface="Arial"/>
              </a:rPr>
              <a:t>partie</a:t>
            </a:r>
            <a:r>
              <a:rPr sz="1050" spc="5" dirty="0">
                <a:latin typeface="Arial"/>
                <a:cs typeface="Arial"/>
              </a:rPr>
              <a:t> </a:t>
            </a:r>
            <a:r>
              <a:rPr sz="1050" spc="35" dirty="0">
                <a:latin typeface="Arial"/>
                <a:cs typeface="Arial"/>
              </a:rPr>
              <a:t>de</a:t>
            </a:r>
            <a:r>
              <a:rPr sz="1050" spc="5" dirty="0">
                <a:latin typeface="Arial"/>
                <a:cs typeface="Arial"/>
              </a:rPr>
              <a:t> </a:t>
            </a:r>
            <a:r>
              <a:rPr sz="1050" spc="30" dirty="0">
                <a:latin typeface="Arial"/>
                <a:cs typeface="Arial"/>
              </a:rPr>
              <a:t>l'image</a:t>
            </a:r>
            <a:r>
              <a:rPr sz="1050" spc="5" dirty="0">
                <a:latin typeface="Arial"/>
                <a:cs typeface="Arial"/>
              </a:rPr>
              <a:t> </a:t>
            </a:r>
            <a:r>
              <a:rPr sz="1050" spc="25" dirty="0">
                <a:latin typeface="Arial"/>
                <a:cs typeface="Arial"/>
              </a:rPr>
              <a:t>avec</a:t>
            </a:r>
            <a:r>
              <a:rPr sz="1050" spc="5" dirty="0">
                <a:latin typeface="Arial"/>
                <a:cs typeface="Arial"/>
              </a:rPr>
              <a:t> </a:t>
            </a:r>
            <a:r>
              <a:rPr sz="1050" spc="20" dirty="0">
                <a:latin typeface="Arial"/>
                <a:cs typeface="Arial"/>
              </a:rPr>
              <a:t>l'ID</a:t>
            </a:r>
            <a:r>
              <a:rPr sz="1050" spc="10" dirty="0">
                <a:latin typeface="Arial"/>
                <a:cs typeface="Arial"/>
              </a:rPr>
              <a:t> </a:t>
            </a:r>
            <a:r>
              <a:rPr sz="1050" spc="35" dirty="0">
                <a:latin typeface="Arial"/>
                <a:cs typeface="Arial"/>
              </a:rPr>
              <a:t>de</a:t>
            </a:r>
            <a:r>
              <a:rPr sz="1050" spc="5" dirty="0">
                <a:latin typeface="Arial"/>
                <a:cs typeface="Arial"/>
              </a:rPr>
              <a:t> </a:t>
            </a:r>
            <a:r>
              <a:rPr sz="1050" spc="30" dirty="0">
                <a:latin typeface="Arial"/>
                <a:cs typeface="Arial"/>
              </a:rPr>
              <a:t>relation</a:t>
            </a:r>
            <a:r>
              <a:rPr sz="1050" spc="5" dirty="0">
                <a:latin typeface="Arial"/>
                <a:cs typeface="Arial"/>
              </a:rPr>
              <a:t> </a:t>
            </a:r>
            <a:r>
              <a:rPr sz="1050" spc="10" dirty="0">
                <a:latin typeface="Arial"/>
                <a:cs typeface="Arial"/>
              </a:rPr>
              <a:t>rId15</a:t>
            </a:r>
            <a:r>
              <a:rPr sz="1050" spc="5" dirty="0">
                <a:latin typeface="Arial"/>
                <a:cs typeface="Arial"/>
              </a:rPr>
              <a:t> </a:t>
            </a:r>
            <a:r>
              <a:rPr sz="1050" spc="25" dirty="0">
                <a:latin typeface="Arial"/>
                <a:cs typeface="Arial"/>
              </a:rPr>
              <a:t>n'a</a:t>
            </a:r>
            <a:r>
              <a:rPr sz="1050" spc="5" dirty="0">
                <a:latin typeface="Arial"/>
                <a:cs typeface="Arial"/>
              </a:rPr>
              <a:t> </a:t>
            </a:r>
            <a:r>
              <a:rPr sz="1050" spc="25" dirty="0">
                <a:latin typeface="Arial"/>
                <a:cs typeface="Arial"/>
              </a:rPr>
              <a:t>pas</a:t>
            </a:r>
            <a:r>
              <a:rPr sz="1050" spc="5" dirty="0">
                <a:latin typeface="Arial"/>
                <a:cs typeface="Arial"/>
              </a:rPr>
              <a:t> </a:t>
            </a:r>
            <a:r>
              <a:rPr sz="1050" spc="40" dirty="0">
                <a:latin typeface="Arial"/>
                <a:cs typeface="Arial"/>
              </a:rPr>
              <a:t>été</a:t>
            </a:r>
            <a:r>
              <a:rPr sz="1050" spc="10" dirty="0">
                <a:latin typeface="Arial"/>
                <a:cs typeface="Arial"/>
              </a:rPr>
              <a:t> </a:t>
            </a:r>
            <a:r>
              <a:rPr sz="1050" spc="40" dirty="0">
                <a:latin typeface="Arial"/>
                <a:cs typeface="Arial"/>
              </a:rPr>
              <a:t>trouvé</a:t>
            </a:r>
            <a:r>
              <a:rPr sz="1050" spc="5" dirty="0">
                <a:latin typeface="Arial"/>
                <a:cs typeface="Arial"/>
              </a:rPr>
              <a:t> </a:t>
            </a:r>
            <a:r>
              <a:rPr sz="1050" spc="25" dirty="0">
                <a:latin typeface="Arial"/>
                <a:cs typeface="Arial"/>
              </a:rPr>
              <a:t>dans</a:t>
            </a:r>
            <a:r>
              <a:rPr sz="1050" spc="5" dirty="0">
                <a:latin typeface="Arial"/>
                <a:cs typeface="Arial"/>
              </a:rPr>
              <a:t> </a:t>
            </a:r>
            <a:r>
              <a:rPr sz="1050" spc="20" dirty="0">
                <a:latin typeface="Arial"/>
                <a:cs typeface="Arial"/>
              </a:rPr>
              <a:t>le</a:t>
            </a:r>
            <a:r>
              <a:rPr sz="1050" spc="10" dirty="0">
                <a:latin typeface="Arial"/>
                <a:cs typeface="Arial"/>
              </a:rPr>
              <a:t> </a:t>
            </a:r>
            <a:r>
              <a:rPr sz="1050" spc="40" dirty="0">
                <a:latin typeface="Arial"/>
                <a:cs typeface="Arial"/>
              </a:rPr>
              <a:t>fichier.</a:t>
            </a:r>
            <a:endParaRPr sz="105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350" y="657225"/>
            <a:ext cx="0" cy="5543550"/>
          </a:xfrm>
          <a:custGeom>
            <a:avLst/>
            <a:gdLst/>
            <a:ahLst/>
            <a:cxnLst/>
            <a:rect l="l" t="t" r="r" b="b"/>
            <a:pathLst>
              <a:path h="5543550">
                <a:moveTo>
                  <a:pt x="0" y="0"/>
                </a:moveTo>
                <a:lnTo>
                  <a:pt x="0" y="554355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5" name="object 5"/>
            <p:cNvSpPr/>
            <p:nvPr/>
          </p:nvSpPr>
          <p:spPr>
            <a:xfrm>
              <a:off x="9137655" y="657225"/>
              <a:ext cx="0" cy="5543550"/>
            </a:xfrm>
            <a:custGeom>
              <a:avLst/>
              <a:gdLst/>
              <a:ahLst/>
              <a:cxnLst/>
              <a:rect l="l" t="t" r="r" b="b"/>
              <a:pathLst>
                <a:path h="5543550">
                  <a:moveTo>
                    <a:pt x="0" y="0"/>
                  </a:moveTo>
                  <a:lnTo>
                    <a:pt x="0" y="554355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45701" y="244271"/>
              <a:ext cx="1453786" cy="65732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618905" y="155790"/>
              <a:ext cx="973696" cy="74580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592601" y="244280"/>
              <a:ext cx="2333955" cy="66684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18871" y="1484375"/>
              <a:ext cx="8570976" cy="11887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59547" y="1520799"/>
              <a:ext cx="8469630" cy="0"/>
            </a:xfrm>
            <a:custGeom>
              <a:avLst/>
              <a:gdLst/>
              <a:ahLst/>
              <a:cxnLst/>
              <a:rect l="l" t="t" r="r" b="b"/>
              <a:pathLst>
                <a:path w="8469630">
                  <a:moveTo>
                    <a:pt x="0" y="0"/>
                  </a:moveTo>
                  <a:lnTo>
                    <a:pt x="8469314" y="1"/>
                  </a:lnTo>
                </a:path>
              </a:pathLst>
            </a:custGeom>
            <a:ln w="38100">
              <a:solidFill>
                <a:srgbClr val="00B0F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755648" y="1121663"/>
              <a:ext cx="5303520" cy="527303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1888108" y="1185164"/>
            <a:ext cx="50139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LA METHODOLOGIE ET LA MISE EN</a:t>
            </a:r>
            <a:r>
              <a:rPr spc="-240" dirty="0"/>
              <a:t> </a:t>
            </a:r>
            <a:r>
              <a:rPr dirty="0"/>
              <a:t>OEUVRE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424441" y="1953259"/>
            <a:ext cx="7725409" cy="25831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39370">
              <a:lnSpc>
                <a:spcPct val="99400"/>
              </a:lnSpc>
              <a:spcBef>
                <a:spcPts val="105"/>
              </a:spcBef>
              <a:buSzPct val="91666"/>
              <a:buFont typeface="Arial"/>
              <a:buChar char="•"/>
              <a:tabLst>
                <a:tab pos="67310" algn="l"/>
              </a:tabLst>
            </a:pPr>
            <a:r>
              <a:rPr sz="1200" u="sng" spc="-5" dirty="0">
                <a:solidFill>
                  <a:srgbClr val="2D2D8A"/>
                </a:solidFill>
                <a:uFill>
                  <a:solidFill>
                    <a:srgbClr val="2D2D8A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200" u="sng" spc="-5" dirty="0">
                <a:solidFill>
                  <a:srgbClr val="2D2D8A"/>
                </a:solidFill>
                <a:uFill>
                  <a:solidFill>
                    <a:srgbClr val="2D2D8A"/>
                  </a:solidFill>
                </a:uFill>
                <a:latin typeface="Arial"/>
                <a:cs typeface="Arial"/>
              </a:rPr>
              <a:t>Adopter une approche </a:t>
            </a:r>
            <a:r>
              <a:rPr sz="1200" b="1" u="sng" spc="-5" dirty="0">
                <a:solidFill>
                  <a:srgbClr val="2D2D8A"/>
                </a:solidFill>
                <a:uFill>
                  <a:solidFill>
                    <a:srgbClr val="2D2D8A"/>
                  </a:solidFill>
                </a:uFill>
                <a:latin typeface="Arial"/>
                <a:cs typeface="Arial"/>
              </a:rPr>
              <a:t>pluridisciplinaire </a:t>
            </a:r>
            <a:r>
              <a:rPr sz="1200" u="sng" spc="-5" dirty="0">
                <a:solidFill>
                  <a:srgbClr val="2D2D8A"/>
                </a:solidFill>
                <a:uFill>
                  <a:solidFill>
                    <a:srgbClr val="2D2D8A"/>
                  </a:solidFill>
                </a:uFill>
                <a:latin typeface="Arial"/>
                <a:cs typeface="Arial"/>
              </a:rPr>
              <a:t>et multi-sectorielle </a:t>
            </a:r>
            <a:r>
              <a:rPr sz="1200" b="1" u="sng" spc="-5" dirty="0">
                <a:solidFill>
                  <a:srgbClr val="2D2D8A"/>
                </a:solidFill>
                <a:uFill>
                  <a:solidFill>
                    <a:srgbClr val="2D2D8A"/>
                  </a:solidFill>
                </a:uFill>
                <a:latin typeface="Arial"/>
                <a:cs typeface="Arial"/>
              </a:rPr>
              <a:t>p</a:t>
            </a:r>
            <a:r>
              <a:rPr sz="1200" b="1" spc="-5" dirty="0">
                <a:solidFill>
                  <a:srgbClr val="2D2D8A"/>
                </a:solidFill>
                <a:latin typeface="Arial"/>
                <a:cs typeface="Arial"/>
              </a:rPr>
              <a:t>ar les échanges réguliers </a:t>
            </a:r>
            <a:r>
              <a:rPr sz="1200" spc="-5" dirty="0">
                <a:solidFill>
                  <a:srgbClr val="2D2D8A"/>
                </a:solidFill>
                <a:latin typeface="Arial"/>
                <a:cs typeface="Arial"/>
              </a:rPr>
              <a:t>avec les autres projets  financés (PanBaltic Scope, SEANSE, </a:t>
            </a:r>
            <a:r>
              <a:rPr sz="1200" spc="-30" dirty="0">
                <a:solidFill>
                  <a:srgbClr val="2D2D8A"/>
                </a:solidFill>
                <a:latin typeface="Arial"/>
                <a:cs typeface="Arial"/>
              </a:rPr>
              <a:t>MARSP, </a:t>
            </a:r>
            <a:r>
              <a:rPr sz="1200" spc="-20" dirty="0">
                <a:solidFill>
                  <a:srgbClr val="2D2D8A"/>
                </a:solidFill>
                <a:latin typeface="Arial"/>
                <a:cs typeface="Arial"/>
              </a:rPr>
              <a:t>SIMNORAT...) </a:t>
            </a:r>
            <a:r>
              <a:rPr sz="1200" spc="-5" dirty="0">
                <a:solidFill>
                  <a:srgbClr val="2D2D8A"/>
                </a:solidFill>
                <a:latin typeface="Arial"/>
                <a:cs typeface="Arial"/>
              </a:rPr>
              <a:t>et des organisations </a:t>
            </a:r>
            <a:r>
              <a:rPr sz="1200" spc="-10" dirty="0">
                <a:solidFill>
                  <a:srgbClr val="2D2D8A"/>
                </a:solidFill>
                <a:latin typeface="Arial"/>
                <a:cs typeface="Arial"/>
              </a:rPr>
              <a:t>internationales </a:t>
            </a:r>
            <a:r>
              <a:rPr sz="1200" spc="-5" dirty="0">
                <a:solidFill>
                  <a:srgbClr val="2D2D8A"/>
                </a:solidFill>
                <a:latin typeface="Arial"/>
                <a:cs typeface="Arial"/>
              </a:rPr>
              <a:t>(IOC-UNESCO,  Convention de Nairobi...) afin d’approprier les meilleures pratiques, et d’intégrer le projet dans une démarche  </a:t>
            </a:r>
            <a:r>
              <a:rPr sz="1200" spc="-10" dirty="0">
                <a:solidFill>
                  <a:srgbClr val="2D2D8A"/>
                </a:solidFill>
                <a:latin typeface="Arial"/>
                <a:cs typeface="Arial"/>
              </a:rPr>
              <a:t>international, </a:t>
            </a:r>
            <a:r>
              <a:rPr sz="1200" spc="-5" dirty="0">
                <a:solidFill>
                  <a:srgbClr val="2D2D8A"/>
                </a:solidFill>
                <a:latin typeface="Arial"/>
                <a:cs typeface="Arial"/>
              </a:rPr>
              <a:t>afin d’assurer </a:t>
            </a:r>
            <a:r>
              <a:rPr sz="1200" dirty="0">
                <a:solidFill>
                  <a:srgbClr val="2D2D8A"/>
                </a:solidFill>
                <a:latin typeface="Arial"/>
                <a:cs typeface="Arial"/>
              </a:rPr>
              <a:t>sa </a:t>
            </a:r>
            <a:r>
              <a:rPr sz="1200" spc="-5" dirty="0">
                <a:solidFill>
                  <a:srgbClr val="2D2D8A"/>
                </a:solidFill>
                <a:latin typeface="Arial"/>
                <a:cs typeface="Arial"/>
              </a:rPr>
              <a:t>cohérence avec les</a:t>
            </a:r>
            <a:r>
              <a:rPr sz="1200" spc="25" dirty="0">
                <a:solidFill>
                  <a:srgbClr val="2D2D8A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2D2D8A"/>
                </a:solidFill>
                <a:latin typeface="Arial"/>
                <a:cs typeface="Arial"/>
              </a:rPr>
              <a:t>orientations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2D2D8A"/>
              </a:buClr>
              <a:buFont typeface="Arial"/>
              <a:buChar char="•"/>
            </a:pPr>
            <a:endParaRPr sz="1300">
              <a:latin typeface="Arial"/>
              <a:cs typeface="Arial"/>
            </a:endParaRPr>
          </a:p>
          <a:p>
            <a:pPr marL="12700" marR="143510">
              <a:lnSpc>
                <a:spcPct val="97500"/>
              </a:lnSpc>
              <a:buSzPct val="91666"/>
              <a:buFont typeface="Arial"/>
              <a:buChar char="•"/>
              <a:tabLst>
                <a:tab pos="67310" algn="l"/>
              </a:tabLst>
            </a:pPr>
            <a:r>
              <a:rPr sz="1200" b="1" spc="-5" dirty="0">
                <a:solidFill>
                  <a:srgbClr val="2D2D8A"/>
                </a:solidFill>
                <a:latin typeface="Arial"/>
                <a:cs typeface="Arial"/>
              </a:rPr>
              <a:t>Privilégier </a:t>
            </a:r>
            <a:r>
              <a:rPr sz="1200" b="1" dirty="0">
                <a:solidFill>
                  <a:srgbClr val="2D2D8A"/>
                </a:solidFill>
                <a:latin typeface="Arial"/>
                <a:cs typeface="Arial"/>
              </a:rPr>
              <a:t>une </a:t>
            </a:r>
            <a:r>
              <a:rPr sz="1200" b="1" spc="-5" dirty="0">
                <a:solidFill>
                  <a:srgbClr val="2D2D8A"/>
                </a:solidFill>
                <a:latin typeface="Arial"/>
                <a:cs typeface="Arial"/>
              </a:rPr>
              <a:t>approche </a:t>
            </a:r>
            <a:r>
              <a:rPr sz="1200" b="1" dirty="0">
                <a:solidFill>
                  <a:srgbClr val="2D2D8A"/>
                </a:solidFill>
                <a:latin typeface="Arial"/>
                <a:cs typeface="Arial"/>
              </a:rPr>
              <a:t>bottom up à </a:t>
            </a:r>
            <a:r>
              <a:rPr sz="1200" b="1" spc="-5" dirty="0">
                <a:solidFill>
                  <a:srgbClr val="2D2D8A"/>
                </a:solidFill>
                <a:latin typeface="Arial"/>
                <a:cs typeface="Arial"/>
              </a:rPr>
              <a:t>côté </a:t>
            </a:r>
            <a:r>
              <a:rPr sz="1200" b="1" dirty="0">
                <a:solidFill>
                  <a:srgbClr val="2D2D8A"/>
                </a:solidFill>
                <a:latin typeface="Arial"/>
                <a:cs typeface="Arial"/>
              </a:rPr>
              <a:t>de </a:t>
            </a:r>
            <a:r>
              <a:rPr sz="1200" b="1" spc="-5" dirty="0">
                <a:solidFill>
                  <a:srgbClr val="2D2D8A"/>
                </a:solidFill>
                <a:latin typeface="Arial"/>
                <a:cs typeface="Arial"/>
              </a:rPr>
              <a:t>celle descendante par</a:t>
            </a:r>
            <a:r>
              <a:rPr sz="1200" b="1" u="sng" spc="-5" dirty="0">
                <a:solidFill>
                  <a:srgbClr val="2D2D8A"/>
                </a:solidFill>
                <a:uFill>
                  <a:solidFill>
                    <a:srgbClr val="2D2D8A"/>
                  </a:solidFill>
                </a:uFill>
                <a:latin typeface="Arial"/>
                <a:cs typeface="Arial"/>
              </a:rPr>
              <a:t> l’implication maximale des acteurs  locaux</a:t>
            </a:r>
            <a:r>
              <a:rPr sz="1200" b="1" spc="-5" dirty="0">
                <a:solidFill>
                  <a:srgbClr val="2D2D8A"/>
                </a:solidFill>
                <a:latin typeface="Arial"/>
                <a:cs typeface="Arial"/>
              </a:rPr>
              <a:t> dans les groupes </a:t>
            </a:r>
            <a:r>
              <a:rPr sz="1200" b="1" dirty="0">
                <a:solidFill>
                  <a:srgbClr val="2D2D8A"/>
                </a:solidFill>
                <a:latin typeface="Arial"/>
                <a:cs typeface="Arial"/>
              </a:rPr>
              <a:t>de </a:t>
            </a:r>
            <a:r>
              <a:rPr sz="1200" b="1" spc="-5" dirty="0">
                <a:solidFill>
                  <a:srgbClr val="2D2D8A"/>
                </a:solidFill>
                <a:latin typeface="Arial"/>
                <a:cs typeface="Arial"/>
              </a:rPr>
              <a:t>travail </a:t>
            </a:r>
            <a:r>
              <a:rPr sz="1200" spc="-5" dirty="0">
                <a:solidFill>
                  <a:srgbClr val="2D2D8A"/>
                </a:solidFill>
                <a:latin typeface="Arial"/>
                <a:cs typeface="Arial"/>
              </a:rPr>
              <a:t>afin de bien mesurer les enjeux, faciliter la collecte des données et les  informations, et bien identifier les besoins et les</a:t>
            </a:r>
            <a:r>
              <a:rPr sz="1200" spc="40" dirty="0">
                <a:solidFill>
                  <a:srgbClr val="2D2D8A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2D2D8A"/>
                </a:solidFill>
                <a:latin typeface="Arial"/>
                <a:cs typeface="Arial"/>
              </a:rPr>
              <a:t>perspectives;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2D2D8A"/>
              </a:buClr>
              <a:buFont typeface="Arial"/>
              <a:buChar char="•"/>
            </a:pPr>
            <a:endParaRPr sz="1250">
              <a:latin typeface="Arial"/>
              <a:cs typeface="Arial"/>
            </a:endParaRPr>
          </a:p>
          <a:p>
            <a:pPr marL="12700" marR="5080">
              <a:lnSpc>
                <a:spcPct val="100800"/>
              </a:lnSpc>
              <a:buSzPct val="91666"/>
              <a:buFont typeface="Arial"/>
              <a:buChar char="•"/>
              <a:tabLst>
                <a:tab pos="109855" algn="l"/>
              </a:tabLst>
            </a:pPr>
            <a:r>
              <a:rPr sz="1200" b="1" spc="-5" dirty="0">
                <a:solidFill>
                  <a:srgbClr val="2D2D8A"/>
                </a:solidFill>
                <a:latin typeface="Arial"/>
                <a:cs typeface="Arial"/>
              </a:rPr>
              <a:t>Mobiliser </a:t>
            </a:r>
            <a:r>
              <a:rPr sz="1200" b="1" dirty="0">
                <a:solidFill>
                  <a:srgbClr val="2D2D8A"/>
                </a:solidFill>
                <a:latin typeface="Arial"/>
                <a:cs typeface="Arial"/>
              </a:rPr>
              <a:t>la </a:t>
            </a:r>
            <a:r>
              <a:rPr sz="1200" b="1" spc="-5" dirty="0">
                <a:solidFill>
                  <a:srgbClr val="2D2D8A"/>
                </a:solidFill>
                <a:latin typeface="Arial"/>
                <a:cs typeface="Arial"/>
              </a:rPr>
              <a:t>science savante au </a:t>
            </a:r>
            <a:r>
              <a:rPr sz="1200" b="1" spc="-10" dirty="0">
                <a:solidFill>
                  <a:srgbClr val="2D2D8A"/>
                </a:solidFill>
                <a:latin typeface="Arial"/>
                <a:cs typeface="Arial"/>
              </a:rPr>
              <a:t>travers </a:t>
            </a:r>
            <a:r>
              <a:rPr sz="1200" b="1" dirty="0">
                <a:solidFill>
                  <a:srgbClr val="2D2D8A"/>
                </a:solidFill>
                <a:latin typeface="Arial"/>
                <a:cs typeface="Arial"/>
              </a:rPr>
              <a:t>des </a:t>
            </a:r>
            <a:r>
              <a:rPr sz="1200" b="1" u="sng" spc="-5" dirty="0">
                <a:solidFill>
                  <a:srgbClr val="2D2D8A"/>
                </a:solidFill>
                <a:uFill>
                  <a:solidFill>
                    <a:srgbClr val="2D2D8A"/>
                  </a:solidFill>
                </a:uFill>
                <a:latin typeface="Arial"/>
                <a:cs typeface="Arial"/>
              </a:rPr>
              <a:t>conférences</a:t>
            </a:r>
            <a:r>
              <a:rPr sz="1200" b="1" spc="-5" dirty="0">
                <a:solidFill>
                  <a:srgbClr val="2D2D8A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2D2D8A"/>
                </a:solidFill>
                <a:latin typeface="Arial"/>
                <a:cs typeface="Arial"/>
              </a:rPr>
              <a:t>pour augmenter la visibilité du projet </a:t>
            </a:r>
            <a:r>
              <a:rPr sz="1200" dirty="0">
                <a:solidFill>
                  <a:srgbClr val="2D2D8A"/>
                </a:solidFill>
                <a:latin typeface="Arial"/>
                <a:cs typeface="Arial"/>
              </a:rPr>
              <a:t>à </a:t>
            </a:r>
            <a:r>
              <a:rPr sz="1200" spc="-10" dirty="0">
                <a:solidFill>
                  <a:srgbClr val="2D2D8A"/>
                </a:solidFill>
                <a:latin typeface="Arial"/>
                <a:cs typeface="Arial"/>
              </a:rPr>
              <a:t>l’international  </a:t>
            </a:r>
            <a:r>
              <a:rPr sz="1200" spc="-5" dirty="0">
                <a:solidFill>
                  <a:srgbClr val="2D2D8A"/>
                </a:solidFill>
                <a:latin typeface="Arial"/>
                <a:cs typeface="Arial"/>
              </a:rPr>
              <a:t>et au public local, permettant </a:t>
            </a:r>
            <a:r>
              <a:rPr sz="1200" spc="-10" dirty="0">
                <a:solidFill>
                  <a:srgbClr val="2D2D8A"/>
                </a:solidFill>
                <a:latin typeface="Arial"/>
                <a:cs typeface="Arial"/>
              </a:rPr>
              <a:t>d’échanger, </a:t>
            </a:r>
            <a:r>
              <a:rPr sz="1200" spc="-5" dirty="0">
                <a:solidFill>
                  <a:srgbClr val="2D2D8A"/>
                </a:solidFill>
                <a:latin typeface="Arial"/>
                <a:cs typeface="Arial"/>
              </a:rPr>
              <a:t>d’assurer la cohérence du projet avec les initiatives régionales, et de  partager les</a:t>
            </a:r>
            <a:r>
              <a:rPr sz="1200" spc="5" dirty="0">
                <a:solidFill>
                  <a:srgbClr val="2D2D8A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2D2D8A"/>
                </a:solidFill>
                <a:latin typeface="Arial"/>
                <a:cs typeface="Arial"/>
              </a:rPr>
              <a:t>résultats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2D2D8A"/>
              </a:buClr>
              <a:buFont typeface="Arial"/>
              <a:buChar char="•"/>
            </a:pPr>
            <a:endParaRPr sz="1250">
              <a:latin typeface="Arial"/>
              <a:cs typeface="Arial"/>
            </a:endParaRPr>
          </a:p>
          <a:p>
            <a:pPr marL="109220" indent="-97155">
              <a:lnSpc>
                <a:spcPct val="100000"/>
              </a:lnSpc>
              <a:buSzPct val="91666"/>
              <a:buChar char="•"/>
              <a:tabLst>
                <a:tab pos="109855" algn="l"/>
              </a:tabLst>
            </a:pPr>
            <a:r>
              <a:rPr sz="1200" spc="-5" dirty="0">
                <a:solidFill>
                  <a:srgbClr val="2D2D8A"/>
                </a:solidFill>
                <a:latin typeface="Arial"/>
                <a:cs typeface="Arial"/>
              </a:rPr>
              <a:t>Benchamarking des outils techniques </a:t>
            </a:r>
            <a:r>
              <a:rPr sz="1200" spc="-15" dirty="0">
                <a:solidFill>
                  <a:srgbClr val="2D2D8A"/>
                </a:solidFill>
                <a:latin typeface="Arial"/>
                <a:cs typeface="Arial"/>
              </a:rPr>
              <a:t>(Symphony, </a:t>
            </a:r>
            <a:r>
              <a:rPr sz="1200" spc="-5" dirty="0">
                <a:solidFill>
                  <a:srgbClr val="2D2D8A"/>
                </a:solidFill>
                <a:latin typeface="Arial"/>
                <a:cs typeface="Arial"/>
              </a:rPr>
              <a:t>Seasketch) pour </a:t>
            </a:r>
            <a:r>
              <a:rPr sz="1200" spc="-10" dirty="0">
                <a:solidFill>
                  <a:srgbClr val="2D2D8A"/>
                </a:solidFill>
                <a:latin typeface="Arial"/>
                <a:cs typeface="Arial"/>
              </a:rPr>
              <a:t>conserver, </a:t>
            </a:r>
            <a:r>
              <a:rPr sz="1200" spc="-5" dirty="0">
                <a:solidFill>
                  <a:srgbClr val="2D2D8A"/>
                </a:solidFill>
                <a:latin typeface="Arial"/>
                <a:cs typeface="Arial"/>
              </a:rPr>
              <a:t>sécuriser les</a:t>
            </a:r>
            <a:r>
              <a:rPr sz="1200" spc="80" dirty="0">
                <a:solidFill>
                  <a:srgbClr val="2D2D8A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2D2D8A"/>
                </a:solidFill>
                <a:latin typeface="Arial"/>
                <a:cs typeface="Arial"/>
              </a:rPr>
              <a:t>données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2900" y="87485"/>
            <a:ext cx="4984115" cy="157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25"/>
              </a:lnSpc>
            </a:pPr>
            <a:r>
              <a:rPr sz="1050" dirty="0">
                <a:latin typeface="Arial"/>
                <a:cs typeface="Arial"/>
              </a:rPr>
              <a:t>La</a:t>
            </a:r>
            <a:r>
              <a:rPr sz="1050" spc="5" dirty="0">
                <a:latin typeface="Arial"/>
                <a:cs typeface="Arial"/>
              </a:rPr>
              <a:t> </a:t>
            </a:r>
            <a:r>
              <a:rPr sz="1050" spc="35" dirty="0">
                <a:latin typeface="Arial"/>
                <a:cs typeface="Arial"/>
              </a:rPr>
              <a:t>partie</a:t>
            </a:r>
            <a:r>
              <a:rPr sz="1050" spc="5" dirty="0">
                <a:latin typeface="Arial"/>
                <a:cs typeface="Arial"/>
              </a:rPr>
              <a:t> </a:t>
            </a:r>
            <a:r>
              <a:rPr sz="1050" spc="35" dirty="0">
                <a:latin typeface="Arial"/>
                <a:cs typeface="Arial"/>
              </a:rPr>
              <a:t>de</a:t>
            </a:r>
            <a:r>
              <a:rPr sz="1050" spc="5" dirty="0">
                <a:latin typeface="Arial"/>
                <a:cs typeface="Arial"/>
              </a:rPr>
              <a:t> </a:t>
            </a:r>
            <a:r>
              <a:rPr sz="1050" spc="30" dirty="0">
                <a:latin typeface="Arial"/>
                <a:cs typeface="Arial"/>
              </a:rPr>
              <a:t>l'image</a:t>
            </a:r>
            <a:r>
              <a:rPr sz="1050" spc="5" dirty="0">
                <a:latin typeface="Arial"/>
                <a:cs typeface="Arial"/>
              </a:rPr>
              <a:t> </a:t>
            </a:r>
            <a:r>
              <a:rPr sz="1050" spc="25" dirty="0">
                <a:latin typeface="Arial"/>
                <a:cs typeface="Arial"/>
              </a:rPr>
              <a:t>avec</a:t>
            </a:r>
            <a:r>
              <a:rPr sz="1050" spc="5" dirty="0">
                <a:latin typeface="Arial"/>
                <a:cs typeface="Arial"/>
              </a:rPr>
              <a:t> </a:t>
            </a:r>
            <a:r>
              <a:rPr sz="1050" spc="20" dirty="0">
                <a:latin typeface="Arial"/>
                <a:cs typeface="Arial"/>
              </a:rPr>
              <a:t>l'ID</a:t>
            </a:r>
            <a:r>
              <a:rPr sz="1050" spc="10" dirty="0">
                <a:latin typeface="Arial"/>
                <a:cs typeface="Arial"/>
              </a:rPr>
              <a:t> </a:t>
            </a:r>
            <a:r>
              <a:rPr sz="1050" spc="35" dirty="0">
                <a:latin typeface="Arial"/>
                <a:cs typeface="Arial"/>
              </a:rPr>
              <a:t>de</a:t>
            </a:r>
            <a:r>
              <a:rPr sz="1050" spc="5" dirty="0">
                <a:latin typeface="Arial"/>
                <a:cs typeface="Arial"/>
              </a:rPr>
              <a:t> </a:t>
            </a:r>
            <a:r>
              <a:rPr sz="1050" spc="30" dirty="0">
                <a:latin typeface="Arial"/>
                <a:cs typeface="Arial"/>
              </a:rPr>
              <a:t>relation</a:t>
            </a:r>
            <a:r>
              <a:rPr sz="1050" spc="5" dirty="0">
                <a:latin typeface="Arial"/>
                <a:cs typeface="Arial"/>
              </a:rPr>
              <a:t> </a:t>
            </a:r>
            <a:r>
              <a:rPr sz="1050" spc="10" dirty="0">
                <a:latin typeface="Arial"/>
                <a:cs typeface="Arial"/>
              </a:rPr>
              <a:t>rId15</a:t>
            </a:r>
            <a:r>
              <a:rPr sz="1050" spc="5" dirty="0">
                <a:latin typeface="Arial"/>
                <a:cs typeface="Arial"/>
              </a:rPr>
              <a:t> </a:t>
            </a:r>
            <a:r>
              <a:rPr sz="1050" spc="25" dirty="0">
                <a:latin typeface="Arial"/>
                <a:cs typeface="Arial"/>
              </a:rPr>
              <a:t>n'a</a:t>
            </a:r>
            <a:r>
              <a:rPr sz="1050" spc="5" dirty="0">
                <a:latin typeface="Arial"/>
                <a:cs typeface="Arial"/>
              </a:rPr>
              <a:t> </a:t>
            </a:r>
            <a:r>
              <a:rPr sz="1050" spc="25" dirty="0">
                <a:latin typeface="Arial"/>
                <a:cs typeface="Arial"/>
              </a:rPr>
              <a:t>pas</a:t>
            </a:r>
            <a:r>
              <a:rPr sz="1050" spc="5" dirty="0">
                <a:latin typeface="Arial"/>
                <a:cs typeface="Arial"/>
              </a:rPr>
              <a:t> </a:t>
            </a:r>
            <a:r>
              <a:rPr sz="1050" spc="40" dirty="0">
                <a:latin typeface="Arial"/>
                <a:cs typeface="Arial"/>
              </a:rPr>
              <a:t>été</a:t>
            </a:r>
            <a:r>
              <a:rPr sz="1050" spc="10" dirty="0">
                <a:latin typeface="Arial"/>
                <a:cs typeface="Arial"/>
              </a:rPr>
              <a:t> </a:t>
            </a:r>
            <a:r>
              <a:rPr sz="1050" spc="40" dirty="0">
                <a:latin typeface="Arial"/>
                <a:cs typeface="Arial"/>
              </a:rPr>
              <a:t>trouvé</a:t>
            </a:r>
            <a:r>
              <a:rPr sz="1050" spc="5" dirty="0">
                <a:latin typeface="Arial"/>
                <a:cs typeface="Arial"/>
              </a:rPr>
              <a:t> </a:t>
            </a:r>
            <a:r>
              <a:rPr sz="1050" spc="25" dirty="0">
                <a:latin typeface="Arial"/>
                <a:cs typeface="Arial"/>
              </a:rPr>
              <a:t>dans</a:t>
            </a:r>
            <a:r>
              <a:rPr sz="1050" spc="5" dirty="0">
                <a:latin typeface="Arial"/>
                <a:cs typeface="Arial"/>
              </a:rPr>
              <a:t> </a:t>
            </a:r>
            <a:r>
              <a:rPr sz="1050" spc="20" dirty="0">
                <a:latin typeface="Arial"/>
                <a:cs typeface="Arial"/>
              </a:rPr>
              <a:t>le</a:t>
            </a:r>
            <a:r>
              <a:rPr sz="1050" spc="10" dirty="0">
                <a:latin typeface="Arial"/>
                <a:cs typeface="Arial"/>
              </a:rPr>
              <a:t> </a:t>
            </a:r>
            <a:r>
              <a:rPr sz="1050" spc="40" dirty="0">
                <a:latin typeface="Arial"/>
                <a:cs typeface="Arial"/>
              </a:rPr>
              <a:t>fichier.</a:t>
            </a:r>
            <a:endParaRPr sz="105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45701" y="244271"/>
              <a:ext cx="1453786" cy="65732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95656" y="1511808"/>
              <a:ext cx="8570976" cy="12192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37346" y="1549374"/>
              <a:ext cx="8469630" cy="0"/>
            </a:xfrm>
            <a:custGeom>
              <a:avLst/>
              <a:gdLst/>
              <a:ahLst/>
              <a:cxnLst/>
              <a:rect l="l" t="t" r="r" b="b"/>
              <a:pathLst>
                <a:path w="8469630">
                  <a:moveTo>
                    <a:pt x="0" y="0"/>
                  </a:moveTo>
                  <a:lnTo>
                    <a:pt x="8469314" y="1"/>
                  </a:lnTo>
                </a:path>
              </a:pathLst>
            </a:custGeom>
            <a:ln w="38100">
              <a:solidFill>
                <a:srgbClr val="00B0F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592601" y="244280"/>
              <a:ext cx="2333955" cy="66684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618905" y="155790"/>
              <a:ext cx="973696" cy="74580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334511" y="1121663"/>
              <a:ext cx="2209800" cy="527303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3467125" y="1185164"/>
            <a:ext cx="18554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LES</a:t>
            </a:r>
            <a:r>
              <a:rPr spc="-60" dirty="0"/>
              <a:t> </a:t>
            </a:r>
            <a:r>
              <a:rPr spc="-50" dirty="0"/>
              <a:t>RESULTATS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970869" y="1637283"/>
            <a:ext cx="732980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10" dirty="0">
                <a:solidFill>
                  <a:srgbClr val="3D3D47"/>
                </a:solidFill>
                <a:latin typeface="Arial"/>
                <a:cs typeface="Arial"/>
              </a:rPr>
              <a:t>Les actions </a:t>
            </a:r>
            <a:r>
              <a:rPr sz="1600" b="1" spc="-15" dirty="0">
                <a:solidFill>
                  <a:srgbClr val="3D3D47"/>
                </a:solidFill>
                <a:latin typeface="Arial"/>
                <a:cs typeface="Arial"/>
              </a:rPr>
              <a:t>sont </a:t>
            </a:r>
            <a:r>
              <a:rPr sz="1600" b="1" spc="-10" dirty="0">
                <a:solidFill>
                  <a:srgbClr val="3D3D47"/>
                </a:solidFill>
                <a:latin typeface="Arial"/>
                <a:cs typeface="Arial"/>
              </a:rPr>
              <a:t>structurées </a:t>
            </a:r>
            <a:r>
              <a:rPr sz="1600" b="1" spc="-15" dirty="0">
                <a:solidFill>
                  <a:srgbClr val="3D3D47"/>
                </a:solidFill>
                <a:latin typeface="Arial"/>
                <a:cs typeface="Arial"/>
              </a:rPr>
              <a:t>autour </a:t>
            </a:r>
            <a:r>
              <a:rPr sz="1600" b="1" spc="-5" dirty="0">
                <a:solidFill>
                  <a:srgbClr val="3D3D47"/>
                </a:solidFill>
                <a:latin typeface="Arial"/>
                <a:cs typeface="Arial"/>
              </a:rPr>
              <a:t>de trois </a:t>
            </a:r>
            <a:r>
              <a:rPr sz="1600" b="1" dirty="0">
                <a:solidFill>
                  <a:srgbClr val="3D3D47"/>
                </a:solidFill>
                <a:latin typeface="Arial"/>
                <a:cs typeface="Arial"/>
              </a:rPr>
              <a:t>3 </a:t>
            </a:r>
            <a:r>
              <a:rPr sz="1600" b="1" spc="-15" dirty="0">
                <a:solidFill>
                  <a:srgbClr val="3D3D47"/>
                </a:solidFill>
                <a:latin typeface="Arial"/>
                <a:cs typeface="Arial"/>
              </a:rPr>
              <a:t>composantes </a:t>
            </a:r>
            <a:r>
              <a:rPr sz="1600" b="1" spc="-5" dirty="0">
                <a:solidFill>
                  <a:srgbClr val="3D3D47"/>
                </a:solidFill>
                <a:latin typeface="Arial"/>
                <a:cs typeface="Arial"/>
              </a:rPr>
              <a:t>(2</a:t>
            </a:r>
            <a:r>
              <a:rPr sz="1600" b="1" spc="25" dirty="0">
                <a:solidFill>
                  <a:srgbClr val="3D3D47"/>
                </a:solidFill>
                <a:latin typeface="Arial"/>
                <a:cs typeface="Arial"/>
              </a:rPr>
              <a:t> </a:t>
            </a:r>
            <a:r>
              <a:rPr sz="1600" b="1" spc="-15" dirty="0">
                <a:solidFill>
                  <a:srgbClr val="3D3D47"/>
                </a:solidFill>
                <a:latin typeface="Arial"/>
                <a:cs typeface="Arial"/>
              </a:rPr>
              <a:t>coordination)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947927" y="1996439"/>
            <a:ext cx="3703320" cy="680085"/>
            <a:chOff x="947927" y="1996439"/>
            <a:chExt cx="3703320" cy="680085"/>
          </a:xfrm>
        </p:grpSpPr>
        <p:sp>
          <p:nvSpPr>
            <p:cNvPr id="14" name="object 14"/>
            <p:cNvSpPr/>
            <p:nvPr/>
          </p:nvSpPr>
          <p:spPr>
            <a:xfrm>
              <a:off x="947927" y="1996439"/>
              <a:ext cx="3703320" cy="679703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71825" y="2020468"/>
              <a:ext cx="3599179" cy="540385"/>
            </a:xfrm>
            <a:custGeom>
              <a:avLst/>
              <a:gdLst/>
              <a:ahLst/>
              <a:cxnLst/>
              <a:rect l="l" t="t" r="r" b="b"/>
              <a:pathLst>
                <a:path w="3599179" h="540385">
                  <a:moveTo>
                    <a:pt x="0" y="540232"/>
                  </a:moveTo>
                  <a:lnTo>
                    <a:pt x="3599183" y="540232"/>
                  </a:lnTo>
                  <a:lnTo>
                    <a:pt x="3599183" y="0"/>
                  </a:lnTo>
                  <a:lnTo>
                    <a:pt x="0" y="0"/>
                  </a:lnTo>
                  <a:lnTo>
                    <a:pt x="0" y="540232"/>
                  </a:lnTo>
                  <a:close/>
                </a:path>
              </a:pathLst>
            </a:custGeom>
            <a:solidFill>
              <a:srgbClr val="60A4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982898" y="2020468"/>
            <a:ext cx="3588385" cy="575310"/>
          </a:xfrm>
          <a:prstGeom prst="rect">
            <a:avLst/>
          </a:prstGeom>
        </p:spPr>
        <p:txBody>
          <a:bodyPr vert="horz" wrap="square" lIns="0" tIns="78105" rIns="0" bIns="0" rtlCol="0">
            <a:spAutoFit/>
          </a:bodyPr>
          <a:lstStyle/>
          <a:p>
            <a:pPr marR="211454" algn="ctr">
              <a:lnSpc>
                <a:spcPts val="1745"/>
              </a:lnSpc>
              <a:spcBef>
                <a:spcPts val="615"/>
              </a:spcBef>
            </a:pPr>
            <a:r>
              <a:rPr sz="1500" b="1" spc="-10" dirty="0">
                <a:solidFill>
                  <a:srgbClr val="FFFFFF"/>
                </a:solidFill>
                <a:latin typeface="Arial"/>
                <a:cs typeface="Arial"/>
              </a:rPr>
              <a:t>COMPOSANTE</a:t>
            </a:r>
            <a:r>
              <a:rPr sz="1500" b="1" spc="3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500">
              <a:latin typeface="Arial"/>
              <a:cs typeface="Arial"/>
            </a:endParaRPr>
          </a:p>
          <a:p>
            <a:pPr marR="217804" algn="ctr">
              <a:lnSpc>
                <a:spcPts val="1385"/>
              </a:lnSpc>
            </a:pP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Développement 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d’un 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nouvel 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outil 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2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planification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4855464" y="2005583"/>
            <a:ext cx="3563620" cy="683260"/>
            <a:chOff x="4855464" y="2005583"/>
            <a:chExt cx="3563620" cy="683260"/>
          </a:xfrm>
        </p:grpSpPr>
        <p:sp>
          <p:nvSpPr>
            <p:cNvPr id="18" name="object 18"/>
            <p:cNvSpPr/>
            <p:nvPr/>
          </p:nvSpPr>
          <p:spPr>
            <a:xfrm>
              <a:off x="4855464" y="2005583"/>
              <a:ext cx="3563112" cy="679703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373624" y="2069591"/>
              <a:ext cx="2459735" cy="61874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4881041" y="2029612"/>
            <a:ext cx="3456940" cy="577215"/>
          </a:xfrm>
          <a:prstGeom prst="rect">
            <a:avLst/>
          </a:prstGeom>
          <a:solidFill>
            <a:srgbClr val="60A4B4"/>
          </a:solidFill>
        </p:spPr>
        <p:txBody>
          <a:bodyPr vert="horz" wrap="square" lIns="0" tIns="109855" rIns="0" bIns="0" rtlCol="0">
            <a:spAutoFit/>
          </a:bodyPr>
          <a:lstStyle/>
          <a:p>
            <a:pPr marR="55880" algn="ctr">
              <a:lnSpc>
                <a:spcPct val="100000"/>
              </a:lnSpc>
              <a:spcBef>
                <a:spcPts val="865"/>
              </a:spcBef>
            </a:pP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COMPOSANTE</a:t>
            </a:r>
            <a:r>
              <a:rPr sz="12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200">
              <a:latin typeface="Arial"/>
              <a:cs typeface="Arial"/>
            </a:endParaRPr>
          </a:p>
          <a:p>
            <a:pPr marR="59055" algn="ctr">
              <a:lnSpc>
                <a:spcPct val="100000"/>
              </a:lnSpc>
              <a:spcBef>
                <a:spcPts val="70"/>
              </a:spcBef>
            </a:pP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Communication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et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dissémination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988985" y="2560701"/>
            <a:ext cx="1875789" cy="1423670"/>
          </a:xfrm>
          <a:custGeom>
            <a:avLst/>
            <a:gdLst/>
            <a:ahLst/>
            <a:cxnLst/>
            <a:rect l="l" t="t" r="r" b="b"/>
            <a:pathLst>
              <a:path w="1875789" h="1423670">
                <a:moveTo>
                  <a:pt x="1875486" y="0"/>
                </a:moveTo>
                <a:lnTo>
                  <a:pt x="0" y="0"/>
                </a:lnTo>
                <a:lnTo>
                  <a:pt x="0" y="1423466"/>
                </a:lnTo>
                <a:lnTo>
                  <a:pt x="1875486" y="1423466"/>
                </a:lnTo>
                <a:lnTo>
                  <a:pt x="1875486" y="0"/>
                </a:lnTo>
                <a:close/>
              </a:path>
            </a:pathLst>
          </a:custGeom>
          <a:solidFill>
            <a:srgbClr val="EBEB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991017" y="2542032"/>
            <a:ext cx="1888489" cy="1159510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R="5080" indent="-5715" algn="ctr">
              <a:lnSpc>
                <a:spcPct val="96100"/>
              </a:lnSpc>
              <a:spcBef>
                <a:spcPts val="150"/>
              </a:spcBef>
            </a:pPr>
            <a:r>
              <a:rPr sz="1100" b="1" spc="-30" dirty="0">
                <a:solidFill>
                  <a:srgbClr val="5C5B6B"/>
                </a:solidFill>
                <a:latin typeface="Arial"/>
                <a:cs typeface="Arial"/>
              </a:rPr>
              <a:t>État </a:t>
            </a:r>
            <a:r>
              <a:rPr sz="1100" b="1" spc="-20" dirty="0">
                <a:solidFill>
                  <a:srgbClr val="5C5B6B"/>
                </a:solidFill>
                <a:latin typeface="Arial"/>
                <a:cs typeface="Arial"/>
              </a:rPr>
              <a:t>de </a:t>
            </a:r>
            <a:r>
              <a:rPr sz="1100" b="1" spc="-30" dirty="0">
                <a:solidFill>
                  <a:srgbClr val="5C5B6B"/>
                </a:solidFill>
                <a:latin typeface="Arial"/>
                <a:cs typeface="Arial"/>
              </a:rPr>
              <a:t>lieux </a:t>
            </a:r>
            <a:r>
              <a:rPr sz="1100" spc="-35" dirty="0">
                <a:solidFill>
                  <a:srgbClr val="5C5B6B"/>
                </a:solidFill>
                <a:latin typeface="Arial"/>
                <a:cs typeface="Arial"/>
              </a:rPr>
              <a:t>écosystémique,  </a:t>
            </a:r>
            <a:r>
              <a:rPr sz="1100" spc="-25" dirty="0">
                <a:solidFill>
                  <a:srgbClr val="5C5B6B"/>
                </a:solidFill>
                <a:latin typeface="Arial"/>
                <a:cs typeface="Arial"/>
              </a:rPr>
              <a:t>social, légal </a:t>
            </a:r>
            <a:r>
              <a:rPr sz="1100" spc="-15" dirty="0">
                <a:solidFill>
                  <a:srgbClr val="5C5B6B"/>
                </a:solidFill>
                <a:latin typeface="Arial"/>
                <a:cs typeface="Arial"/>
              </a:rPr>
              <a:t>et </a:t>
            </a:r>
            <a:r>
              <a:rPr sz="1100" spc="-35" dirty="0">
                <a:solidFill>
                  <a:srgbClr val="5C5B6B"/>
                </a:solidFill>
                <a:latin typeface="Arial"/>
                <a:cs typeface="Arial"/>
              </a:rPr>
              <a:t>économique </a:t>
            </a:r>
            <a:r>
              <a:rPr sz="1100" dirty="0">
                <a:solidFill>
                  <a:srgbClr val="5C5B6B"/>
                </a:solidFill>
                <a:latin typeface="Arial"/>
                <a:cs typeface="Arial"/>
              </a:rPr>
              <a:t>:  </a:t>
            </a:r>
            <a:r>
              <a:rPr sz="1100" spc="-25" dirty="0">
                <a:solidFill>
                  <a:srgbClr val="5C5B6B"/>
                </a:solidFill>
                <a:latin typeface="Arial"/>
                <a:cs typeface="Arial"/>
              </a:rPr>
              <a:t>150 </a:t>
            </a:r>
            <a:r>
              <a:rPr sz="1100" spc="-35" dirty="0">
                <a:solidFill>
                  <a:srgbClr val="5C5B6B"/>
                </a:solidFill>
                <a:latin typeface="Arial"/>
                <a:cs typeface="Arial"/>
              </a:rPr>
              <a:t>couches </a:t>
            </a:r>
            <a:r>
              <a:rPr sz="1100" spc="-20" dirty="0">
                <a:solidFill>
                  <a:srgbClr val="5C5B6B"/>
                </a:solidFill>
                <a:latin typeface="Arial"/>
                <a:cs typeface="Arial"/>
              </a:rPr>
              <a:t>de </a:t>
            </a:r>
            <a:r>
              <a:rPr sz="1100" spc="-40" dirty="0">
                <a:solidFill>
                  <a:srgbClr val="5C5B6B"/>
                </a:solidFill>
                <a:latin typeface="Arial"/>
                <a:cs typeface="Arial"/>
              </a:rPr>
              <a:t>métadonnées  </a:t>
            </a:r>
            <a:r>
              <a:rPr sz="1100" spc="-30" dirty="0">
                <a:solidFill>
                  <a:srgbClr val="5C5B6B"/>
                </a:solidFill>
                <a:latin typeface="Arial"/>
                <a:cs typeface="Arial"/>
              </a:rPr>
              <a:t>dans géonode </a:t>
            </a:r>
            <a:r>
              <a:rPr sz="1100" dirty="0">
                <a:solidFill>
                  <a:srgbClr val="5C5B6B"/>
                </a:solidFill>
                <a:latin typeface="Arial"/>
                <a:cs typeface="Arial"/>
              </a:rPr>
              <a:t>à </a:t>
            </a:r>
            <a:r>
              <a:rPr sz="1100" spc="-35" dirty="0">
                <a:solidFill>
                  <a:srgbClr val="5C5B6B"/>
                </a:solidFill>
                <a:latin typeface="Arial"/>
                <a:cs typeface="Arial"/>
              </a:rPr>
              <a:t>SEAS </a:t>
            </a:r>
            <a:r>
              <a:rPr sz="1100" spc="-30" dirty="0">
                <a:solidFill>
                  <a:srgbClr val="5C5B6B"/>
                </a:solidFill>
                <a:latin typeface="Arial"/>
                <a:cs typeface="Arial"/>
              </a:rPr>
              <a:t>OI  </a:t>
            </a:r>
            <a:r>
              <a:rPr sz="1100" spc="-35" dirty="0">
                <a:solidFill>
                  <a:srgbClr val="5C5B6B"/>
                </a:solidFill>
                <a:latin typeface="Arial"/>
                <a:cs typeface="Arial"/>
              </a:rPr>
              <a:t>(DCP, </a:t>
            </a:r>
            <a:r>
              <a:rPr sz="1100" spc="-25" dirty="0">
                <a:solidFill>
                  <a:srgbClr val="5C5B6B"/>
                </a:solidFill>
                <a:latin typeface="Arial"/>
                <a:cs typeface="Arial"/>
              </a:rPr>
              <a:t>lieux </a:t>
            </a:r>
            <a:r>
              <a:rPr sz="1100" spc="-30" dirty="0">
                <a:solidFill>
                  <a:srgbClr val="5C5B6B"/>
                </a:solidFill>
                <a:latin typeface="Arial"/>
                <a:cs typeface="Arial"/>
              </a:rPr>
              <a:t>d’éoliennes,</a:t>
            </a:r>
            <a:r>
              <a:rPr sz="1100" spc="-175" dirty="0">
                <a:solidFill>
                  <a:srgbClr val="5C5B6B"/>
                </a:solidFill>
                <a:latin typeface="Arial"/>
                <a:cs typeface="Arial"/>
              </a:rPr>
              <a:t> </a:t>
            </a:r>
            <a:r>
              <a:rPr sz="1100" spc="-30" dirty="0">
                <a:solidFill>
                  <a:srgbClr val="5C5B6B"/>
                </a:solidFill>
                <a:latin typeface="Arial"/>
                <a:cs typeface="Arial"/>
              </a:rPr>
              <a:t>tracage  utilisation </a:t>
            </a:r>
            <a:r>
              <a:rPr sz="1100" spc="-35" dirty="0">
                <a:solidFill>
                  <a:srgbClr val="5C5B6B"/>
                </a:solidFill>
                <a:latin typeface="Arial"/>
                <a:cs typeface="Arial"/>
              </a:rPr>
              <a:t>espace </a:t>
            </a:r>
            <a:r>
              <a:rPr sz="1100" spc="-30" dirty="0">
                <a:solidFill>
                  <a:srgbClr val="5C5B6B"/>
                </a:solidFill>
                <a:latin typeface="Arial"/>
                <a:cs typeface="Arial"/>
              </a:rPr>
              <a:t>marin </a:t>
            </a:r>
            <a:r>
              <a:rPr sz="1100" spc="-20" dirty="0">
                <a:solidFill>
                  <a:srgbClr val="5C5B6B"/>
                </a:solidFill>
                <a:latin typeface="Arial"/>
                <a:cs typeface="Arial"/>
              </a:rPr>
              <a:t>via  </a:t>
            </a:r>
            <a:r>
              <a:rPr sz="1100" spc="-35" dirty="0">
                <a:solidFill>
                  <a:srgbClr val="5C5B6B"/>
                </a:solidFill>
                <a:latin typeface="Arial"/>
                <a:cs typeface="Arial"/>
              </a:rPr>
              <a:t>GPS</a:t>
            </a:r>
            <a:endParaRPr sz="11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937776" y="2734881"/>
            <a:ext cx="1729105" cy="827405"/>
          </a:xfrm>
          <a:prstGeom prst="rect">
            <a:avLst/>
          </a:prstGeom>
          <a:solidFill>
            <a:srgbClr val="EBEBF0"/>
          </a:solidFill>
        </p:spPr>
        <p:txBody>
          <a:bodyPr vert="horz" wrap="square" lIns="0" tIns="33020" rIns="0" bIns="0" rtlCol="0">
            <a:spAutoFit/>
          </a:bodyPr>
          <a:lstStyle/>
          <a:p>
            <a:pPr marL="245745" marR="340995" indent="3810" algn="ctr">
              <a:lnSpc>
                <a:spcPct val="89100"/>
              </a:lnSpc>
              <a:spcBef>
                <a:spcPts val="260"/>
              </a:spcBef>
            </a:pPr>
            <a:r>
              <a:rPr sz="1100" spc="-20" dirty="0">
                <a:solidFill>
                  <a:srgbClr val="5C5B6B"/>
                </a:solidFill>
                <a:latin typeface="Arial"/>
                <a:cs typeface="Arial"/>
              </a:rPr>
              <a:t>Un </a:t>
            </a:r>
            <a:r>
              <a:rPr sz="1100" b="1" spc="-25" dirty="0">
                <a:solidFill>
                  <a:srgbClr val="5C5B6B"/>
                </a:solidFill>
                <a:latin typeface="Arial"/>
                <a:cs typeface="Arial"/>
              </a:rPr>
              <a:t>plan </a:t>
            </a:r>
            <a:r>
              <a:rPr sz="1100" b="1" spc="-30" dirty="0">
                <a:solidFill>
                  <a:srgbClr val="5C5B6B"/>
                </a:solidFill>
                <a:latin typeface="Arial"/>
                <a:cs typeface="Arial"/>
              </a:rPr>
              <a:t>maritime  stratégique  spatialisé  </a:t>
            </a:r>
            <a:r>
              <a:rPr sz="1100" spc="-30" dirty="0">
                <a:solidFill>
                  <a:srgbClr val="5C5B6B"/>
                </a:solidFill>
                <a:latin typeface="Arial"/>
                <a:cs typeface="Arial"/>
              </a:rPr>
              <a:t>développé </a:t>
            </a:r>
            <a:r>
              <a:rPr sz="1100" spc="-25" dirty="0">
                <a:solidFill>
                  <a:srgbClr val="5C5B6B"/>
                </a:solidFill>
                <a:latin typeface="Arial"/>
                <a:cs typeface="Arial"/>
              </a:rPr>
              <a:t>avec</a:t>
            </a:r>
            <a:r>
              <a:rPr sz="1100" spc="-135" dirty="0">
                <a:solidFill>
                  <a:srgbClr val="5C5B6B"/>
                </a:solidFill>
                <a:latin typeface="Arial"/>
                <a:cs typeface="Arial"/>
              </a:rPr>
              <a:t> </a:t>
            </a:r>
            <a:r>
              <a:rPr sz="1100" spc="-25" dirty="0">
                <a:solidFill>
                  <a:srgbClr val="5C5B6B"/>
                </a:solidFill>
                <a:latin typeface="Arial"/>
                <a:cs typeface="Arial"/>
              </a:rPr>
              <a:t>les  </a:t>
            </a:r>
            <a:r>
              <a:rPr sz="1100" spc="-30" dirty="0">
                <a:solidFill>
                  <a:srgbClr val="5C5B6B"/>
                </a:solidFill>
                <a:latin typeface="Arial"/>
                <a:cs typeface="Arial"/>
              </a:rPr>
              <a:t>parties</a:t>
            </a:r>
            <a:r>
              <a:rPr sz="1100" spc="-90" dirty="0">
                <a:solidFill>
                  <a:srgbClr val="5C5B6B"/>
                </a:solidFill>
                <a:latin typeface="Arial"/>
                <a:cs typeface="Arial"/>
              </a:rPr>
              <a:t> </a:t>
            </a:r>
            <a:r>
              <a:rPr sz="1100" spc="-30" dirty="0">
                <a:solidFill>
                  <a:srgbClr val="5C5B6B"/>
                </a:solidFill>
                <a:latin typeface="Arial"/>
                <a:cs typeface="Arial"/>
              </a:rPr>
              <a:t>prenantes</a:t>
            </a:r>
            <a:endParaRPr sz="11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982891" y="3616997"/>
            <a:ext cx="3684270" cy="1126490"/>
          </a:xfrm>
          <a:custGeom>
            <a:avLst/>
            <a:gdLst/>
            <a:ahLst/>
            <a:cxnLst/>
            <a:rect l="l" t="t" r="r" b="b"/>
            <a:pathLst>
              <a:path w="3684270" h="1126489">
                <a:moveTo>
                  <a:pt x="1875485" y="0"/>
                </a:moveTo>
                <a:lnTo>
                  <a:pt x="0" y="0"/>
                </a:lnTo>
                <a:lnTo>
                  <a:pt x="0" y="1126083"/>
                </a:lnTo>
                <a:lnTo>
                  <a:pt x="1875485" y="1126083"/>
                </a:lnTo>
                <a:lnTo>
                  <a:pt x="1875485" y="0"/>
                </a:lnTo>
                <a:close/>
              </a:path>
              <a:path w="3684270" h="1126489">
                <a:moveTo>
                  <a:pt x="3683914" y="20675"/>
                </a:moveTo>
                <a:lnTo>
                  <a:pt x="1992541" y="20675"/>
                </a:lnTo>
                <a:lnTo>
                  <a:pt x="1992541" y="1062697"/>
                </a:lnTo>
                <a:lnTo>
                  <a:pt x="3683914" y="1062697"/>
                </a:lnTo>
                <a:lnTo>
                  <a:pt x="3683914" y="20675"/>
                </a:lnTo>
                <a:close/>
              </a:path>
            </a:pathLst>
          </a:custGeom>
          <a:solidFill>
            <a:srgbClr val="EBEB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1071464" y="3934967"/>
            <a:ext cx="1743710" cy="635000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R="5080" algn="ctr">
              <a:lnSpc>
                <a:spcPct val="87900"/>
              </a:lnSpc>
              <a:spcBef>
                <a:spcPts val="259"/>
              </a:spcBef>
            </a:pPr>
            <a:r>
              <a:rPr sz="1100" b="1" spc="-30" dirty="0">
                <a:solidFill>
                  <a:srgbClr val="5C5B6B"/>
                </a:solidFill>
                <a:latin typeface="Arial"/>
                <a:cs typeface="Arial"/>
              </a:rPr>
              <a:t>Orientation </a:t>
            </a:r>
            <a:r>
              <a:rPr sz="1100" b="1" spc="-15" dirty="0">
                <a:solidFill>
                  <a:srgbClr val="5C5B6B"/>
                </a:solidFill>
                <a:latin typeface="Arial"/>
                <a:cs typeface="Arial"/>
              </a:rPr>
              <a:t>et </a:t>
            </a:r>
            <a:r>
              <a:rPr sz="1100" b="1" spc="-30" dirty="0">
                <a:solidFill>
                  <a:srgbClr val="5C5B6B"/>
                </a:solidFill>
                <a:latin typeface="Arial"/>
                <a:cs typeface="Arial"/>
              </a:rPr>
              <a:t>coordination  </a:t>
            </a:r>
            <a:r>
              <a:rPr sz="1100" b="1" spc="-25" dirty="0">
                <a:solidFill>
                  <a:srgbClr val="5C5B6B"/>
                </a:solidFill>
                <a:latin typeface="Arial"/>
                <a:cs typeface="Arial"/>
              </a:rPr>
              <a:t>des </a:t>
            </a:r>
            <a:r>
              <a:rPr sz="1100" b="1" spc="-30" dirty="0">
                <a:solidFill>
                  <a:srgbClr val="5C5B6B"/>
                </a:solidFill>
                <a:latin typeface="Arial"/>
                <a:cs typeface="Arial"/>
              </a:rPr>
              <a:t>politiques </a:t>
            </a:r>
            <a:r>
              <a:rPr sz="1100" b="1" spc="-35" dirty="0">
                <a:solidFill>
                  <a:srgbClr val="5C5B6B"/>
                </a:solidFill>
                <a:latin typeface="Arial"/>
                <a:cs typeface="Arial"/>
              </a:rPr>
              <a:t>publiques  </a:t>
            </a:r>
            <a:r>
              <a:rPr sz="1100" spc="-15" dirty="0">
                <a:solidFill>
                  <a:srgbClr val="5C5B6B"/>
                </a:solidFill>
                <a:latin typeface="Arial"/>
                <a:cs typeface="Arial"/>
              </a:rPr>
              <a:t>de </a:t>
            </a:r>
            <a:r>
              <a:rPr sz="1100" spc="-30" dirty="0">
                <a:solidFill>
                  <a:srgbClr val="5C5B6B"/>
                </a:solidFill>
                <a:latin typeface="Arial"/>
                <a:cs typeface="Arial"/>
              </a:rPr>
              <a:t>gestion </a:t>
            </a:r>
            <a:r>
              <a:rPr sz="1100" spc="-15" dirty="0">
                <a:solidFill>
                  <a:srgbClr val="5C5B6B"/>
                </a:solidFill>
                <a:latin typeface="Arial"/>
                <a:cs typeface="Arial"/>
              </a:rPr>
              <a:t>de </a:t>
            </a:r>
            <a:r>
              <a:rPr sz="1100" spc="-10" dirty="0">
                <a:solidFill>
                  <a:srgbClr val="5C5B6B"/>
                </a:solidFill>
                <a:latin typeface="Arial"/>
                <a:cs typeface="Arial"/>
              </a:rPr>
              <a:t>la </a:t>
            </a:r>
            <a:r>
              <a:rPr sz="1100" spc="-30" dirty="0">
                <a:solidFill>
                  <a:srgbClr val="5C5B6B"/>
                </a:solidFill>
                <a:latin typeface="Arial"/>
                <a:cs typeface="Arial"/>
              </a:rPr>
              <a:t>mer </a:t>
            </a:r>
            <a:r>
              <a:rPr sz="1100" spc="-15" dirty="0">
                <a:solidFill>
                  <a:srgbClr val="5C5B6B"/>
                </a:solidFill>
                <a:latin typeface="Arial"/>
                <a:cs typeface="Arial"/>
              </a:rPr>
              <a:t>et </a:t>
            </a:r>
            <a:r>
              <a:rPr sz="1100" spc="-35" dirty="0">
                <a:solidFill>
                  <a:srgbClr val="5C5B6B"/>
                </a:solidFill>
                <a:latin typeface="Arial"/>
                <a:cs typeface="Arial"/>
              </a:rPr>
              <a:t>des  </a:t>
            </a:r>
            <a:r>
              <a:rPr sz="1100" spc="-30" dirty="0">
                <a:solidFill>
                  <a:srgbClr val="5C5B6B"/>
                </a:solidFill>
                <a:latin typeface="Arial"/>
                <a:cs typeface="Arial"/>
              </a:rPr>
              <a:t>ressources</a:t>
            </a:r>
            <a:endParaRPr sz="11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2270798" y="4626292"/>
            <a:ext cx="1776869" cy="36790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3047085" y="3810000"/>
            <a:ext cx="1612265" cy="79057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algn="ctr">
              <a:lnSpc>
                <a:spcPct val="89100"/>
              </a:lnSpc>
              <a:spcBef>
                <a:spcPts val="240"/>
              </a:spcBef>
            </a:pPr>
            <a:r>
              <a:rPr sz="1100" b="1" spc="-35" dirty="0">
                <a:solidFill>
                  <a:srgbClr val="5C5B6B"/>
                </a:solidFill>
                <a:latin typeface="Arial"/>
                <a:cs typeface="Arial"/>
              </a:rPr>
              <a:t>Évaluation </a:t>
            </a:r>
            <a:r>
              <a:rPr sz="1100" b="1" spc="-25" dirty="0">
                <a:solidFill>
                  <a:srgbClr val="5C5B6B"/>
                </a:solidFill>
                <a:latin typeface="Arial"/>
                <a:cs typeface="Arial"/>
              </a:rPr>
              <a:t>des</a:t>
            </a:r>
            <a:r>
              <a:rPr sz="1100" b="1" spc="-150" dirty="0">
                <a:solidFill>
                  <a:srgbClr val="5C5B6B"/>
                </a:solidFill>
                <a:latin typeface="Arial"/>
                <a:cs typeface="Arial"/>
              </a:rPr>
              <a:t> </a:t>
            </a:r>
            <a:r>
              <a:rPr sz="1100" b="1" spc="-30" dirty="0">
                <a:solidFill>
                  <a:srgbClr val="5C5B6B"/>
                </a:solidFill>
                <a:latin typeface="Arial"/>
                <a:cs typeface="Arial"/>
              </a:rPr>
              <a:t>potentiels  </a:t>
            </a:r>
            <a:r>
              <a:rPr sz="1100" spc="-25" dirty="0">
                <a:solidFill>
                  <a:srgbClr val="5C5B6B"/>
                </a:solidFill>
                <a:latin typeface="Arial"/>
                <a:cs typeface="Arial"/>
              </a:rPr>
              <a:t>d'une zone </a:t>
            </a:r>
            <a:r>
              <a:rPr sz="1100" spc="-40" dirty="0">
                <a:solidFill>
                  <a:srgbClr val="5C5B6B"/>
                </a:solidFill>
                <a:latin typeface="Arial"/>
                <a:cs typeface="Arial"/>
              </a:rPr>
              <a:t>maritime  </a:t>
            </a:r>
            <a:r>
              <a:rPr sz="1100" spc="-30" dirty="0">
                <a:solidFill>
                  <a:srgbClr val="5C5B6B"/>
                </a:solidFill>
                <a:latin typeface="Arial"/>
                <a:cs typeface="Arial"/>
              </a:rPr>
              <a:t>étendue étant </a:t>
            </a:r>
            <a:r>
              <a:rPr sz="1100" spc="-25" dirty="0">
                <a:solidFill>
                  <a:srgbClr val="5C5B6B"/>
                </a:solidFill>
                <a:latin typeface="Arial"/>
                <a:cs typeface="Arial"/>
              </a:rPr>
              <a:t>soucieux </a:t>
            </a:r>
            <a:r>
              <a:rPr sz="1100" spc="-15" dirty="0">
                <a:solidFill>
                  <a:srgbClr val="5C5B6B"/>
                </a:solidFill>
                <a:latin typeface="Arial"/>
                <a:cs typeface="Arial"/>
              </a:rPr>
              <a:t>de  </a:t>
            </a:r>
            <a:r>
              <a:rPr sz="1100" spc="-10" dirty="0">
                <a:solidFill>
                  <a:srgbClr val="5C5B6B"/>
                </a:solidFill>
                <a:latin typeface="Arial"/>
                <a:cs typeface="Arial"/>
              </a:rPr>
              <a:t>la </a:t>
            </a:r>
            <a:r>
              <a:rPr sz="1100" spc="-30" dirty="0">
                <a:solidFill>
                  <a:srgbClr val="5C5B6B"/>
                </a:solidFill>
                <a:latin typeface="Arial"/>
                <a:cs typeface="Arial"/>
              </a:rPr>
              <a:t>préservation </a:t>
            </a:r>
            <a:r>
              <a:rPr sz="1100" spc="-15" dirty="0">
                <a:solidFill>
                  <a:srgbClr val="5C5B6B"/>
                </a:solidFill>
                <a:latin typeface="Arial"/>
                <a:cs typeface="Arial"/>
              </a:rPr>
              <a:t>de la  </a:t>
            </a:r>
            <a:r>
              <a:rPr sz="1100" spc="-25" dirty="0">
                <a:solidFill>
                  <a:srgbClr val="5C5B6B"/>
                </a:solidFill>
                <a:latin typeface="Arial"/>
                <a:cs typeface="Arial"/>
              </a:rPr>
              <a:t>biodiversité</a:t>
            </a:r>
            <a:endParaRPr sz="11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881041" y="4271898"/>
            <a:ext cx="1561465" cy="842010"/>
          </a:xfrm>
          <a:prstGeom prst="rect">
            <a:avLst/>
          </a:prstGeom>
          <a:solidFill>
            <a:srgbClr val="EBEBF0"/>
          </a:solidFill>
        </p:spPr>
        <p:txBody>
          <a:bodyPr vert="horz" wrap="square" lIns="0" tIns="47625" rIns="0" bIns="0" rtlCol="0">
            <a:spAutoFit/>
          </a:bodyPr>
          <a:lstStyle/>
          <a:p>
            <a:pPr marL="329565" marR="381635" indent="6350" algn="just">
              <a:lnSpc>
                <a:spcPct val="87300"/>
              </a:lnSpc>
              <a:spcBef>
                <a:spcPts val="375"/>
              </a:spcBef>
            </a:pPr>
            <a:r>
              <a:rPr sz="1100" b="1" spc="-35" dirty="0">
                <a:solidFill>
                  <a:srgbClr val="5C5B6B"/>
                </a:solidFill>
                <a:latin typeface="Arial"/>
                <a:cs typeface="Arial"/>
              </a:rPr>
              <a:t>SEMAINE</a:t>
            </a:r>
            <a:r>
              <a:rPr sz="1100" b="1" spc="-125" dirty="0">
                <a:solidFill>
                  <a:srgbClr val="5C5B6B"/>
                </a:solidFill>
                <a:latin typeface="Arial"/>
                <a:cs typeface="Arial"/>
              </a:rPr>
              <a:t> </a:t>
            </a:r>
            <a:r>
              <a:rPr sz="1100" b="1" spc="-40" dirty="0">
                <a:solidFill>
                  <a:srgbClr val="5C5B6B"/>
                </a:solidFill>
                <a:latin typeface="Arial"/>
                <a:cs typeface="Arial"/>
              </a:rPr>
              <a:t>DE  L</a:t>
            </a:r>
            <a:r>
              <a:rPr sz="1100" b="1" spc="-25" dirty="0">
                <a:solidFill>
                  <a:srgbClr val="5C5B6B"/>
                </a:solidFill>
                <a:latin typeface="Arial"/>
                <a:cs typeface="Arial"/>
              </a:rPr>
              <a:t>’</a:t>
            </a:r>
            <a:r>
              <a:rPr sz="1100" b="1" spc="-40" dirty="0">
                <a:solidFill>
                  <a:srgbClr val="5C5B6B"/>
                </a:solidFill>
                <a:latin typeface="Arial"/>
                <a:cs typeface="Arial"/>
              </a:rPr>
              <a:t>EC</a:t>
            </a:r>
            <a:r>
              <a:rPr sz="1100" b="1" spc="-50" dirty="0">
                <a:solidFill>
                  <a:srgbClr val="5C5B6B"/>
                </a:solidFill>
                <a:latin typeface="Arial"/>
                <a:cs typeface="Arial"/>
              </a:rPr>
              <a:t>O</a:t>
            </a:r>
            <a:r>
              <a:rPr sz="1100" b="1" spc="-40" dirty="0">
                <a:solidFill>
                  <a:srgbClr val="5C5B6B"/>
                </a:solidFill>
                <a:latin typeface="Arial"/>
                <a:cs typeface="Arial"/>
              </a:rPr>
              <a:t>N</a:t>
            </a:r>
            <a:r>
              <a:rPr sz="1100" b="1" spc="-50" dirty="0">
                <a:solidFill>
                  <a:srgbClr val="5C5B6B"/>
                </a:solidFill>
                <a:latin typeface="Arial"/>
                <a:cs typeface="Arial"/>
              </a:rPr>
              <a:t>OM</a:t>
            </a:r>
            <a:r>
              <a:rPr sz="1100" b="1" spc="-25" dirty="0">
                <a:solidFill>
                  <a:srgbClr val="5C5B6B"/>
                </a:solidFill>
                <a:latin typeface="Arial"/>
                <a:cs typeface="Arial"/>
              </a:rPr>
              <a:t>I</a:t>
            </a:r>
            <a:r>
              <a:rPr sz="1100" b="1" dirty="0">
                <a:solidFill>
                  <a:srgbClr val="5C5B6B"/>
                </a:solidFill>
                <a:latin typeface="Arial"/>
                <a:cs typeface="Arial"/>
              </a:rPr>
              <a:t>E  </a:t>
            </a:r>
            <a:r>
              <a:rPr sz="1100" b="1" spc="-35" dirty="0">
                <a:solidFill>
                  <a:srgbClr val="5C5B6B"/>
                </a:solidFill>
                <a:latin typeface="Arial"/>
                <a:cs typeface="Arial"/>
              </a:rPr>
              <a:t>BLEUE</a:t>
            </a:r>
            <a:r>
              <a:rPr sz="1100" b="1" spc="-85" dirty="0">
                <a:solidFill>
                  <a:srgbClr val="5C5B6B"/>
                </a:solidFill>
                <a:latin typeface="Arial"/>
                <a:cs typeface="Arial"/>
              </a:rPr>
              <a:t> </a:t>
            </a:r>
            <a:r>
              <a:rPr sz="1100" b="1" spc="-25" dirty="0">
                <a:solidFill>
                  <a:srgbClr val="5C5B6B"/>
                </a:solidFill>
                <a:latin typeface="Arial"/>
                <a:cs typeface="Arial"/>
              </a:rPr>
              <a:t>(250</a:t>
            </a:r>
            <a:endParaRPr sz="1100">
              <a:latin typeface="Arial"/>
              <a:cs typeface="Arial"/>
            </a:endParaRPr>
          </a:p>
          <a:p>
            <a:pPr marL="574675" marR="257810" indent="-370205">
              <a:lnSpc>
                <a:spcPts val="1200"/>
              </a:lnSpc>
              <a:spcBef>
                <a:spcPts val="20"/>
              </a:spcBef>
            </a:pPr>
            <a:r>
              <a:rPr sz="1100" b="1" spc="-30" dirty="0">
                <a:solidFill>
                  <a:srgbClr val="5C5B6B"/>
                </a:solidFill>
                <a:latin typeface="Arial"/>
                <a:cs typeface="Arial"/>
              </a:rPr>
              <a:t>participants </a:t>
            </a:r>
            <a:r>
              <a:rPr sz="1100" b="1" spc="-15" dirty="0">
                <a:solidFill>
                  <a:srgbClr val="5C5B6B"/>
                </a:solidFill>
                <a:latin typeface="Arial"/>
                <a:cs typeface="Arial"/>
              </a:rPr>
              <a:t>et</a:t>
            </a:r>
            <a:r>
              <a:rPr sz="1100" b="1" spc="-135" dirty="0">
                <a:solidFill>
                  <a:srgbClr val="5C5B6B"/>
                </a:solidFill>
                <a:latin typeface="Arial"/>
                <a:cs typeface="Arial"/>
              </a:rPr>
              <a:t> </a:t>
            </a:r>
            <a:r>
              <a:rPr sz="1100" b="1" spc="-15" dirty="0">
                <a:solidFill>
                  <a:srgbClr val="5C5B6B"/>
                </a:solidFill>
                <a:latin typeface="Arial"/>
                <a:cs typeface="Arial"/>
              </a:rPr>
              <a:t>54  </a:t>
            </a:r>
            <a:r>
              <a:rPr sz="1100" b="1" spc="-30" dirty="0">
                <a:solidFill>
                  <a:srgbClr val="5C5B6B"/>
                </a:solidFill>
                <a:latin typeface="Arial"/>
                <a:cs typeface="Arial"/>
              </a:rPr>
              <a:t>pays)</a:t>
            </a:r>
            <a:endParaRPr sz="11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676326" y="4236732"/>
            <a:ext cx="1634489" cy="886460"/>
          </a:xfrm>
          <a:prstGeom prst="rect">
            <a:avLst/>
          </a:prstGeom>
          <a:solidFill>
            <a:srgbClr val="EBEBF0"/>
          </a:solidFill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1450">
              <a:latin typeface="Times New Roman"/>
              <a:cs typeface="Times New Roman"/>
            </a:endParaRPr>
          </a:p>
          <a:p>
            <a:pPr marL="205104" marR="260350" indent="635" algn="ctr">
              <a:lnSpc>
                <a:spcPts val="1200"/>
              </a:lnSpc>
            </a:pPr>
            <a:r>
              <a:rPr sz="1100" b="1" spc="-20" dirty="0">
                <a:solidFill>
                  <a:srgbClr val="5C5B6B"/>
                </a:solidFill>
                <a:latin typeface="Arial"/>
                <a:cs typeface="Arial"/>
              </a:rPr>
              <a:t>Site </a:t>
            </a:r>
            <a:r>
              <a:rPr sz="1100" b="1" spc="-25" dirty="0">
                <a:solidFill>
                  <a:srgbClr val="5C5B6B"/>
                </a:solidFill>
                <a:latin typeface="Arial"/>
                <a:cs typeface="Arial"/>
              </a:rPr>
              <a:t>internet</a:t>
            </a:r>
            <a:r>
              <a:rPr sz="1100" b="1" spc="-125" dirty="0">
                <a:solidFill>
                  <a:srgbClr val="5C5B6B"/>
                </a:solidFill>
                <a:latin typeface="Arial"/>
                <a:cs typeface="Arial"/>
              </a:rPr>
              <a:t> </a:t>
            </a:r>
            <a:r>
              <a:rPr sz="1100" b="1" spc="-25" dirty="0">
                <a:solidFill>
                  <a:srgbClr val="5C5B6B"/>
                </a:solidFill>
                <a:latin typeface="Arial"/>
                <a:cs typeface="Arial"/>
              </a:rPr>
              <a:t>dédié  </a:t>
            </a:r>
            <a:r>
              <a:rPr sz="1100" u="sng" spc="-35" dirty="0">
                <a:solidFill>
                  <a:srgbClr val="0070C0"/>
                </a:solidFill>
                <a:uFill>
                  <a:solidFill>
                    <a:srgbClr val="0070C0"/>
                  </a:solidFill>
                </a:uFill>
                <a:latin typeface="Arial"/>
                <a:cs typeface="Arial"/>
                <a:hlinkClick r:id="rId12"/>
              </a:rPr>
              <a:t>www</a:t>
            </a:r>
            <a:r>
              <a:rPr sz="1100" u="sng" spc="-20" dirty="0">
                <a:solidFill>
                  <a:srgbClr val="0070C0"/>
                </a:solidFill>
                <a:uFill>
                  <a:solidFill>
                    <a:srgbClr val="0070C0"/>
                  </a:solidFill>
                </a:uFill>
                <a:latin typeface="Arial"/>
                <a:cs typeface="Arial"/>
                <a:hlinkClick r:id="rId12"/>
              </a:rPr>
              <a:t>.</a:t>
            </a:r>
            <a:r>
              <a:rPr sz="1100" u="sng" spc="-25" dirty="0">
                <a:solidFill>
                  <a:srgbClr val="0070C0"/>
                </a:solidFill>
                <a:uFill>
                  <a:solidFill>
                    <a:srgbClr val="0070C0"/>
                  </a:solidFill>
                </a:uFill>
                <a:latin typeface="Arial"/>
                <a:cs typeface="Arial"/>
                <a:hlinkClick r:id="rId12"/>
              </a:rPr>
              <a:t>o</a:t>
            </a:r>
            <a:r>
              <a:rPr sz="1100" u="sng" spc="-30" dirty="0">
                <a:solidFill>
                  <a:srgbClr val="0070C0"/>
                </a:solidFill>
                <a:uFill>
                  <a:solidFill>
                    <a:srgbClr val="0070C0"/>
                  </a:solidFill>
                </a:uFill>
                <a:latin typeface="Arial"/>
                <a:cs typeface="Arial"/>
                <a:hlinkClick r:id="rId12"/>
              </a:rPr>
              <a:t>c</a:t>
            </a:r>
            <a:r>
              <a:rPr sz="1100" u="sng" spc="-25" dirty="0">
                <a:solidFill>
                  <a:srgbClr val="0070C0"/>
                </a:solidFill>
                <a:uFill>
                  <a:solidFill>
                    <a:srgbClr val="0070C0"/>
                  </a:solidFill>
                </a:uFill>
                <a:latin typeface="Arial"/>
                <a:cs typeface="Arial"/>
                <a:hlinkClick r:id="rId12"/>
              </a:rPr>
              <a:t>ean</a:t>
            </a:r>
            <a:r>
              <a:rPr sz="1100" u="sng" spc="-45" dirty="0">
                <a:solidFill>
                  <a:srgbClr val="0070C0"/>
                </a:solidFill>
                <a:uFill>
                  <a:solidFill>
                    <a:srgbClr val="0070C0"/>
                  </a:solidFill>
                </a:uFill>
                <a:latin typeface="Arial"/>
                <a:cs typeface="Arial"/>
                <a:hlinkClick r:id="rId12"/>
              </a:rPr>
              <a:t>m</a:t>
            </a:r>
            <a:r>
              <a:rPr sz="1100" u="sng" spc="-25" dirty="0">
                <a:solidFill>
                  <a:srgbClr val="0070C0"/>
                </a:solidFill>
                <a:uFill>
                  <a:solidFill>
                    <a:srgbClr val="0070C0"/>
                  </a:solidFill>
                </a:uFill>
                <a:latin typeface="Arial"/>
                <a:cs typeface="Arial"/>
                <a:hlinkClick r:id="rId12"/>
              </a:rPr>
              <a:t>e</a:t>
            </a:r>
            <a:r>
              <a:rPr sz="1100" u="sng" spc="-20" dirty="0">
                <a:solidFill>
                  <a:srgbClr val="0070C0"/>
                </a:solidFill>
                <a:uFill>
                  <a:solidFill>
                    <a:srgbClr val="0070C0"/>
                  </a:solidFill>
                </a:uFill>
                <a:latin typeface="Arial"/>
                <a:cs typeface="Arial"/>
                <a:hlinkClick r:id="rId12"/>
              </a:rPr>
              <a:t>t</a:t>
            </a:r>
            <a:r>
              <a:rPr sz="1100" u="sng" spc="-10" dirty="0">
                <a:solidFill>
                  <a:srgbClr val="0070C0"/>
                </a:solidFill>
                <a:uFill>
                  <a:solidFill>
                    <a:srgbClr val="0070C0"/>
                  </a:solidFill>
                </a:uFill>
                <a:latin typeface="Arial"/>
                <a:cs typeface="Arial"/>
                <a:hlinkClick r:id="rId12"/>
              </a:rPr>
              <a:t>i</a:t>
            </a:r>
            <a:r>
              <a:rPr sz="1100" u="sng" spc="-30" dirty="0">
                <a:solidFill>
                  <a:srgbClr val="0070C0"/>
                </a:solidFill>
                <a:uFill>
                  <a:solidFill>
                    <a:srgbClr val="0070C0"/>
                  </a:solidFill>
                </a:uFill>
                <a:latin typeface="Arial"/>
                <a:cs typeface="Arial"/>
                <a:hlinkClick r:id="rId12"/>
              </a:rPr>
              <a:t>ss</a:t>
            </a:r>
            <a:r>
              <a:rPr sz="1100" u="sng" spc="-20" dirty="0">
                <a:solidFill>
                  <a:srgbClr val="0070C0"/>
                </a:solidFill>
                <a:uFill>
                  <a:solidFill>
                    <a:srgbClr val="0070C0"/>
                  </a:solidFill>
                </a:uFill>
                <a:latin typeface="Arial"/>
                <a:cs typeface="Arial"/>
                <a:hlinkClick r:id="rId12"/>
              </a:rPr>
              <a:t>.</a:t>
            </a:r>
            <a:r>
              <a:rPr sz="1100" u="sng" dirty="0">
                <a:solidFill>
                  <a:srgbClr val="0070C0"/>
                </a:solidFill>
                <a:uFill>
                  <a:solidFill>
                    <a:srgbClr val="0070C0"/>
                  </a:solidFill>
                </a:uFill>
                <a:latin typeface="Arial"/>
                <a:cs typeface="Arial"/>
                <a:hlinkClick r:id="rId12"/>
              </a:rPr>
              <a:t>r </a:t>
            </a:r>
            <a:r>
              <a:rPr sz="1100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1100" u="sng" dirty="0">
                <a:solidFill>
                  <a:srgbClr val="0070C0"/>
                </a:solidFill>
                <a:uFill>
                  <a:solidFill>
                    <a:srgbClr val="0070C0"/>
                  </a:solidFill>
                </a:uFill>
                <a:latin typeface="Arial"/>
                <a:cs typeface="Arial"/>
              </a:rPr>
              <a:t>e</a:t>
            </a:r>
            <a:endParaRPr sz="11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032150" y="5168900"/>
            <a:ext cx="3479165" cy="16687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99400"/>
              </a:lnSpc>
              <a:spcBef>
                <a:spcPts val="105"/>
              </a:spcBef>
            </a:pPr>
            <a:r>
              <a:rPr sz="1200" spc="-5" dirty="0">
                <a:solidFill>
                  <a:srgbClr val="2D2D8A"/>
                </a:solidFill>
                <a:latin typeface="Arial"/>
                <a:cs typeface="Arial"/>
              </a:rPr>
              <a:t>Etude sur l'outil "Symphony", qui pourrait  éventuellement remplacer l'outil SEASKETCH </a:t>
            </a:r>
            <a:r>
              <a:rPr sz="1200" dirty="0">
                <a:solidFill>
                  <a:srgbClr val="2D2D8A"/>
                </a:solidFill>
                <a:latin typeface="Arial"/>
                <a:cs typeface="Arial"/>
              </a:rPr>
              <a:t>à  </a:t>
            </a:r>
            <a:r>
              <a:rPr sz="1200" spc="-5" dirty="0">
                <a:solidFill>
                  <a:srgbClr val="2D2D8A"/>
                </a:solidFill>
                <a:latin typeface="Arial"/>
                <a:cs typeface="Arial"/>
              </a:rPr>
              <a:t>terme (et ainsi permettre d'être en conformité avec  la stratégie digitale</a:t>
            </a:r>
            <a:r>
              <a:rPr sz="1200" spc="-10" dirty="0">
                <a:solidFill>
                  <a:srgbClr val="2D2D8A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2D2D8A"/>
                </a:solidFill>
                <a:latin typeface="Arial"/>
                <a:cs typeface="Arial"/>
              </a:rPr>
              <a:t>européenne).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250">
              <a:latin typeface="Arial"/>
              <a:cs typeface="Arial"/>
            </a:endParaRPr>
          </a:p>
          <a:p>
            <a:pPr marL="12700" marR="5080" algn="just">
              <a:lnSpc>
                <a:spcPct val="99400"/>
              </a:lnSpc>
            </a:pPr>
            <a:r>
              <a:rPr sz="1200" spc="-5" dirty="0">
                <a:solidFill>
                  <a:srgbClr val="2D2D8A"/>
                </a:solidFill>
                <a:latin typeface="Arial"/>
                <a:cs typeface="Arial"/>
              </a:rPr>
              <a:t>L'outil et les données </a:t>
            </a:r>
            <a:r>
              <a:rPr sz="1200" spc="-10" dirty="0">
                <a:solidFill>
                  <a:srgbClr val="2D2D8A"/>
                </a:solidFill>
                <a:latin typeface="Arial"/>
                <a:cs typeface="Arial"/>
              </a:rPr>
              <a:t>intégrées </a:t>
            </a:r>
            <a:r>
              <a:rPr sz="1200" spc="-5" dirty="0">
                <a:solidFill>
                  <a:srgbClr val="2D2D8A"/>
                </a:solidFill>
                <a:latin typeface="Arial"/>
                <a:cs typeface="Arial"/>
              </a:rPr>
              <a:t>et compilées  peuvent être exploitées dans de nombreux  nouveau projets (énergies marines renouvelables,  compétences GEMAPI,</a:t>
            </a:r>
            <a:r>
              <a:rPr sz="1200" spc="5" dirty="0">
                <a:solidFill>
                  <a:srgbClr val="2D2D8A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2D2D8A"/>
                </a:solidFill>
                <a:latin typeface="Arial"/>
                <a:cs typeface="Arial"/>
              </a:rPr>
              <a:t>etc...)</a:t>
            </a:r>
            <a:endParaRPr sz="12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920513" y="2834132"/>
            <a:ext cx="418084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002060"/>
                </a:solidFill>
                <a:latin typeface="Arial"/>
                <a:cs typeface="Arial"/>
              </a:rPr>
              <a:t>Visibilité </a:t>
            </a:r>
            <a:r>
              <a:rPr sz="1200" dirty="0">
                <a:solidFill>
                  <a:srgbClr val="002060"/>
                </a:solidFill>
                <a:latin typeface="Arial"/>
                <a:cs typeface="Arial"/>
              </a:rPr>
              <a:t>: </a:t>
            </a:r>
            <a:r>
              <a:rPr sz="1200" spc="-5" dirty="0">
                <a:solidFill>
                  <a:srgbClr val="002060"/>
                </a:solidFill>
                <a:latin typeface="Arial"/>
                <a:cs typeface="Arial"/>
              </a:rPr>
              <a:t>projet présenté </a:t>
            </a:r>
            <a:r>
              <a:rPr sz="1200" dirty="0">
                <a:solidFill>
                  <a:srgbClr val="002060"/>
                </a:solidFill>
                <a:latin typeface="Arial"/>
                <a:cs typeface="Arial"/>
              </a:rPr>
              <a:t>à </a:t>
            </a:r>
            <a:r>
              <a:rPr sz="1200" spc="-5" dirty="0">
                <a:solidFill>
                  <a:srgbClr val="002060"/>
                </a:solidFill>
                <a:latin typeface="Arial"/>
                <a:cs typeface="Arial"/>
              </a:rPr>
              <a:t>plusieurs reprises sur le scène  </a:t>
            </a:r>
            <a:r>
              <a:rPr sz="1200" spc="-10" dirty="0">
                <a:solidFill>
                  <a:srgbClr val="002060"/>
                </a:solidFill>
                <a:latin typeface="Arial"/>
                <a:cs typeface="Arial"/>
              </a:rPr>
              <a:t>international </a:t>
            </a:r>
            <a:r>
              <a:rPr sz="1200" spc="-5" dirty="0">
                <a:solidFill>
                  <a:srgbClr val="002060"/>
                </a:solidFill>
                <a:latin typeface="Arial"/>
                <a:cs typeface="Arial"/>
              </a:rPr>
              <a:t>(Journée Maritime </a:t>
            </a:r>
            <a:r>
              <a:rPr sz="1200" spc="-10" dirty="0">
                <a:solidFill>
                  <a:srgbClr val="002060"/>
                </a:solidFill>
                <a:latin typeface="Arial"/>
                <a:cs typeface="Arial"/>
              </a:rPr>
              <a:t>Européenne </a:t>
            </a:r>
            <a:r>
              <a:rPr sz="1200" dirty="0">
                <a:solidFill>
                  <a:srgbClr val="002060"/>
                </a:solidFill>
                <a:latin typeface="Arial"/>
                <a:cs typeface="Arial"/>
              </a:rPr>
              <a:t>à </a:t>
            </a:r>
            <a:r>
              <a:rPr sz="1200" spc="-5" dirty="0">
                <a:solidFill>
                  <a:srgbClr val="002060"/>
                </a:solidFill>
                <a:latin typeface="Arial"/>
                <a:cs typeface="Arial"/>
              </a:rPr>
              <a:t>Lisbonne,  Rencontre des experts de la PSM des Etats Membres de  </a:t>
            </a:r>
            <a:r>
              <a:rPr sz="1200" spc="-10" dirty="0">
                <a:solidFill>
                  <a:srgbClr val="002060"/>
                </a:solidFill>
                <a:latin typeface="Arial"/>
                <a:cs typeface="Arial"/>
              </a:rPr>
              <a:t>l’Union Européenne </a:t>
            </a:r>
            <a:r>
              <a:rPr sz="1200" dirty="0">
                <a:solidFill>
                  <a:srgbClr val="002060"/>
                </a:solidFill>
                <a:latin typeface="Arial"/>
                <a:cs typeface="Arial"/>
              </a:rPr>
              <a:t>- </a:t>
            </a:r>
            <a:r>
              <a:rPr sz="1200" spc="-10" dirty="0">
                <a:solidFill>
                  <a:srgbClr val="002060"/>
                </a:solidFill>
                <a:latin typeface="Arial"/>
                <a:cs typeface="Arial"/>
              </a:rPr>
              <a:t>Vigo, Riga, </a:t>
            </a:r>
            <a:r>
              <a:rPr sz="1200" spc="-5" dirty="0">
                <a:solidFill>
                  <a:srgbClr val="002060"/>
                </a:solidFill>
                <a:latin typeface="Arial"/>
                <a:cs typeface="Arial"/>
              </a:rPr>
              <a:t>Bruxelles- </a:t>
            </a:r>
            <a:r>
              <a:rPr sz="1200" dirty="0">
                <a:solidFill>
                  <a:srgbClr val="002060"/>
                </a:solidFill>
                <a:latin typeface="Arial"/>
                <a:cs typeface="Arial"/>
              </a:rPr>
              <a:t>, </a:t>
            </a:r>
            <a:r>
              <a:rPr sz="1200" spc="-5" dirty="0">
                <a:solidFill>
                  <a:srgbClr val="002060"/>
                </a:solidFill>
                <a:latin typeface="Arial"/>
                <a:cs typeface="Arial"/>
              </a:rPr>
              <a:t>Symposium de  WIOMSA </a:t>
            </a:r>
            <a:r>
              <a:rPr sz="1200" dirty="0">
                <a:solidFill>
                  <a:srgbClr val="002060"/>
                </a:solidFill>
                <a:latin typeface="Arial"/>
                <a:cs typeface="Arial"/>
              </a:rPr>
              <a:t>à </a:t>
            </a:r>
            <a:r>
              <a:rPr sz="1200" spc="-5" dirty="0">
                <a:solidFill>
                  <a:srgbClr val="002060"/>
                </a:solidFill>
                <a:latin typeface="Arial"/>
                <a:cs typeface="Arial"/>
              </a:rPr>
              <a:t>Maurice, COP de la Convention de </a:t>
            </a:r>
            <a:r>
              <a:rPr sz="1200" spc="-10" dirty="0">
                <a:solidFill>
                  <a:srgbClr val="002060"/>
                </a:solidFill>
                <a:latin typeface="Arial"/>
                <a:cs typeface="Arial"/>
              </a:rPr>
              <a:t>Nairobi </a:t>
            </a:r>
            <a:r>
              <a:rPr sz="1200" spc="-5" dirty="0">
                <a:solidFill>
                  <a:srgbClr val="002060"/>
                </a:solidFill>
                <a:latin typeface="Arial"/>
                <a:cs typeface="Arial"/>
              </a:rPr>
              <a:t>au  Kenya...)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2900" y="87485"/>
            <a:ext cx="4984115" cy="157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25"/>
              </a:lnSpc>
            </a:pPr>
            <a:r>
              <a:rPr sz="1050" dirty="0">
                <a:latin typeface="Arial"/>
                <a:cs typeface="Arial"/>
              </a:rPr>
              <a:t>La</a:t>
            </a:r>
            <a:r>
              <a:rPr sz="1050" spc="5" dirty="0">
                <a:latin typeface="Arial"/>
                <a:cs typeface="Arial"/>
              </a:rPr>
              <a:t> </a:t>
            </a:r>
            <a:r>
              <a:rPr sz="1050" spc="35" dirty="0">
                <a:latin typeface="Arial"/>
                <a:cs typeface="Arial"/>
              </a:rPr>
              <a:t>partie</a:t>
            </a:r>
            <a:r>
              <a:rPr sz="1050" spc="5" dirty="0">
                <a:latin typeface="Arial"/>
                <a:cs typeface="Arial"/>
              </a:rPr>
              <a:t> </a:t>
            </a:r>
            <a:r>
              <a:rPr sz="1050" spc="35" dirty="0">
                <a:latin typeface="Arial"/>
                <a:cs typeface="Arial"/>
              </a:rPr>
              <a:t>de</a:t>
            </a:r>
            <a:r>
              <a:rPr sz="1050" spc="5" dirty="0">
                <a:latin typeface="Arial"/>
                <a:cs typeface="Arial"/>
              </a:rPr>
              <a:t> </a:t>
            </a:r>
            <a:r>
              <a:rPr sz="1050" spc="30" dirty="0">
                <a:latin typeface="Arial"/>
                <a:cs typeface="Arial"/>
              </a:rPr>
              <a:t>l'image</a:t>
            </a:r>
            <a:r>
              <a:rPr sz="1050" spc="5" dirty="0">
                <a:latin typeface="Arial"/>
                <a:cs typeface="Arial"/>
              </a:rPr>
              <a:t> </a:t>
            </a:r>
            <a:r>
              <a:rPr sz="1050" spc="25" dirty="0">
                <a:latin typeface="Arial"/>
                <a:cs typeface="Arial"/>
              </a:rPr>
              <a:t>avec</a:t>
            </a:r>
            <a:r>
              <a:rPr sz="1050" spc="5" dirty="0">
                <a:latin typeface="Arial"/>
                <a:cs typeface="Arial"/>
              </a:rPr>
              <a:t> </a:t>
            </a:r>
            <a:r>
              <a:rPr sz="1050" spc="20" dirty="0">
                <a:latin typeface="Arial"/>
                <a:cs typeface="Arial"/>
              </a:rPr>
              <a:t>l'ID</a:t>
            </a:r>
            <a:r>
              <a:rPr sz="1050" spc="10" dirty="0">
                <a:latin typeface="Arial"/>
                <a:cs typeface="Arial"/>
              </a:rPr>
              <a:t> </a:t>
            </a:r>
            <a:r>
              <a:rPr sz="1050" spc="35" dirty="0">
                <a:latin typeface="Arial"/>
                <a:cs typeface="Arial"/>
              </a:rPr>
              <a:t>de</a:t>
            </a:r>
            <a:r>
              <a:rPr sz="1050" spc="5" dirty="0">
                <a:latin typeface="Arial"/>
                <a:cs typeface="Arial"/>
              </a:rPr>
              <a:t> </a:t>
            </a:r>
            <a:r>
              <a:rPr sz="1050" spc="30" dirty="0">
                <a:latin typeface="Arial"/>
                <a:cs typeface="Arial"/>
              </a:rPr>
              <a:t>relation</a:t>
            </a:r>
            <a:r>
              <a:rPr sz="1050" spc="5" dirty="0">
                <a:latin typeface="Arial"/>
                <a:cs typeface="Arial"/>
              </a:rPr>
              <a:t> </a:t>
            </a:r>
            <a:r>
              <a:rPr sz="1050" spc="10" dirty="0">
                <a:latin typeface="Arial"/>
                <a:cs typeface="Arial"/>
              </a:rPr>
              <a:t>rId15</a:t>
            </a:r>
            <a:r>
              <a:rPr sz="1050" spc="5" dirty="0">
                <a:latin typeface="Arial"/>
                <a:cs typeface="Arial"/>
              </a:rPr>
              <a:t> </a:t>
            </a:r>
            <a:r>
              <a:rPr sz="1050" spc="25" dirty="0">
                <a:latin typeface="Arial"/>
                <a:cs typeface="Arial"/>
              </a:rPr>
              <a:t>n'a</a:t>
            </a:r>
            <a:r>
              <a:rPr sz="1050" spc="5" dirty="0">
                <a:latin typeface="Arial"/>
                <a:cs typeface="Arial"/>
              </a:rPr>
              <a:t> </a:t>
            </a:r>
            <a:r>
              <a:rPr sz="1050" spc="25" dirty="0">
                <a:latin typeface="Arial"/>
                <a:cs typeface="Arial"/>
              </a:rPr>
              <a:t>pas</a:t>
            </a:r>
            <a:r>
              <a:rPr sz="1050" spc="5" dirty="0">
                <a:latin typeface="Arial"/>
                <a:cs typeface="Arial"/>
              </a:rPr>
              <a:t> </a:t>
            </a:r>
            <a:r>
              <a:rPr sz="1050" spc="40" dirty="0">
                <a:latin typeface="Arial"/>
                <a:cs typeface="Arial"/>
              </a:rPr>
              <a:t>été</a:t>
            </a:r>
            <a:r>
              <a:rPr sz="1050" spc="10" dirty="0">
                <a:latin typeface="Arial"/>
                <a:cs typeface="Arial"/>
              </a:rPr>
              <a:t> </a:t>
            </a:r>
            <a:r>
              <a:rPr sz="1050" spc="40" dirty="0">
                <a:latin typeface="Arial"/>
                <a:cs typeface="Arial"/>
              </a:rPr>
              <a:t>trouvé</a:t>
            </a:r>
            <a:r>
              <a:rPr sz="1050" spc="5" dirty="0">
                <a:latin typeface="Arial"/>
                <a:cs typeface="Arial"/>
              </a:rPr>
              <a:t> </a:t>
            </a:r>
            <a:r>
              <a:rPr sz="1050" spc="25" dirty="0">
                <a:latin typeface="Arial"/>
                <a:cs typeface="Arial"/>
              </a:rPr>
              <a:t>dans</a:t>
            </a:r>
            <a:r>
              <a:rPr sz="1050" spc="5" dirty="0">
                <a:latin typeface="Arial"/>
                <a:cs typeface="Arial"/>
              </a:rPr>
              <a:t> </a:t>
            </a:r>
            <a:r>
              <a:rPr sz="1050" spc="20" dirty="0">
                <a:latin typeface="Arial"/>
                <a:cs typeface="Arial"/>
              </a:rPr>
              <a:t>le</a:t>
            </a:r>
            <a:r>
              <a:rPr sz="1050" spc="10" dirty="0">
                <a:latin typeface="Arial"/>
                <a:cs typeface="Arial"/>
              </a:rPr>
              <a:t> </a:t>
            </a:r>
            <a:r>
              <a:rPr sz="1050" spc="40" dirty="0">
                <a:latin typeface="Arial"/>
                <a:cs typeface="Arial"/>
              </a:rPr>
              <a:t>fichier.</a:t>
            </a:r>
            <a:endParaRPr sz="105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350" y="657225"/>
            <a:ext cx="0" cy="5543550"/>
          </a:xfrm>
          <a:custGeom>
            <a:avLst/>
            <a:gdLst/>
            <a:ahLst/>
            <a:cxnLst/>
            <a:rect l="l" t="t" r="r" b="b"/>
            <a:pathLst>
              <a:path h="5543550">
                <a:moveTo>
                  <a:pt x="0" y="0"/>
                </a:moveTo>
                <a:lnTo>
                  <a:pt x="0" y="554355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5" name="object 5"/>
            <p:cNvSpPr/>
            <p:nvPr/>
          </p:nvSpPr>
          <p:spPr>
            <a:xfrm>
              <a:off x="9137655" y="657225"/>
              <a:ext cx="0" cy="5543550"/>
            </a:xfrm>
            <a:custGeom>
              <a:avLst/>
              <a:gdLst/>
              <a:ahLst/>
              <a:cxnLst/>
              <a:rect l="l" t="t" r="r" b="b"/>
              <a:pathLst>
                <a:path h="5543550">
                  <a:moveTo>
                    <a:pt x="0" y="0"/>
                  </a:moveTo>
                  <a:lnTo>
                    <a:pt x="0" y="554355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144000" cy="68579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45701" y="244271"/>
              <a:ext cx="1453786" cy="65732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95656" y="1511808"/>
              <a:ext cx="8570976" cy="12192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37346" y="1549374"/>
              <a:ext cx="8469630" cy="0"/>
            </a:xfrm>
            <a:custGeom>
              <a:avLst/>
              <a:gdLst/>
              <a:ahLst/>
              <a:cxnLst/>
              <a:rect l="l" t="t" r="r" b="b"/>
              <a:pathLst>
                <a:path w="8469630">
                  <a:moveTo>
                    <a:pt x="0" y="0"/>
                  </a:moveTo>
                  <a:lnTo>
                    <a:pt x="8469314" y="1"/>
                  </a:lnTo>
                </a:path>
              </a:pathLst>
            </a:custGeom>
            <a:ln w="38100">
              <a:solidFill>
                <a:srgbClr val="00B0F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618905" y="155790"/>
              <a:ext cx="973696" cy="74580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592601" y="244280"/>
              <a:ext cx="2333955" cy="66684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950720" y="1121663"/>
              <a:ext cx="4974335" cy="527303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609088" y="1554480"/>
              <a:ext cx="3593591" cy="527303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637540" y="1026668"/>
            <a:ext cx="7531734" cy="3113405"/>
          </a:xfrm>
          <a:prstGeom prst="rect">
            <a:avLst/>
          </a:prstGeom>
        </p:spPr>
        <p:txBody>
          <a:bodyPr vert="horz" wrap="square" lIns="0" tIns="170815" rIns="0" bIns="0" rtlCol="0">
            <a:spAutoFit/>
          </a:bodyPr>
          <a:lstStyle/>
          <a:p>
            <a:pPr marR="8255" algn="ctr">
              <a:lnSpc>
                <a:spcPct val="100000"/>
              </a:lnSpc>
              <a:spcBef>
                <a:spcPts val="1345"/>
              </a:spcBef>
            </a:pPr>
            <a:r>
              <a:rPr sz="1800" b="1" dirty="0">
                <a:solidFill>
                  <a:srgbClr val="002060"/>
                </a:solidFill>
                <a:latin typeface="Arial"/>
                <a:cs typeface="Arial"/>
              </a:rPr>
              <a:t>LES SCENARII </a:t>
            </a:r>
            <a:r>
              <a:rPr sz="1800" b="1" spc="-15" dirty="0">
                <a:solidFill>
                  <a:srgbClr val="002060"/>
                </a:solidFill>
                <a:latin typeface="Arial"/>
                <a:cs typeface="Arial"/>
              </a:rPr>
              <a:t>PRIORITAIRES</a:t>
            </a:r>
            <a:r>
              <a:rPr sz="1800" b="1" spc="-1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2060"/>
                </a:solidFill>
                <a:latin typeface="Arial"/>
                <a:cs typeface="Arial"/>
              </a:rPr>
              <a:t>IDENTIFIES</a:t>
            </a:r>
            <a:endParaRPr sz="1800">
              <a:latin typeface="Arial"/>
              <a:cs typeface="Arial"/>
            </a:endParaRPr>
          </a:p>
          <a:p>
            <a:pPr marR="10160" algn="ctr">
              <a:lnSpc>
                <a:spcPct val="100000"/>
              </a:lnSpc>
              <a:spcBef>
                <a:spcPts val="1250"/>
              </a:spcBef>
            </a:pPr>
            <a:r>
              <a:rPr sz="1800" b="1" spc="-5" dirty="0">
                <a:solidFill>
                  <a:srgbClr val="002060"/>
                </a:solidFill>
                <a:latin typeface="Arial"/>
                <a:cs typeface="Arial"/>
              </a:rPr>
              <a:t>Focus sur les conflits</a:t>
            </a:r>
            <a:r>
              <a:rPr sz="1800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002060"/>
                </a:solidFill>
                <a:latin typeface="Arial"/>
                <a:cs typeface="Arial"/>
              </a:rPr>
              <a:t>d’usage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100">
              <a:latin typeface="Arial"/>
              <a:cs typeface="Arial"/>
            </a:endParaRPr>
          </a:p>
          <a:p>
            <a:pPr marL="355600" indent="-342900">
              <a:lnSpc>
                <a:spcPts val="2135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sz="1800" b="1" spc="-5" dirty="0">
                <a:solidFill>
                  <a:srgbClr val="3D3D47"/>
                </a:solidFill>
                <a:latin typeface="Arial"/>
                <a:cs typeface="Arial"/>
              </a:rPr>
              <a:t>Risque requin </a:t>
            </a:r>
            <a:r>
              <a:rPr sz="1800" dirty="0">
                <a:solidFill>
                  <a:srgbClr val="3D3D47"/>
                </a:solidFill>
                <a:latin typeface="Arial"/>
                <a:cs typeface="Arial"/>
              </a:rPr>
              <a:t>vs </a:t>
            </a:r>
            <a:r>
              <a:rPr sz="1800" b="1" spc="-5" dirty="0">
                <a:solidFill>
                  <a:srgbClr val="3D3D47"/>
                </a:solidFill>
                <a:latin typeface="Arial"/>
                <a:cs typeface="Arial"/>
              </a:rPr>
              <a:t>développement économique </a:t>
            </a:r>
            <a:r>
              <a:rPr sz="1800" spc="-5" dirty="0">
                <a:solidFill>
                  <a:srgbClr val="3D3D47"/>
                </a:solidFill>
                <a:latin typeface="Arial"/>
                <a:cs typeface="Arial"/>
              </a:rPr>
              <a:t>et du tourisme</a:t>
            </a:r>
            <a:r>
              <a:rPr sz="1800" spc="60" dirty="0">
                <a:solidFill>
                  <a:srgbClr val="3D3D47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3D3D47"/>
                </a:solidFill>
                <a:latin typeface="Arial"/>
                <a:cs typeface="Arial"/>
              </a:rPr>
              <a:t>côtier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ts val="2135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sz="1800" b="1" spc="-5" dirty="0">
                <a:solidFill>
                  <a:srgbClr val="3D3D47"/>
                </a:solidFill>
                <a:latin typeface="Arial"/>
                <a:cs typeface="Arial"/>
              </a:rPr>
              <a:t>Pêche </a:t>
            </a:r>
            <a:r>
              <a:rPr sz="1800" spc="-5" dirty="0">
                <a:solidFill>
                  <a:srgbClr val="3D3D47"/>
                </a:solidFill>
                <a:latin typeface="Arial"/>
                <a:cs typeface="Arial"/>
              </a:rPr>
              <a:t>professionnelle et plaisancière (notamment dans les</a:t>
            </a:r>
            <a:r>
              <a:rPr sz="1800" spc="5" dirty="0">
                <a:solidFill>
                  <a:srgbClr val="3D3D47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3D3D47"/>
                </a:solidFill>
                <a:latin typeface="Arial"/>
                <a:cs typeface="Arial"/>
              </a:rPr>
              <a:t>DCP)</a:t>
            </a:r>
            <a:endParaRPr sz="1800">
              <a:latin typeface="Arial"/>
              <a:cs typeface="Arial"/>
            </a:endParaRPr>
          </a:p>
          <a:p>
            <a:pPr marL="355600" marR="335280" indent="-342900">
              <a:lnSpc>
                <a:spcPts val="2090"/>
              </a:lnSpc>
              <a:spcBef>
                <a:spcPts val="175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sz="1800" b="1" spc="-5" dirty="0">
                <a:solidFill>
                  <a:srgbClr val="3D3D47"/>
                </a:solidFill>
                <a:latin typeface="Arial"/>
                <a:cs typeface="Arial"/>
              </a:rPr>
              <a:t>Energies marines renouvelables </a:t>
            </a:r>
            <a:r>
              <a:rPr sz="1800" spc="-5" dirty="0">
                <a:solidFill>
                  <a:srgbClr val="3D3D47"/>
                </a:solidFill>
                <a:latin typeface="Arial"/>
                <a:cs typeface="Arial"/>
              </a:rPr>
              <a:t>et son impact sur </a:t>
            </a:r>
            <a:r>
              <a:rPr sz="1800" dirty="0">
                <a:solidFill>
                  <a:srgbClr val="3D3D47"/>
                </a:solidFill>
                <a:latin typeface="Arial"/>
                <a:cs typeface="Arial"/>
              </a:rPr>
              <a:t>la </a:t>
            </a:r>
            <a:r>
              <a:rPr sz="1800" spc="-5" dirty="0">
                <a:solidFill>
                  <a:srgbClr val="3D3D47"/>
                </a:solidFill>
                <a:latin typeface="Arial"/>
                <a:cs typeface="Arial"/>
              </a:rPr>
              <a:t>biodiversité,  conflit avec </a:t>
            </a:r>
            <a:r>
              <a:rPr sz="1800" dirty="0">
                <a:solidFill>
                  <a:srgbClr val="3D3D47"/>
                </a:solidFill>
                <a:latin typeface="Arial"/>
                <a:cs typeface="Arial"/>
              </a:rPr>
              <a:t>le </a:t>
            </a:r>
            <a:r>
              <a:rPr sz="1800" spc="-5" dirty="0">
                <a:solidFill>
                  <a:srgbClr val="3D3D47"/>
                </a:solidFill>
                <a:latin typeface="Arial"/>
                <a:cs typeface="Arial"/>
              </a:rPr>
              <a:t>trafic maritime et</a:t>
            </a:r>
            <a:r>
              <a:rPr sz="1800" spc="-15" dirty="0">
                <a:solidFill>
                  <a:srgbClr val="3D3D47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3D3D47"/>
                </a:solidFill>
                <a:latin typeface="Arial"/>
                <a:cs typeface="Arial"/>
              </a:rPr>
              <a:t>aérien</a:t>
            </a:r>
            <a:endParaRPr sz="1800">
              <a:latin typeface="Arial"/>
              <a:cs typeface="Arial"/>
            </a:endParaRPr>
          </a:p>
          <a:p>
            <a:pPr marL="355600" marR="5080" indent="-342900">
              <a:lnSpc>
                <a:spcPts val="2180"/>
              </a:lnSpc>
              <a:spcBef>
                <a:spcPts val="45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sz="1800" b="1" spc="-5" dirty="0">
                <a:solidFill>
                  <a:srgbClr val="3D3D47"/>
                </a:solidFill>
                <a:latin typeface="Arial"/>
                <a:cs typeface="Arial"/>
              </a:rPr>
              <a:t>Biodiversité </a:t>
            </a:r>
            <a:r>
              <a:rPr sz="1800" spc="-5" dirty="0">
                <a:solidFill>
                  <a:srgbClr val="3D3D47"/>
                </a:solidFill>
                <a:latin typeface="Arial"/>
                <a:cs typeface="Arial"/>
              </a:rPr>
              <a:t>et </a:t>
            </a:r>
            <a:r>
              <a:rPr sz="1800" b="1" spc="-5" dirty="0">
                <a:solidFill>
                  <a:srgbClr val="3D3D47"/>
                </a:solidFill>
                <a:latin typeface="Arial"/>
                <a:cs typeface="Arial"/>
              </a:rPr>
              <a:t>conservation</a:t>
            </a:r>
            <a:r>
              <a:rPr sz="1800" spc="-5" dirty="0">
                <a:solidFill>
                  <a:srgbClr val="3D3D47"/>
                </a:solidFill>
                <a:latin typeface="Arial"/>
                <a:cs typeface="Arial"/>
              </a:rPr>
              <a:t>, identification et évaluation des </a:t>
            </a:r>
            <a:r>
              <a:rPr sz="1800" b="1" spc="-5" dirty="0">
                <a:solidFill>
                  <a:srgbClr val="3D3D47"/>
                </a:solidFill>
                <a:latin typeface="Arial"/>
                <a:cs typeface="Arial"/>
              </a:rPr>
              <a:t>impacts  écosystémiques </a:t>
            </a:r>
            <a:r>
              <a:rPr sz="1800" spc="-5" dirty="0">
                <a:solidFill>
                  <a:srgbClr val="3D3D47"/>
                </a:solidFill>
                <a:latin typeface="Arial"/>
                <a:cs typeface="Arial"/>
              </a:rPr>
              <a:t>venant des usages </a:t>
            </a:r>
            <a:r>
              <a:rPr sz="1800" dirty="0">
                <a:solidFill>
                  <a:srgbClr val="3D3D47"/>
                </a:solidFill>
                <a:latin typeface="Arial"/>
                <a:cs typeface="Arial"/>
              </a:rPr>
              <a:t>/ </a:t>
            </a:r>
            <a:r>
              <a:rPr sz="1800" spc="-5" dirty="0">
                <a:solidFill>
                  <a:srgbClr val="3D3D47"/>
                </a:solidFill>
                <a:latin typeface="Arial"/>
                <a:cs typeface="Arial"/>
              </a:rPr>
              <a:t>gestion du trait de</a:t>
            </a:r>
            <a:r>
              <a:rPr sz="1800" spc="-10" dirty="0">
                <a:solidFill>
                  <a:srgbClr val="3D3D47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3D3D47"/>
                </a:solidFill>
                <a:latin typeface="Arial"/>
                <a:cs typeface="Arial"/>
              </a:rPr>
              <a:t>côte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ts val="2039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sz="1800" b="1" spc="-15" dirty="0">
                <a:solidFill>
                  <a:srgbClr val="3D3D47"/>
                </a:solidFill>
                <a:latin typeface="Arial"/>
                <a:cs typeface="Arial"/>
              </a:rPr>
              <a:t>L’aquaculture </a:t>
            </a:r>
            <a:r>
              <a:rPr sz="1800" b="1" spc="-5" dirty="0">
                <a:solidFill>
                  <a:srgbClr val="3D3D47"/>
                </a:solidFill>
                <a:latin typeface="Arial"/>
                <a:cs typeface="Arial"/>
              </a:rPr>
              <a:t>marine et terrestre</a:t>
            </a:r>
            <a:r>
              <a:rPr sz="1800" spc="-5" dirty="0">
                <a:solidFill>
                  <a:srgbClr val="3D3D47"/>
                </a:solidFill>
                <a:latin typeface="Arial"/>
                <a:cs typeface="Arial"/>
              </a:rPr>
              <a:t>, son impact sur les</a:t>
            </a:r>
            <a:r>
              <a:rPr sz="1800" spc="40" dirty="0">
                <a:solidFill>
                  <a:srgbClr val="3D3D47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3D3D47"/>
                </a:solidFill>
                <a:latin typeface="Arial"/>
                <a:cs typeface="Arial"/>
              </a:rPr>
              <a:t>écosystèmes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2900" y="87485"/>
            <a:ext cx="4984115" cy="157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25"/>
              </a:lnSpc>
            </a:pPr>
            <a:r>
              <a:rPr sz="1050" dirty="0">
                <a:latin typeface="Arial"/>
                <a:cs typeface="Arial"/>
              </a:rPr>
              <a:t>La</a:t>
            </a:r>
            <a:r>
              <a:rPr sz="1050" spc="5" dirty="0">
                <a:latin typeface="Arial"/>
                <a:cs typeface="Arial"/>
              </a:rPr>
              <a:t> </a:t>
            </a:r>
            <a:r>
              <a:rPr sz="1050" spc="35" dirty="0">
                <a:latin typeface="Arial"/>
                <a:cs typeface="Arial"/>
              </a:rPr>
              <a:t>partie</a:t>
            </a:r>
            <a:r>
              <a:rPr sz="1050" spc="5" dirty="0">
                <a:latin typeface="Arial"/>
                <a:cs typeface="Arial"/>
              </a:rPr>
              <a:t> </a:t>
            </a:r>
            <a:r>
              <a:rPr sz="1050" spc="35" dirty="0">
                <a:latin typeface="Arial"/>
                <a:cs typeface="Arial"/>
              </a:rPr>
              <a:t>de</a:t>
            </a:r>
            <a:r>
              <a:rPr sz="1050" spc="5" dirty="0">
                <a:latin typeface="Arial"/>
                <a:cs typeface="Arial"/>
              </a:rPr>
              <a:t> </a:t>
            </a:r>
            <a:r>
              <a:rPr sz="1050" spc="30" dirty="0">
                <a:latin typeface="Arial"/>
                <a:cs typeface="Arial"/>
              </a:rPr>
              <a:t>l'image</a:t>
            </a:r>
            <a:r>
              <a:rPr sz="1050" spc="5" dirty="0">
                <a:latin typeface="Arial"/>
                <a:cs typeface="Arial"/>
              </a:rPr>
              <a:t> </a:t>
            </a:r>
            <a:r>
              <a:rPr sz="1050" spc="25" dirty="0">
                <a:latin typeface="Arial"/>
                <a:cs typeface="Arial"/>
              </a:rPr>
              <a:t>avec</a:t>
            </a:r>
            <a:r>
              <a:rPr sz="1050" spc="5" dirty="0">
                <a:latin typeface="Arial"/>
                <a:cs typeface="Arial"/>
              </a:rPr>
              <a:t> </a:t>
            </a:r>
            <a:r>
              <a:rPr sz="1050" spc="20" dirty="0">
                <a:latin typeface="Arial"/>
                <a:cs typeface="Arial"/>
              </a:rPr>
              <a:t>l'ID</a:t>
            </a:r>
            <a:r>
              <a:rPr sz="1050" spc="10" dirty="0">
                <a:latin typeface="Arial"/>
                <a:cs typeface="Arial"/>
              </a:rPr>
              <a:t> </a:t>
            </a:r>
            <a:r>
              <a:rPr sz="1050" spc="35" dirty="0">
                <a:latin typeface="Arial"/>
                <a:cs typeface="Arial"/>
              </a:rPr>
              <a:t>de</a:t>
            </a:r>
            <a:r>
              <a:rPr sz="1050" spc="5" dirty="0">
                <a:latin typeface="Arial"/>
                <a:cs typeface="Arial"/>
              </a:rPr>
              <a:t> </a:t>
            </a:r>
            <a:r>
              <a:rPr sz="1050" spc="30" dirty="0">
                <a:latin typeface="Arial"/>
                <a:cs typeface="Arial"/>
              </a:rPr>
              <a:t>relation</a:t>
            </a:r>
            <a:r>
              <a:rPr sz="1050" spc="5" dirty="0">
                <a:latin typeface="Arial"/>
                <a:cs typeface="Arial"/>
              </a:rPr>
              <a:t> </a:t>
            </a:r>
            <a:r>
              <a:rPr sz="1050" spc="10" dirty="0">
                <a:latin typeface="Arial"/>
                <a:cs typeface="Arial"/>
              </a:rPr>
              <a:t>rId15</a:t>
            </a:r>
            <a:r>
              <a:rPr sz="1050" spc="5" dirty="0">
                <a:latin typeface="Arial"/>
                <a:cs typeface="Arial"/>
              </a:rPr>
              <a:t> </a:t>
            </a:r>
            <a:r>
              <a:rPr sz="1050" spc="25" dirty="0">
                <a:latin typeface="Arial"/>
                <a:cs typeface="Arial"/>
              </a:rPr>
              <a:t>n'a</a:t>
            </a:r>
            <a:r>
              <a:rPr sz="1050" spc="5" dirty="0">
                <a:latin typeface="Arial"/>
                <a:cs typeface="Arial"/>
              </a:rPr>
              <a:t> </a:t>
            </a:r>
            <a:r>
              <a:rPr sz="1050" spc="25" dirty="0">
                <a:latin typeface="Arial"/>
                <a:cs typeface="Arial"/>
              </a:rPr>
              <a:t>pas</a:t>
            </a:r>
            <a:r>
              <a:rPr sz="1050" spc="5" dirty="0">
                <a:latin typeface="Arial"/>
                <a:cs typeface="Arial"/>
              </a:rPr>
              <a:t> </a:t>
            </a:r>
            <a:r>
              <a:rPr sz="1050" spc="40" dirty="0">
                <a:latin typeface="Arial"/>
                <a:cs typeface="Arial"/>
              </a:rPr>
              <a:t>été</a:t>
            </a:r>
            <a:r>
              <a:rPr sz="1050" spc="10" dirty="0">
                <a:latin typeface="Arial"/>
                <a:cs typeface="Arial"/>
              </a:rPr>
              <a:t> </a:t>
            </a:r>
            <a:r>
              <a:rPr sz="1050" spc="40" dirty="0">
                <a:latin typeface="Arial"/>
                <a:cs typeface="Arial"/>
              </a:rPr>
              <a:t>trouvé</a:t>
            </a:r>
            <a:r>
              <a:rPr sz="1050" spc="5" dirty="0">
                <a:latin typeface="Arial"/>
                <a:cs typeface="Arial"/>
              </a:rPr>
              <a:t> </a:t>
            </a:r>
            <a:r>
              <a:rPr sz="1050" spc="25" dirty="0">
                <a:latin typeface="Arial"/>
                <a:cs typeface="Arial"/>
              </a:rPr>
              <a:t>dans</a:t>
            </a:r>
            <a:r>
              <a:rPr sz="1050" spc="5" dirty="0">
                <a:latin typeface="Arial"/>
                <a:cs typeface="Arial"/>
              </a:rPr>
              <a:t> </a:t>
            </a:r>
            <a:r>
              <a:rPr sz="1050" spc="20" dirty="0">
                <a:latin typeface="Arial"/>
                <a:cs typeface="Arial"/>
              </a:rPr>
              <a:t>le</a:t>
            </a:r>
            <a:r>
              <a:rPr sz="1050" spc="10" dirty="0">
                <a:latin typeface="Arial"/>
                <a:cs typeface="Arial"/>
              </a:rPr>
              <a:t> </a:t>
            </a:r>
            <a:r>
              <a:rPr sz="1050" spc="40" dirty="0">
                <a:latin typeface="Arial"/>
                <a:cs typeface="Arial"/>
              </a:rPr>
              <a:t>fichier.</a:t>
            </a:r>
            <a:endParaRPr sz="105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350" y="657225"/>
            <a:ext cx="0" cy="5543550"/>
          </a:xfrm>
          <a:custGeom>
            <a:avLst/>
            <a:gdLst/>
            <a:ahLst/>
            <a:cxnLst/>
            <a:rect l="l" t="t" r="r" b="b"/>
            <a:pathLst>
              <a:path h="5543550">
                <a:moveTo>
                  <a:pt x="0" y="0"/>
                </a:moveTo>
                <a:lnTo>
                  <a:pt x="0" y="554355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5" name="object 5"/>
            <p:cNvSpPr/>
            <p:nvPr/>
          </p:nvSpPr>
          <p:spPr>
            <a:xfrm>
              <a:off x="9137655" y="657225"/>
              <a:ext cx="0" cy="5543550"/>
            </a:xfrm>
            <a:custGeom>
              <a:avLst/>
              <a:gdLst/>
              <a:ahLst/>
              <a:cxnLst/>
              <a:rect l="l" t="t" r="r" b="b"/>
              <a:pathLst>
                <a:path h="5543550">
                  <a:moveTo>
                    <a:pt x="0" y="0"/>
                  </a:moveTo>
                  <a:lnTo>
                    <a:pt x="0" y="554355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144000" cy="68579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45701" y="244271"/>
              <a:ext cx="1453786" cy="65732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04800" y="1938527"/>
              <a:ext cx="8570976" cy="12192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45701" y="1977008"/>
              <a:ext cx="8469630" cy="0"/>
            </a:xfrm>
            <a:custGeom>
              <a:avLst/>
              <a:gdLst/>
              <a:ahLst/>
              <a:cxnLst/>
              <a:rect l="l" t="t" r="r" b="b"/>
              <a:pathLst>
                <a:path w="8469630">
                  <a:moveTo>
                    <a:pt x="0" y="0"/>
                  </a:moveTo>
                  <a:lnTo>
                    <a:pt x="8469314" y="1"/>
                  </a:lnTo>
                </a:path>
              </a:pathLst>
            </a:custGeom>
            <a:ln w="38100">
              <a:solidFill>
                <a:srgbClr val="00B0F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215895" y="1094232"/>
              <a:ext cx="4495800" cy="5273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48511" y="1362455"/>
              <a:ext cx="6830568" cy="52425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2700" marR="5080" indent="1168400">
              <a:lnSpc>
                <a:spcPts val="2110"/>
              </a:lnSpc>
              <a:spcBef>
                <a:spcPts val="210"/>
              </a:spcBef>
            </a:pPr>
            <a:r>
              <a:rPr spc="-5" dirty="0"/>
              <a:t>PROJET BLUE GREEN GOVERNANCE  </a:t>
            </a:r>
            <a:r>
              <a:rPr spc="-15" dirty="0"/>
              <a:t>PERENNISATION </a:t>
            </a:r>
            <a:r>
              <a:rPr spc="-5" dirty="0"/>
              <a:t>DES ACQUIS </a:t>
            </a:r>
            <a:r>
              <a:rPr dirty="0"/>
              <a:t>DU </a:t>
            </a:r>
            <a:r>
              <a:rPr spc="-5" dirty="0"/>
              <a:t>PROJET OCEAN</a:t>
            </a:r>
            <a:r>
              <a:rPr spc="-50" dirty="0"/>
              <a:t> </a:t>
            </a:r>
            <a:r>
              <a:rPr spc="-5" dirty="0"/>
              <a:t>METISS</a:t>
            </a:r>
          </a:p>
        </p:txBody>
      </p:sp>
      <p:grpSp>
        <p:nvGrpSpPr>
          <p:cNvPr id="13" name="object 13"/>
          <p:cNvGrpSpPr/>
          <p:nvPr/>
        </p:nvGrpSpPr>
        <p:grpSpPr>
          <a:xfrm>
            <a:off x="673608" y="2407920"/>
            <a:ext cx="6364605" cy="527685"/>
            <a:chOff x="673608" y="2407920"/>
            <a:chExt cx="6364605" cy="527685"/>
          </a:xfrm>
        </p:grpSpPr>
        <p:sp>
          <p:nvSpPr>
            <p:cNvPr id="14" name="object 14"/>
            <p:cNvSpPr/>
            <p:nvPr/>
          </p:nvSpPr>
          <p:spPr>
            <a:xfrm>
              <a:off x="673608" y="2438400"/>
              <a:ext cx="368808" cy="48463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44880" y="2407920"/>
              <a:ext cx="3047999" cy="527303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706368" y="2474976"/>
              <a:ext cx="2066543" cy="414527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568696" y="2474976"/>
              <a:ext cx="1264920" cy="414527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629399" y="2474976"/>
              <a:ext cx="408431" cy="414527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793442" y="2471420"/>
            <a:ext cx="7258684" cy="1936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indent="-285750">
              <a:lnSpc>
                <a:spcPts val="2125"/>
              </a:lnSpc>
              <a:spcBef>
                <a:spcPts val="100"/>
              </a:spcBef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sz="1800" b="1" dirty="0">
                <a:solidFill>
                  <a:srgbClr val="5C5B6B"/>
                </a:solidFill>
                <a:latin typeface="Arial"/>
                <a:cs typeface="Arial"/>
              </a:rPr>
              <a:t>Blue </a:t>
            </a:r>
            <a:r>
              <a:rPr sz="1800" b="1" spc="-5" dirty="0">
                <a:solidFill>
                  <a:srgbClr val="5C5B6B"/>
                </a:solidFill>
                <a:latin typeface="Arial"/>
                <a:cs typeface="Arial"/>
              </a:rPr>
              <a:t>green gouvernance </a:t>
            </a:r>
            <a:r>
              <a:rPr sz="1400" spc="-5" dirty="0">
                <a:solidFill>
                  <a:srgbClr val="161645"/>
                </a:solidFill>
                <a:latin typeface="Arial"/>
                <a:cs typeface="Arial"/>
              </a:rPr>
              <a:t>(anciennement projet </a:t>
            </a:r>
            <a:r>
              <a:rPr sz="1400" dirty="0">
                <a:solidFill>
                  <a:srgbClr val="161645"/>
                </a:solidFill>
                <a:latin typeface="Arial"/>
                <a:cs typeface="Arial"/>
              </a:rPr>
              <a:t>« </a:t>
            </a:r>
            <a:r>
              <a:rPr sz="1400" spc="-5" dirty="0">
                <a:solidFill>
                  <a:srgbClr val="161645"/>
                </a:solidFill>
                <a:latin typeface="Arial"/>
                <a:cs typeface="Arial"/>
              </a:rPr>
              <a:t>BIG </a:t>
            </a:r>
            <a:r>
              <a:rPr sz="1400" spc="-20" dirty="0">
                <a:solidFill>
                  <a:srgbClr val="161645"/>
                </a:solidFill>
                <a:latin typeface="Arial"/>
                <a:cs typeface="Arial"/>
              </a:rPr>
              <a:t>IMPACT</a:t>
            </a:r>
            <a:r>
              <a:rPr sz="1400" spc="-50" dirty="0">
                <a:solidFill>
                  <a:srgbClr val="161645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161645"/>
                </a:solidFill>
                <a:latin typeface="Arial"/>
                <a:cs typeface="Arial"/>
              </a:rPr>
              <a:t>»)</a:t>
            </a:r>
            <a:endParaRPr sz="1400">
              <a:latin typeface="Arial"/>
              <a:cs typeface="Arial"/>
            </a:endParaRPr>
          </a:p>
          <a:p>
            <a:pPr marL="298450" indent="-285750">
              <a:lnSpc>
                <a:spcPts val="2125"/>
              </a:lnSpc>
              <a:buChar char="•"/>
              <a:tabLst>
                <a:tab pos="297815" algn="l"/>
                <a:tab pos="298450" algn="l"/>
              </a:tabLst>
            </a:pPr>
            <a:r>
              <a:rPr sz="1800" spc="-5" dirty="0">
                <a:solidFill>
                  <a:srgbClr val="5C5B6B"/>
                </a:solidFill>
                <a:latin typeface="Arial"/>
                <a:cs typeface="Arial"/>
              </a:rPr>
              <a:t>Appel </a:t>
            </a:r>
            <a:r>
              <a:rPr sz="1800" dirty="0">
                <a:solidFill>
                  <a:srgbClr val="5C5B6B"/>
                </a:solidFill>
                <a:latin typeface="Arial"/>
                <a:cs typeface="Arial"/>
              </a:rPr>
              <a:t>à </a:t>
            </a:r>
            <a:r>
              <a:rPr sz="1800" spc="-5" dirty="0">
                <a:solidFill>
                  <a:srgbClr val="5C5B6B"/>
                </a:solidFill>
                <a:latin typeface="Arial"/>
                <a:cs typeface="Arial"/>
              </a:rPr>
              <a:t>projet </a:t>
            </a:r>
            <a:r>
              <a:rPr sz="1800" b="1" spc="-5" dirty="0">
                <a:solidFill>
                  <a:srgbClr val="5C5B6B"/>
                </a:solidFill>
                <a:latin typeface="Arial"/>
                <a:cs typeface="Arial"/>
              </a:rPr>
              <a:t>HORIZON EUROPE</a:t>
            </a:r>
            <a:endParaRPr sz="1800">
              <a:latin typeface="Arial"/>
              <a:cs typeface="Arial"/>
            </a:endParaRPr>
          </a:p>
          <a:p>
            <a:pPr marL="298450" marR="398780" indent="-285750">
              <a:lnSpc>
                <a:spcPts val="2110"/>
              </a:lnSpc>
              <a:spcBef>
                <a:spcPts val="160"/>
              </a:spcBef>
              <a:buChar char="•"/>
              <a:tabLst>
                <a:tab pos="297815" algn="l"/>
                <a:tab pos="298450" algn="l"/>
              </a:tabLst>
            </a:pPr>
            <a:r>
              <a:rPr sz="1800" spc="-5" dirty="0">
                <a:solidFill>
                  <a:srgbClr val="5C5B6B"/>
                </a:solidFill>
                <a:latin typeface="Arial"/>
                <a:cs typeface="Arial"/>
              </a:rPr>
              <a:t>Projet déposé en </a:t>
            </a:r>
            <a:r>
              <a:rPr sz="1800" b="1" spc="-5" dirty="0">
                <a:solidFill>
                  <a:srgbClr val="5C5B6B"/>
                </a:solidFill>
                <a:latin typeface="Arial"/>
                <a:cs typeface="Arial"/>
              </a:rPr>
              <a:t>mars 2022 </a:t>
            </a:r>
            <a:r>
              <a:rPr sz="1800" spc="-5" dirty="0">
                <a:solidFill>
                  <a:srgbClr val="5C5B6B"/>
                </a:solidFill>
                <a:latin typeface="Arial"/>
                <a:cs typeface="Arial"/>
              </a:rPr>
              <a:t>(résultat de sélection attendue pour  août</a:t>
            </a:r>
            <a:r>
              <a:rPr sz="1800" spc="-10" dirty="0">
                <a:solidFill>
                  <a:srgbClr val="5C5B6B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C5B6B"/>
                </a:solidFill>
                <a:latin typeface="Arial"/>
                <a:cs typeface="Arial"/>
              </a:rPr>
              <a:t>2022)</a:t>
            </a:r>
            <a:endParaRPr sz="1800">
              <a:latin typeface="Arial"/>
              <a:cs typeface="Arial"/>
            </a:endParaRPr>
          </a:p>
          <a:p>
            <a:pPr marL="298450" indent="-285750">
              <a:lnSpc>
                <a:spcPts val="2125"/>
              </a:lnSpc>
              <a:buChar char="•"/>
              <a:tabLst>
                <a:tab pos="297815" algn="l"/>
                <a:tab pos="298450" algn="l"/>
              </a:tabLst>
            </a:pPr>
            <a:r>
              <a:rPr sz="1800" spc="-5" dirty="0">
                <a:solidFill>
                  <a:srgbClr val="5C5B6B"/>
                </a:solidFill>
                <a:latin typeface="Arial"/>
                <a:cs typeface="Arial"/>
              </a:rPr>
              <a:t>Projet d’un budget </a:t>
            </a:r>
            <a:r>
              <a:rPr sz="1800" b="1" spc="-5" dirty="0">
                <a:solidFill>
                  <a:srgbClr val="5C5B6B"/>
                </a:solidFill>
                <a:latin typeface="Arial"/>
                <a:cs typeface="Arial"/>
              </a:rPr>
              <a:t>d’environ </a:t>
            </a:r>
            <a:r>
              <a:rPr sz="1800" b="1" dirty="0">
                <a:solidFill>
                  <a:srgbClr val="5C5B6B"/>
                </a:solidFill>
                <a:latin typeface="Arial"/>
                <a:cs typeface="Arial"/>
              </a:rPr>
              <a:t>6 M € </a:t>
            </a:r>
            <a:r>
              <a:rPr sz="1800" dirty="0">
                <a:solidFill>
                  <a:srgbClr val="5C5B6B"/>
                </a:solidFill>
                <a:latin typeface="Arial"/>
                <a:cs typeface="Arial"/>
              </a:rPr>
              <a:t>- </a:t>
            </a:r>
            <a:r>
              <a:rPr sz="1800" spc="-5" dirty="0">
                <a:solidFill>
                  <a:srgbClr val="5C5B6B"/>
                </a:solidFill>
                <a:latin typeface="Arial"/>
                <a:cs typeface="Arial"/>
              </a:rPr>
              <a:t>dont environ </a:t>
            </a:r>
            <a:r>
              <a:rPr sz="1800" b="1" spc="-5" dirty="0">
                <a:solidFill>
                  <a:srgbClr val="5C5B6B"/>
                </a:solidFill>
                <a:latin typeface="Arial"/>
                <a:cs typeface="Arial"/>
              </a:rPr>
              <a:t>300 000 </a:t>
            </a:r>
            <a:r>
              <a:rPr sz="1800" b="1" dirty="0">
                <a:solidFill>
                  <a:srgbClr val="5C5B6B"/>
                </a:solidFill>
                <a:latin typeface="Arial"/>
                <a:cs typeface="Arial"/>
              </a:rPr>
              <a:t>€</a:t>
            </a:r>
            <a:r>
              <a:rPr sz="1800" b="1" spc="15" dirty="0">
                <a:solidFill>
                  <a:srgbClr val="5C5B6B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C5B6B"/>
                </a:solidFill>
                <a:latin typeface="Arial"/>
                <a:cs typeface="Arial"/>
              </a:rPr>
              <a:t>réservé</a:t>
            </a:r>
            <a:endParaRPr sz="1800">
              <a:latin typeface="Arial"/>
              <a:cs typeface="Arial"/>
            </a:endParaRPr>
          </a:p>
          <a:p>
            <a:pPr marL="298450">
              <a:lnSpc>
                <a:spcPts val="2125"/>
              </a:lnSpc>
              <a:spcBef>
                <a:spcPts val="45"/>
              </a:spcBef>
            </a:pPr>
            <a:r>
              <a:rPr sz="1800" spc="-5" dirty="0">
                <a:solidFill>
                  <a:srgbClr val="5C5B6B"/>
                </a:solidFill>
                <a:latin typeface="Arial"/>
                <a:cs typeface="Arial"/>
              </a:rPr>
              <a:t>pour l’Université de La Réunion</a:t>
            </a:r>
            <a:endParaRPr sz="1800">
              <a:latin typeface="Arial"/>
              <a:cs typeface="Arial"/>
            </a:endParaRPr>
          </a:p>
          <a:p>
            <a:pPr marL="298450" indent="-285750">
              <a:lnSpc>
                <a:spcPts val="2125"/>
              </a:lnSpc>
              <a:buChar char="•"/>
              <a:tabLst>
                <a:tab pos="297815" algn="l"/>
                <a:tab pos="298450" algn="l"/>
              </a:tabLst>
            </a:pPr>
            <a:r>
              <a:rPr sz="1800" spc="-5" dirty="0">
                <a:solidFill>
                  <a:srgbClr val="5C5B6B"/>
                </a:solidFill>
                <a:latin typeface="Arial"/>
                <a:cs typeface="Arial"/>
              </a:rPr>
              <a:t>Durée du projet </a:t>
            </a:r>
            <a:r>
              <a:rPr sz="1800" dirty="0">
                <a:solidFill>
                  <a:srgbClr val="5C5B6B"/>
                </a:solidFill>
                <a:latin typeface="Arial"/>
                <a:cs typeface="Arial"/>
              </a:rPr>
              <a:t>: </a:t>
            </a:r>
            <a:r>
              <a:rPr sz="1800" b="1" dirty="0">
                <a:solidFill>
                  <a:srgbClr val="5C5B6B"/>
                </a:solidFill>
                <a:latin typeface="Arial"/>
                <a:cs typeface="Arial"/>
              </a:rPr>
              <a:t>3</a:t>
            </a:r>
            <a:r>
              <a:rPr sz="1800" b="1" spc="-5" dirty="0">
                <a:solidFill>
                  <a:srgbClr val="5C5B6B"/>
                </a:solidFill>
                <a:latin typeface="Arial"/>
                <a:cs typeface="Arial"/>
              </a:rPr>
              <a:t> ans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2900" y="87485"/>
            <a:ext cx="4984115" cy="157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25"/>
              </a:lnSpc>
            </a:pPr>
            <a:r>
              <a:rPr sz="1050" dirty="0">
                <a:latin typeface="Arial"/>
                <a:cs typeface="Arial"/>
              </a:rPr>
              <a:t>La</a:t>
            </a:r>
            <a:r>
              <a:rPr sz="1050" spc="5" dirty="0">
                <a:latin typeface="Arial"/>
                <a:cs typeface="Arial"/>
              </a:rPr>
              <a:t> </a:t>
            </a:r>
            <a:r>
              <a:rPr sz="1050" spc="35" dirty="0">
                <a:latin typeface="Arial"/>
                <a:cs typeface="Arial"/>
              </a:rPr>
              <a:t>partie</a:t>
            </a:r>
            <a:r>
              <a:rPr sz="1050" spc="5" dirty="0">
                <a:latin typeface="Arial"/>
                <a:cs typeface="Arial"/>
              </a:rPr>
              <a:t> </a:t>
            </a:r>
            <a:r>
              <a:rPr sz="1050" spc="35" dirty="0">
                <a:latin typeface="Arial"/>
                <a:cs typeface="Arial"/>
              </a:rPr>
              <a:t>de</a:t>
            </a:r>
            <a:r>
              <a:rPr sz="1050" spc="5" dirty="0">
                <a:latin typeface="Arial"/>
                <a:cs typeface="Arial"/>
              </a:rPr>
              <a:t> </a:t>
            </a:r>
            <a:r>
              <a:rPr sz="1050" spc="30" dirty="0">
                <a:latin typeface="Arial"/>
                <a:cs typeface="Arial"/>
              </a:rPr>
              <a:t>l'image</a:t>
            </a:r>
            <a:r>
              <a:rPr sz="1050" spc="5" dirty="0">
                <a:latin typeface="Arial"/>
                <a:cs typeface="Arial"/>
              </a:rPr>
              <a:t> </a:t>
            </a:r>
            <a:r>
              <a:rPr sz="1050" spc="25" dirty="0">
                <a:latin typeface="Arial"/>
                <a:cs typeface="Arial"/>
              </a:rPr>
              <a:t>avec</a:t>
            </a:r>
            <a:r>
              <a:rPr sz="1050" spc="5" dirty="0">
                <a:latin typeface="Arial"/>
                <a:cs typeface="Arial"/>
              </a:rPr>
              <a:t> </a:t>
            </a:r>
            <a:r>
              <a:rPr sz="1050" spc="20" dirty="0">
                <a:latin typeface="Arial"/>
                <a:cs typeface="Arial"/>
              </a:rPr>
              <a:t>l'ID</a:t>
            </a:r>
            <a:r>
              <a:rPr sz="1050" spc="10" dirty="0">
                <a:latin typeface="Arial"/>
                <a:cs typeface="Arial"/>
              </a:rPr>
              <a:t> </a:t>
            </a:r>
            <a:r>
              <a:rPr sz="1050" spc="35" dirty="0">
                <a:latin typeface="Arial"/>
                <a:cs typeface="Arial"/>
              </a:rPr>
              <a:t>de</a:t>
            </a:r>
            <a:r>
              <a:rPr sz="1050" spc="5" dirty="0">
                <a:latin typeface="Arial"/>
                <a:cs typeface="Arial"/>
              </a:rPr>
              <a:t> </a:t>
            </a:r>
            <a:r>
              <a:rPr sz="1050" spc="30" dirty="0">
                <a:latin typeface="Arial"/>
                <a:cs typeface="Arial"/>
              </a:rPr>
              <a:t>relation</a:t>
            </a:r>
            <a:r>
              <a:rPr sz="1050" spc="5" dirty="0">
                <a:latin typeface="Arial"/>
                <a:cs typeface="Arial"/>
              </a:rPr>
              <a:t> </a:t>
            </a:r>
            <a:r>
              <a:rPr sz="1050" spc="10" dirty="0">
                <a:latin typeface="Arial"/>
                <a:cs typeface="Arial"/>
              </a:rPr>
              <a:t>rId15</a:t>
            </a:r>
            <a:r>
              <a:rPr sz="1050" spc="5" dirty="0">
                <a:latin typeface="Arial"/>
                <a:cs typeface="Arial"/>
              </a:rPr>
              <a:t> </a:t>
            </a:r>
            <a:r>
              <a:rPr sz="1050" spc="25" dirty="0">
                <a:latin typeface="Arial"/>
                <a:cs typeface="Arial"/>
              </a:rPr>
              <a:t>n'a</a:t>
            </a:r>
            <a:r>
              <a:rPr sz="1050" spc="5" dirty="0">
                <a:latin typeface="Arial"/>
                <a:cs typeface="Arial"/>
              </a:rPr>
              <a:t> </a:t>
            </a:r>
            <a:r>
              <a:rPr sz="1050" spc="25" dirty="0">
                <a:latin typeface="Arial"/>
                <a:cs typeface="Arial"/>
              </a:rPr>
              <a:t>pas</a:t>
            </a:r>
            <a:r>
              <a:rPr sz="1050" spc="5" dirty="0">
                <a:latin typeface="Arial"/>
                <a:cs typeface="Arial"/>
              </a:rPr>
              <a:t> </a:t>
            </a:r>
            <a:r>
              <a:rPr sz="1050" spc="40" dirty="0">
                <a:latin typeface="Arial"/>
                <a:cs typeface="Arial"/>
              </a:rPr>
              <a:t>été</a:t>
            </a:r>
            <a:r>
              <a:rPr sz="1050" spc="10" dirty="0">
                <a:latin typeface="Arial"/>
                <a:cs typeface="Arial"/>
              </a:rPr>
              <a:t> </a:t>
            </a:r>
            <a:r>
              <a:rPr sz="1050" spc="40" dirty="0">
                <a:latin typeface="Arial"/>
                <a:cs typeface="Arial"/>
              </a:rPr>
              <a:t>trouvé</a:t>
            </a:r>
            <a:r>
              <a:rPr sz="1050" spc="5" dirty="0">
                <a:latin typeface="Arial"/>
                <a:cs typeface="Arial"/>
              </a:rPr>
              <a:t> </a:t>
            </a:r>
            <a:r>
              <a:rPr sz="1050" spc="25" dirty="0">
                <a:latin typeface="Arial"/>
                <a:cs typeface="Arial"/>
              </a:rPr>
              <a:t>dans</a:t>
            </a:r>
            <a:r>
              <a:rPr sz="1050" spc="5" dirty="0">
                <a:latin typeface="Arial"/>
                <a:cs typeface="Arial"/>
              </a:rPr>
              <a:t> </a:t>
            </a:r>
            <a:r>
              <a:rPr sz="1050" spc="20" dirty="0">
                <a:latin typeface="Arial"/>
                <a:cs typeface="Arial"/>
              </a:rPr>
              <a:t>le</a:t>
            </a:r>
            <a:r>
              <a:rPr sz="1050" spc="10" dirty="0">
                <a:latin typeface="Arial"/>
                <a:cs typeface="Arial"/>
              </a:rPr>
              <a:t> </a:t>
            </a:r>
            <a:r>
              <a:rPr sz="1050" spc="40" dirty="0">
                <a:latin typeface="Arial"/>
                <a:cs typeface="Arial"/>
              </a:rPr>
              <a:t>fichier.</a:t>
            </a:r>
            <a:endParaRPr sz="105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350" y="657225"/>
            <a:ext cx="0" cy="5543550"/>
          </a:xfrm>
          <a:custGeom>
            <a:avLst/>
            <a:gdLst/>
            <a:ahLst/>
            <a:cxnLst/>
            <a:rect l="l" t="t" r="r" b="b"/>
            <a:pathLst>
              <a:path h="5543550">
                <a:moveTo>
                  <a:pt x="0" y="0"/>
                </a:moveTo>
                <a:lnTo>
                  <a:pt x="0" y="554355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5" name="object 5"/>
            <p:cNvSpPr/>
            <p:nvPr/>
          </p:nvSpPr>
          <p:spPr>
            <a:xfrm>
              <a:off x="9137655" y="657225"/>
              <a:ext cx="0" cy="5543550"/>
            </a:xfrm>
            <a:custGeom>
              <a:avLst/>
              <a:gdLst/>
              <a:ahLst/>
              <a:cxnLst/>
              <a:rect l="l" t="t" r="r" b="b"/>
              <a:pathLst>
                <a:path h="5543550">
                  <a:moveTo>
                    <a:pt x="0" y="0"/>
                  </a:moveTo>
                  <a:lnTo>
                    <a:pt x="0" y="554355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144000" cy="68579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45701" y="244271"/>
              <a:ext cx="1453786" cy="65732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95656" y="1511808"/>
              <a:ext cx="8570976" cy="12192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37346" y="1549374"/>
              <a:ext cx="8469630" cy="0"/>
            </a:xfrm>
            <a:custGeom>
              <a:avLst/>
              <a:gdLst/>
              <a:ahLst/>
              <a:cxnLst/>
              <a:rect l="l" t="t" r="r" b="b"/>
              <a:pathLst>
                <a:path w="8469630">
                  <a:moveTo>
                    <a:pt x="0" y="0"/>
                  </a:moveTo>
                  <a:lnTo>
                    <a:pt x="8469314" y="1"/>
                  </a:lnTo>
                </a:path>
              </a:pathLst>
            </a:custGeom>
            <a:ln w="38100">
              <a:solidFill>
                <a:srgbClr val="00B0F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157983" y="1121663"/>
              <a:ext cx="4495800" cy="5273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2292350" y="1185164"/>
            <a:ext cx="4205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PROJET BLUE GREEN</a:t>
            </a:r>
            <a:r>
              <a:rPr spc="-20" dirty="0"/>
              <a:t> </a:t>
            </a:r>
            <a:r>
              <a:rPr spc="-5" dirty="0"/>
              <a:t>GOVERNANCE</a:t>
            </a:r>
          </a:p>
        </p:txBody>
      </p:sp>
      <p:sp>
        <p:nvSpPr>
          <p:cNvPr id="12" name="object 12"/>
          <p:cNvSpPr/>
          <p:nvPr/>
        </p:nvSpPr>
        <p:spPr>
          <a:xfrm>
            <a:off x="2426207" y="1554480"/>
            <a:ext cx="4023360" cy="52730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6525" rIns="0" bIns="0" rtlCol="0">
            <a:spAutoFit/>
          </a:bodyPr>
          <a:lstStyle/>
          <a:p>
            <a:pPr marL="2293620">
              <a:lnSpc>
                <a:spcPct val="100000"/>
              </a:lnSpc>
              <a:spcBef>
                <a:spcPts val="1075"/>
              </a:spcBef>
            </a:pPr>
            <a:r>
              <a:rPr spc="-5" dirty="0"/>
              <a:t>COMPOSITION DU</a:t>
            </a:r>
            <a:r>
              <a:rPr dirty="0"/>
              <a:t> </a:t>
            </a:r>
            <a:r>
              <a:rPr spc="-5" dirty="0"/>
              <a:t>CONSORTIUM</a:t>
            </a:r>
          </a:p>
          <a:p>
            <a:pPr marL="372745">
              <a:lnSpc>
                <a:spcPts val="1645"/>
              </a:lnSpc>
              <a:spcBef>
                <a:spcPts val="760"/>
              </a:spcBef>
            </a:pPr>
            <a:r>
              <a:rPr sz="1400" spc="-10" dirty="0">
                <a:solidFill>
                  <a:srgbClr val="3D3D47"/>
                </a:solidFill>
              </a:rPr>
              <a:t>Coordinateur </a:t>
            </a:r>
            <a:r>
              <a:rPr sz="1400" dirty="0">
                <a:solidFill>
                  <a:srgbClr val="3D3D47"/>
                </a:solidFill>
              </a:rPr>
              <a:t>: </a:t>
            </a:r>
            <a:r>
              <a:rPr sz="1400" b="0" spc="-5" dirty="0">
                <a:solidFill>
                  <a:srgbClr val="3D3D47"/>
                </a:solidFill>
                <a:latin typeface="Arial"/>
                <a:cs typeface="Arial"/>
              </a:rPr>
              <a:t>University of Portsmouth (Royaume-Uni)</a:t>
            </a:r>
            <a:endParaRPr sz="1400">
              <a:latin typeface="Arial"/>
              <a:cs typeface="Arial"/>
            </a:endParaRPr>
          </a:p>
          <a:p>
            <a:pPr marL="372745">
              <a:lnSpc>
                <a:spcPts val="1645"/>
              </a:lnSpc>
            </a:pPr>
            <a:r>
              <a:rPr sz="1400" spc="-5" dirty="0">
                <a:solidFill>
                  <a:srgbClr val="3D3D47"/>
                </a:solidFill>
              </a:rPr>
              <a:t>Partenaires</a:t>
            </a:r>
            <a:r>
              <a:rPr sz="1400" spc="-15" dirty="0">
                <a:solidFill>
                  <a:srgbClr val="3D3D47"/>
                </a:solidFill>
              </a:rPr>
              <a:t> </a:t>
            </a:r>
            <a:r>
              <a:rPr sz="1400" dirty="0">
                <a:solidFill>
                  <a:srgbClr val="3D3D47"/>
                </a:solidFill>
              </a:rPr>
              <a:t>:</a:t>
            </a:r>
            <a:endParaRPr sz="1400"/>
          </a:p>
          <a:p>
            <a:pPr marL="1572895" indent="-286385">
              <a:lnSpc>
                <a:spcPct val="100000"/>
              </a:lnSpc>
              <a:buChar char="•"/>
              <a:tabLst>
                <a:tab pos="1572260" algn="l"/>
                <a:tab pos="1572895" algn="l"/>
              </a:tabLst>
            </a:pPr>
            <a:r>
              <a:rPr sz="1400" b="0" dirty="0">
                <a:solidFill>
                  <a:srgbClr val="3D3D47"/>
                </a:solidFill>
                <a:latin typeface="Arial"/>
                <a:cs typeface="Arial"/>
              </a:rPr>
              <a:t>KU </a:t>
            </a:r>
            <a:r>
              <a:rPr sz="1400" b="0" spc="-5" dirty="0">
                <a:solidFill>
                  <a:srgbClr val="3D3D47"/>
                </a:solidFill>
                <a:latin typeface="Arial"/>
                <a:cs typeface="Arial"/>
              </a:rPr>
              <a:t>Leuven Public Governance Institute</a:t>
            </a:r>
            <a:r>
              <a:rPr sz="1400" b="0" spc="-15" dirty="0">
                <a:solidFill>
                  <a:srgbClr val="3D3D47"/>
                </a:solidFill>
                <a:latin typeface="Arial"/>
                <a:cs typeface="Arial"/>
              </a:rPr>
              <a:t> </a:t>
            </a:r>
            <a:r>
              <a:rPr sz="1400" b="0" spc="-5" dirty="0">
                <a:solidFill>
                  <a:srgbClr val="3D3D47"/>
                </a:solidFill>
                <a:latin typeface="Arial"/>
                <a:cs typeface="Arial"/>
              </a:rPr>
              <a:t>(Belgique)</a:t>
            </a:r>
            <a:endParaRPr sz="1400">
              <a:latin typeface="Arial"/>
              <a:cs typeface="Arial"/>
            </a:endParaRPr>
          </a:p>
          <a:p>
            <a:pPr marL="1572895" indent="-286385">
              <a:lnSpc>
                <a:spcPct val="100000"/>
              </a:lnSpc>
              <a:spcBef>
                <a:spcPts val="25"/>
              </a:spcBef>
              <a:buChar char="•"/>
              <a:tabLst>
                <a:tab pos="1572260" algn="l"/>
                <a:tab pos="1572895" algn="l"/>
              </a:tabLst>
            </a:pPr>
            <a:r>
              <a:rPr sz="1400" b="0" spc="-5" dirty="0">
                <a:solidFill>
                  <a:srgbClr val="3D3D47"/>
                </a:solidFill>
                <a:latin typeface="Arial"/>
                <a:cs typeface="Arial"/>
              </a:rPr>
              <a:t>University of Antwerp</a:t>
            </a:r>
            <a:r>
              <a:rPr sz="1400" b="0" spc="-90" dirty="0">
                <a:solidFill>
                  <a:srgbClr val="3D3D47"/>
                </a:solidFill>
                <a:latin typeface="Arial"/>
                <a:cs typeface="Arial"/>
              </a:rPr>
              <a:t> </a:t>
            </a:r>
            <a:r>
              <a:rPr sz="1400" b="0" spc="-5" dirty="0">
                <a:solidFill>
                  <a:srgbClr val="3D3D47"/>
                </a:solidFill>
                <a:latin typeface="Arial"/>
                <a:cs typeface="Arial"/>
              </a:rPr>
              <a:t>(Belgique)</a:t>
            </a:r>
            <a:endParaRPr sz="1400">
              <a:latin typeface="Arial"/>
              <a:cs typeface="Arial"/>
            </a:endParaRPr>
          </a:p>
          <a:p>
            <a:pPr marL="1572895" indent="-286385">
              <a:lnSpc>
                <a:spcPct val="100000"/>
              </a:lnSpc>
              <a:spcBef>
                <a:spcPts val="25"/>
              </a:spcBef>
              <a:buChar char="•"/>
              <a:tabLst>
                <a:tab pos="1572260" algn="l"/>
                <a:tab pos="1572895" algn="l"/>
              </a:tabLst>
            </a:pPr>
            <a:r>
              <a:rPr sz="1400" b="0" spc="-5" dirty="0">
                <a:solidFill>
                  <a:srgbClr val="3D3D47"/>
                </a:solidFill>
                <a:latin typeface="Arial"/>
                <a:cs typeface="Arial"/>
              </a:rPr>
              <a:t>Norwegian Institute of </a:t>
            </a:r>
            <a:r>
              <a:rPr sz="1400" b="0" spc="-15" dirty="0">
                <a:solidFill>
                  <a:srgbClr val="3D3D47"/>
                </a:solidFill>
                <a:latin typeface="Arial"/>
                <a:cs typeface="Arial"/>
              </a:rPr>
              <a:t>Water </a:t>
            </a:r>
            <a:r>
              <a:rPr sz="1400" b="0" spc="-5" dirty="0">
                <a:solidFill>
                  <a:srgbClr val="3D3D47"/>
                </a:solidFill>
                <a:latin typeface="Arial"/>
                <a:cs typeface="Arial"/>
              </a:rPr>
              <a:t>Research</a:t>
            </a:r>
            <a:r>
              <a:rPr sz="1400" b="0" spc="-10" dirty="0">
                <a:solidFill>
                  <a:srgbClr val="3D3D47"/>
                </a:solidFill>
                <a:latin typeface="Arial"/>
                <a:cs typeface="Arial"/>
              </a:rPr>
              <a:t> </a:t>
            </a:r>
            <a:r>
              <a:rPr sz="1400" b="0" spc="-5" dirty="0">
                <a:solidFill>
                  <a:srgbClr val="3D3D47"/>
                </a:solidFill>
                <a:latin typeface="Arial"/>
                <a:cs typeface="Arial"/>
              </a:rPr>
              <a:t>(Norvège)</a:t>
            </a:r>
            <a:endParaRPr sz="1400">
              <a:latin typeface="Arial"/>
              <a:cs typeface="Arial"/>
            </a:endParaRPr>
          </a:p>
          <a:p>
            <a:pPr marL="1572895" indent="-286385">
              <a:lnSpc>
                <a:spcPts val="1645"/>
              </a:lnSpc>
              <a:spcBef>
                <a:spcPts val="25"/>
              </a:spcBef>
              <a:buChar char="•"/>
              <a:tabLst>
                <a:tab pos="1572260" algn="l"/>
                <a:tab pos="1572895" algn="l"/>
              </a:tabLst>
            </a:pPr>
            <a:r>
              <a:rPr sz="1400" b="0" spc="-40" dirty="0">
                <a:solidFill>
                  <a:srgbClr val="3D3D47"/>
                </a:solidFill>
                <a:latin typeface="Arial"/>
                <a:cs typeface="Arial"/>
              </a:rPr>
              <a:t>Tartu </a:t>
            </a:r>
            <a:r>
              <a:rPr sz="1400" b="0" spc="-5" dirty="0">
                <a:solidFill>
                  <a:srgbClr val="3D3D47"/>
                </a:solidFill>
                <a:latin typeface="Arial"/>
                <a:cs typeface="Arial"/>
              </a:rPr>
              <a:t>University</a:t>
            </a:r>
            <a:r>
              <a:rPr sz="1400" b="0" spc="25" dirty="0">
                <a:solidFill>
                  <a:srgbClr val="3D3D47"/>
                </a:solidFill>
                <a:latin typeface="Arial"/>
                <a:cs typeface="Arial"/>
              </a:rPr>
              <a:t> </a:t>
            </a:r>
            <a:r>
              <a:rPr sz="1400" b="0" spc="-5" dirty="0">
                <a:solidFill>
                  <a:srgbClr val="3D3D47"/>
                </a:solidFill>
                <a:latin typeface="Arial"/>
                <a:cs typeface="Arial"/>
              </a:rPr>
              <a:t>(Estonie)</a:t>
            </a:r>
            <a:endParaRPr sz="1400">
              <a:latin typeface="Arial"/>
              <a:cs typeface="Arial"/>
            </a:endParaRPr>
          </a:p>
          <a:p>
            <a:pPr marL="1572895" indent="-286385">
              <a:lnSpc>
                <a:spcPts val="1645"/>
              </a:lnSpc>
              <a:buChar char="•"/>
              <a:tabLst>
                <a:tab pos="1572260" algn="l"/>
                <a:tab pos="1572895" algn="l"/>
              </a:tabLst>
            </a:pPr>
            <a:r>
              <a:rPr sz="1400" b="0" spc="-5" dirty="0">
                <a:solidFill>
                  <a:srgbClr val="3D3D47"/>
                </a:solidFill>
                <a:latin typeface="Arial"/>
                <a:cs typeface="Arial"/>
              </a:rPr>
              <a:t>Open Universiteit</a:t>
            </a:r>
            <a:r>
              <a:rPr sz="1400" b="0" spc="-15" dirty="0">
                <a:solidFill>
                  <a:srgbClr val="3D3D47"/>
                </a:solidFill>
                <a:latin typeface="Arial"/>
                <a:cs typeface="Arial"/>
              </a:rPr>
              <a:t> </a:t>
            </a:r>
            <a:r>
              <a:rPr sz="1400" b="0" spc="-5" dirty="0">
                <a:solidFill>
                  <a:srgbClr val="3D3D47"/>
                </a:solidFill>
                <a:latin typeface="Arial"/>
                <a:cs typeface="Arial"/>
              </a:rPr>
              <a:t>(Pays-Bas)</a:t>
            </a:r>
            <a:endParaRPr sz="1400">
              <a:latin typeface="Arial"/>
              <a:cs typeface="Arial"/>
            </a:endParaRPr>
          </a:p>
          <a:p>
            <a:pPr marL="1572895" indent="-286385">
              <a:lnSpc>
                <a:spcPct val="100000"/>
              </a:lnSpc>
              <a:buChar char="•"/>
              <a:tabLst>
                <a:tab pos="1572260" algn="l"/>
                <a:tab pos="1572895" algn="l"/>
              </a:tabLst>
            </a:pPr>
            <a:r>
              <a:rPr sz="1400" b="0" spc="-5" dirty="0">
                <a:solidFill>
                  <a:srgbClr val="3D3D47"/>
                </a:solidFill>
                <a:latin typeface="Arial"/>
                <a:cs typeface="Arial"/>
              </a:rPr>
              <a:t>Radboud University</a:t>
            </a:r>
            <a:r>
              <a:rPr sz="1400" b="0" spc="-10" dirty="0">
                <a:solidFill>
                  <a:srgbClr val="3D3D47"/>
                </a:solidFill>
                <a:latin typeface="Arial"/>
                <a:cs typeface="Arial"/>
              </a:rPr>
              <a:t> </a:t>
            </a:r>
            <a:r>
              <a:rPr sz="1400" b="0" spc="-5" dirty="0">
                <a:solidFill>
                  <a:srgbClr val="3D3D47"/>
                </a:solidFill>
                <a:latin typeface="Arial"/>
                <a:cs typeface="Arial"/>
              </a:rPr>
              <a:t>(Pays-Bas)</a:t>
            </a:r>
            <a:endParaRPr sz="1400">
              <a:latin typeface="Arial"/>
              <a:cs typeface="Arial"/>
            </a:endParaRPr>
          </a:p>
          <a:p>
            <a:pPr marL="1572895" indent="-286385">
              <a:lnSpc>
                <a:spcPct val="100000"/>
              </a:lnSpc>
              <a:spcBef>
                <a:spcPts val="20"/>
              </a:spcBef>
              <a:buChar char="•"/>
              <a:tabLst>
                <a:tab pos="1572260" algn="l"/>
                <a:tab pos="1572895" algn="l"/>
              </a:tabLst>
            </a:pPr>
            <a:r>
              <a:rPr sz="1400" b="0" spc="-5" dirty="0">
                <a:solidFill>
                  <a:srgbClr val="3D3D47"/>
                </a:solidFill>
                <a:latin typeface="Arial"/>
                <a:cs typeface="Arial"/>
              </a:rPr>
              <a:t>Euro-Mediterranean Centre on Climate Change</a:t>
            </a:r>
            <a:r>
              <a:rPr sz="1400" b="0" spc="-10" dirty="0">
                <a:solidFill>
                  <a:srgbClr val="3D3D47"/>
                </a:solidFill>
                <a:latin typeface="Arial"/>
                <a:cs typeface="Arial"/>
              </a:rPr>
              <a:t> </a:t>
            </a:r>
            <a:r>
              <a:rPr sz="1400" b="0" spc="-5" dirty="0">
                <a:solidFill>
                  <a:srgbClr val="3D3D47"/>
                </a:solidFill>
                <a:latin typeface="Arial"/>
                <a:cs typeface="Arial"/>
              </a:rPr>
              <a:t>(Italie)</a:t>
            </a:r>
            <a:endParaRPr sz="1400">
              <a:latin typeface="Arial"/>
              <a:cs typeface="Arial"/>
            </a:endParaRPr>
          </a:p>
          <a:p>
            <a:pPr marL="1572895" indent="-286385">
              <a:lnSpc>
                <a:spcPct val="100000"/>
              </a:lnSpc>
              <a:spcBef>
                <a:spcPts val="25"/>
              </a:spcBef>
              <a:buChar char="•"/>
              <a:tabLst>
                <a:tab pos="1572260" algn="l"/>
                <a:tab pos="1572895" algn="l"/>
              </a:tabLst>
            </a:pPr>
            <a:r>
              <a:rPr sz="1400" b="0" spc="-5" dirty="0">
                <a:solidFill>
                  <a:srgbClr val="3D3D47"/>
                </a:solidFill>
                <a:latin typeface="Arial"/>
                <a:cs typeface="Arial"/>
              </a:rPr>
              <a:t>Universitat de </a:t>
            </a:r>
            <a:r>
              <a:rPr sz="1400" b="0" spc="-15" dirty="0">
                <a:solidFill>
                  <a:srgbClr val="3D3D47"/>
                </a:solidFill>
                <a:latin typeface="Arial"/>
                <a:cs typeface="Arial"/>
              </a:rPr>
              <a:t>Valencia</a:t>
            </a:r>
            <a:r>
              <a:rPr sz="1400" b="0" spc="-10" dirty="0">
                <a:solidFill>
                  <a:srgbClr val="3D3D47"/>
                </a:solidFill>
                <a:latin typeface="Arial"/>
                <a:cs typeface="Arial"/>
              </a:rPr>
              <a:t> </a:t>
            </a:r>
            <a:r>
              <a:rPr sz="1400" b="0" spc="-5" dirty="0">
                <a:solidFill>
                  <a:srgbClr val="3D3D47"/>
                </a:solidFill>
                <a:latin typeface="Arial"/>
                <a:cs typeface="Arial"/>
              </a:rPr>
              <a:t>(Espagne)</a:t>
            </a:r>
            <a:endParaRPr sz="1400">
              <a:latin typeface="Arial"/>
              <a:cs typeface="Arial"/>
            </a:endParaRPr>
          </a:p>
          <a:p>
            <a:pPr marL="1572895" indent="-286385">
              <a:lnSpc>
                <a:spcPts val="1645"/>
              </a:lnSpc>
              <a:spcBef>
                <a:spcPts val="25"/>
              </a:spcBef>
              <a:buChar char="•"/>
              <a:tabLst>
                <a:tab pos="1572260" algn="l"/>
                <a:tab pos="1572895" algn="l"/>
              </a:tabLst>
            </a:pPr>
            <a:r>
              <a:rPr sz="1400" b="0" spc="-5" dirty="0">
                <a:solidFill>
                  <a:srgbClr val="3D3D47"/>
                </a:solidFill>
                <a:latin typeface="Arial"/>
                <a:cs typeface="Arial"/>
              </a:rPr>
              <a:t>Universidad de Las Palmas de Gran Canaria</a:t>
            </a:r>
            <a:r>
              <a:rPr sz="1400" b="0" spc="-25" dirty="0">
                <a:solidFill>
                  <a:srgbClr val="3D3D47"/>
                </a:solidFill>
                <a:latin typeface="Arial"/>
                <a:cs typeface="Arial"/>
              </a:rPr>
              <a:t> </a:t>
            </a:r>
            <a:r>
              <a:rPr sz="1400" b="0" spc="-5" dirty="0">
                <a:solidFill>
                  <a:srgbClr val="3D3D47"/>
                </a:solidFill>
                <a:latin typeface="Arial"/>
                <a:cs typeface="Arial"/>
              </a:rPr>
              <a:t>(Espagne)</a:t>
            </a:r>
            <a:endParaRPr sz="1400">
              <a:latin typeface="Arial"/>
              <a:cs typeface="Arial"/>
            </a:endParaRPr>
          </a:p>
          <a:p>
            <a:pPr marL="1572895" indent="-286385">
              <a:lnSpc>
                <a:spcPts val="1645"/>
              </a:lnSpc>
              <a:buChar char="•"/>
              <a:tabLst>
                <a:tab pos="1572260" algn="l"/>
                <a:tab pos="1572895" algn="l"/>
              </a:tabLst>
            </a:pPr>
            <a:r>
              <a:rPr sz="1400" b="0" spc="-5" dirty="0">
                <a:solidFill>
                  <a:srgbClr val="3D3D47"/>
                </a:solidFill>
                <a:latin typeface="Arial"/>
                <a:cs typeface="Arial"/>
              </a:rPr>
              <a:t>Urban Planning Institute of the Republic of Slovenia</a:t>
            </a:r>
            <a:r>
              <a:rPr sz="1400" b="0" spc="-10" dirty="0">
                <a:solidFill>
                  <a:srgbClr val="3D3D47"/>
                </a:solidFill>
                <a:latin typeface="Arial"/>
                <a:cs typeface="Arial"/>
              </a:rPr>
              <a:t> </a:t>
            </a:r>
            <a:r>
              <a:rPr sz="1400" b="0" spc="-5" dirty="0">
                <a:solidFill>
                  <a:srgbClr val="3D3D47"/>
                </a:solidFill>
                <a:latin typeface="Arial"/>
                <a:cs typeface="Arial"/>
              </a:rPr>
              <a:t>(Slovénie)</a:t>
            </a:r>
            <a:endParaRPr sz="1400">
              <a:latin typeface="Arial"/>
              <a:cs typeface="Arial"/>
            </a:endParaRPr>
          </a:p>
          <a:p>
            <a:pPr marL="1572895" indent="-286385">
              <a:lnSpc>
                <a:spcPct val="100000"/>
              </a:lnSpc>
              <a:buChar char="•"/>
              <a:tabLst>
                <a:tab pos="1572260" algn="l"/>
                <a:tab pos="1572895" algn="l"/>
              </a:tabLst>
            </a:pPr>
            <a:r>
              <a:rPr sz="1400" b="0" spc="-5" dirty="0">
                <a:solidFill>
                  <a:srgbClr val="3D3D47"/>
                </a:solidFill>
                <a:latin typeface="Arial"/>
                <a:cs typeface="Arial"/>
              </a:rPr>
              <a:t>Humming Drone</a:t>
            </a:r>
            <a:r>
              <a:rPr sz="1400" b="0" spc="-10" dirty="0">
                <a:solidFill>
                  <a:srgbClr val="3D3D47"/>
                </a:solidFill>
                <a:latin typeface="Arial"/>
                <a:cs typeface="Arial"/>
              </a:rPr>
              <a:t> </a:t>
            </a:r>
            <a:r>
              <a:rPr sz="1400" b="0" spc="-5" dirty="0">
                <a:solidFill>
                  <a:srgbClr val="3D3D47"/>
                </a:solidFill>
                <a:latin typeface="Arial"/>
                <a:cs typeface="Arial"/>
              </a:rPr>
              <a:t>(France)</a:t>
            </a:r>
            <a:endParaRPr sz="1400">
              <a:latin typeface="Arial"/>
              <a:cs typeface="Arial"/>
            </a:endParaRPr>
          </a:p>
          <a:p>
            <a:pPr marL="1572895" indent="-286385">
              <a:lnSpc>
                <a:spcPct val="100000"/>
              </a:lnSpc>
              <a:spcBef>
                <a:spcPts val="25"/>
              </a:spcBef>
              <a:buChar char="•"/>
              <a:tabLst>
                <a:tab pos="1572260" algn="l"/>
                <a:tab pos="1572895" algn="l"/>
              </a:tabLst>
            </a:pPr>
            <a:r>
              <a:rPr sz="1400" b="0" spc="-5" dirty="0">
                <a:solidFill>
                  <a:srgbClr val="3D3D47"/>
                </a:solidFill>
                <a:latin typeface="Arial"/>
                <a:cs typeface="Arial"/>
              </a:rPr>
              <a:t>Université Paris-Saclay</a:t>
            </a:r>
            <a:r>
              <a:rPr sz="1400" b="0" spc="-10" dirty="0">
                <a:solidFill>
                  <a:srgbClr val="3D3D47"/>
                </a:solidFill>
                <a:latin typeface="Arial"/>
                <a:cs typeface="Arial"/>
              </a:rPr>
              <a:t> </a:t>
            </a:r>
            <a:r>
              <a:rPr sz="1400" b="0" spc="-5" dirty="0">
                <a:solidFill>
                  <a:srgbClr val="3D3D47"/>
                </a:solidFill>
                <a:latin typeface="Arial"/>
                <a:cs typeface="Arial"/>
              </a:rPr>
              <a:t>(France)</a:t>
            </a:r>
            <a:endParaRPr sz="1400">
              <a:latin typeface="Arial"/>
              <a:cs typeface="Arial"/>
            </a:endParaRPr>
          </a:p>
          <a:p>
            <a:pPr marL="1572260" marR="5080" indent="-285750">
              <a:lnSpc>
                <a:spcPct val="101400"/>
              </a:lnSpc>
              <a:buFont typeface="Arial"/>
              <a:buChar char="•"/>
              <a:tabLst>
                <a:tab pos="1572260" algn="l"/>
                <a:tab pos="1572895" algn="l"/>
              </a:tabLst>
            </a:pPr>
            <a:r>
              <a:rPr sz="1400" spc="-5" dirty="0">
                <a:solidFill>
                  <a:srgbClr val="3D3D47"/>
                </a:solidFill>
              </a:rPr>
              <a:t>Université de La </a:t>
            </a:r>
            <a:r>
              <a:rPr sz="1400" spc="-10" dirty="0">
                <a:solidFill>
                  <a:srgbClr val="3D3D47"/>
                </a:solidFill>
              </a:rPr>
              <a:t>Réunion </a:t>
            </a:r>
            <a:r>
              <a:rPr sz="1400" spc="-5" dirty="0">
                <a:solidFill>
                  <a:srgbClr val="3D3D47"/>
                </a:solidFill>
              </a:rPr>
              <a:t>(France) </a:t>
            </a:r>
            <a:r>
              <a:rPr sz="1400" dirty="0">
                <a:solidFill>
                  <a:srgbClr val="3D3D47"/>
                </a:solidFill>
              </a:rPr>
              <a:t>- </a:t>
            </a:r>
            <a:r>
              <a:rPr sz="1400" b="0" i="1" spc="-5" dirty="0">
                <a:solidFill>
                  <a:srgbClr val="3D3D47"/>
                </a:solidFill>
                <a:latin typeface="Arial"/>
                <a:cs typeface="Arial"/>
              </a:rPr>
              <a:t>porteur de l’étude de cas </a:t>
            </a:r>
            <a:r>
              <a:rPr sz="1400" b="0" i="1" dirty="0">
                <a:solidFill>
                  <a:srgbClr val="3D3D47"/>
                </a:solidFill>
                <a:latin typeface="Arial"/>
                <a:cs typeface="Arial"/>
              </a:rPr>
              <a:t>N° 8 </a:t>
            </a:r>
            <a:r>
              <a:rPr sz="1400" b="0" i="1" spc="-5" dirty="0">
                <a:solidFill>
                  <a:srgbClr val="3D3D47"/>
                </a:solidFill>
                <a:latin typeface="Arial"/>
                <a:cs typeface="Arial"/>
              </a:rPr>
              <a:t>concernant l’Océan  Indien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2900" y="87485"/>
            <a:ext cx="4984115" cy="157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25"/>
              </a:lnSpc>
            </a:pPr>
            <a:r>
              <a:rPr sz="1050" dirty="0">
                <a:latin typeface="Arial"/>
                <a:cs typeface="Arial"/>
              </a:rPr>
              <a:t>La</a:t>
            </a:r>
            <a:r>
              <a:rPr sz="1050" spc="5" dirty="0">
                <a:latin typeface="Arial"/>
                <a:cs typeface="Arial"/>
              </a:rPr>
              <a:t> </a:t>
            </a:r>
            <a:r>
              <a:rPr sz="1050" spc="35" dirty="0">
                <a:latin typeface="Arial"/>
                <a:cs typeface="Arial"/>
              </a:rPr>
              <a:t>partie</a:t>
            </a:r>
            <a:r>
              <a:rPr sz="1050" spc="5" dirty="0">
                <a:latin typeface="Arial"/>
                <a:cs typeface="Arial"/>
              </a:rPr>
              <a:t> </a:t>
            </a:r>
            <a:r>
              <a:rPr sz="1050" spc="35" dirty="0">
                <a:latin typeface="Arial"/>
                <a:cs typeface="Arial"/>
              </a:rPr>
              <a:t>de</a:t>
            </a:r>
            <a:r>
              <a:rPr sz="1050" spc="5" dirty="0">
                <a:latin typeface="Arial"/>
                <a:cs typeface="Arial"/>
              </a:rPr>
              <a:t> </a:t>
            </a:r>
            <a:r>
              <a:rPr sz="1050" spc="30" dirty="0">
                <a:latin typeface="Arial"/>
                <a:cs typeface="Arial"/>
              </a:rPr>
              <a:t>l'image</a:t>
            </a:r>
            <a:r>
              <a:rPr sz="1050" spc="5" dirty="0">
                <a:latin typeface="Arial"/>
                <a:cs typeface="Arial"/>
              </a:rPr>
              <a:t> </a:t>
            </a:r>
            <a:r>
              <a:rPr sz="1050" spc="25" dirty="0">
                <a:latin typeface="Arial"/>
                <a:cs typeface="Arial"/>
              </a:rPr>
              <a:t>avec</a:t>
            </a:r>
            <a:r>
              <a:rPr sz="1050" spc="5" dirty="0">
                <a:latin typeface="Arial"/>
                <a:cs typeface="Arial"/>
              </a:rPr>
              <a:t> </a:t>
            </a:r>
            <a:r>
              <a:rPr sz="1050" spc="20" dirty="0">
                <a:latin typeface="Arial"/>
                <a:cs typeface="Arial"/>
              </a:rPr>
              <a:t>l'ID</a:t>
            </a:r>
            <a:r>
              <a:rPr sz="1050" spc="10" dirty="0">
                <a:latin typeface="Arial"/>
                <a:cs typeface="Arial"/>
              </a:rPr>
              <a:t> </a:t>
            </a:r>
            <a:r>
              <a:rPr sz="1050" spc="35" dirty="0">
                <a:latin typeface="Arial"/>
                <a:cs typeface="Arial"/>
              </a:rPr>
              <a:t>de</a:t>
            </a:r>
            <a:r>
              <a:rPr sz="1050" spc="5" dirty="0">
                <a:latin typeface="Arial"/>
                <a:cs typeface="Arial"/>
              </a:rPr>
              <a:t> </a:t>
            </a:r>
            <a:r>
              <a:rPr sz="1050" spc="30" dirty="0">
                <a:latin typeface="Arial"/>
                <a:cs typeface="Arial"/>
              </a:rPr>
              <a:t>relation</a:t>
            </a:r>
            <a:r>
              <a:rPr sz="1050" spc="5" dirty="0">
                <a:latin typeface="Arial"/>
                <a:cs typeface="Arial"/>
              </a:rPr>
              <a:t> </a:t>
            </a:r>
            <a:r>
              <a:rPr sz="1050" spc="10" dirty="0">
                <a:latin typeface="Arial"/>
                <a:cs typeface="Arial"/>
              </a:rPr>
              <a:t>rId15</a:t>
            </a:r>
            <a:r>
              <a:rPr sz="1050" spc="5" dirty="0">
                <a:latin typeface="Arial"/>
                <a:cs typeface="Arial"/>
              </a:rPr>
              <a:t> </a:t>
            </a:r>
            <a:r>
              <a:rPr sz="1050" spc="25" dirty="0">
                <a:latin typeface="Arial"/>
                <a:cs typeface="Arial"/>
              </a:rPr>
              <a:t>n'a</a:t>
            </a:r>
            <a:r>
              <a:rPr sz="1050" spc="5" dirty="0">
                <a:latin typeface="Arial"/>
                <a:cs typeface="Arial"/>
              </a:rPr>
              <a:t> </a:t>
            </a:r>
            <a:r>
              <a:rPr sz="1050" spc="25" dirty="0">
                <a:latin typeface="Arial"/>
                <a:cs typeface="Arial"/>
              </a:rPr>
              <a:t>pas</a:t>
            </a:r>
            <a:r>
              <a:rPr sz="1050" spc="5" dirty="0">
                <a:latin typeface="Arial"/>
                <a:cs typeface="Arial"/>
              </a:rPr>
              <a:t> </a:t>
            </a:r>
            <a:r>
              <a:rPr sz="1050" spc="40" dirty="0">
                <a:latin typeface="Arial"/>
                <a:cs typeface="Arial"/>
              </a:rPr>
              <a:t>été</a:t>
            </a:r>
            <a:r>
              <a:rPr sz="1050" spc="10" dirty="0">
                <a:latin typeface="Arial"/>
                <a:cs typeface="Arial"/>
              </a:rPr>
              <a:t> </a:t>
            </a:r>
            <a:r>
              <a:rPr sz="1050" spc="40" dirty="0">
                <a:latin typeface="Arial"/>
                <a:cs typeface="Arial"/>
              </a:rPr>
              <a:t>trouvé</a:t>
            </a:r>
            <a:r>
              <a:rPr sz="1050" spc="5" dirty="0">
                <a:latin typeface="Arial"/>
                <a:cs typeface="Arial"/>
              </a:rPr>
              <a:t> </a:t>
            </a:r>
            <a:r>
              <a:rPr sz="1050" spc="25" dirty="0">
                <a:latin typeface="Arial"/>
                <a:cs typeface="Arial"/>
              </a:rPr>
              <a:t>dans</a:t>
            </a:r>
            <a:r>
              <a:rPr sz="1050" spc="5" dirty="0">
                <a:latin typeface="Arial"/>
                <a:cs typeface="Arial"/>
              </a:rPr>
              <a:t> </a:t>
            </a:r>
            <a:r>
              <a:rPr sz="1050" spc="20" dirty="0">
                <a:latin typeface="Arial"/>
                <a:cs typeface="Arial"/>
              </a:rPr>
              <a:t>le</a:t>
            </a:r>
            <a:r>
              <a:rPr sz="1050" spc="10" dirty="0">
                <a:latin typeface="Arial"/>
                <a:cs typeface="Arial"/>
              </a:rPr>
              <a:t> </a:t>
            </a:r>
            <a:r>
              <a:rPr sz="1050" spc="40" dirty="0">
                <a:latin typeface="Arial"/>
                <a:cs typeface="Arial"/>
              </a:rPr>
              <a:t>fichier.</a:t>
            </a:r>
            <a:endParaRPr sz="105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350" y="657225"/>
            <a:ext cx="0" cy="5543550"/>
          </a:xfrm>
          <a:custGeom>
            <a:avLst/>
            <a:gdLst/>
            <a:ahLst/>
            <a:cxnLst/>
            <a:rect l="l" t="t" r="r" b="b"/>
            <a:pathLst>
              <a:path h="5543550">
                <a:moveTo>
                  <a:pt x="0" y="0"/>
                </a:moveTo>
                <a:lnTo>
                  <a:pt x="0" y="554355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5" name="object 5"/>
            <p:cNvSpPr/>
            <p:nvPr/>
          </p:nvSpPr>
          <p:spPr>
            <a:xfrm>
              <a:off x="9137655" y="657225"/>
              <a:ext cx="0" cy="5543550"/>
            </a:xfrm>
            <a:custGeom>
              <a:avLst/>
              <a:gdLst/>
              <a:ahLst/>
              <a:cxnLst/>
              <a:rect l="l" t="t" r="r" b="b"/>
              <a:pathLst>
                <a:path h="5543550">
                  <a:moveTo>
                    <a:pt x="0" y="0"/>
                  </a:moveTo>
                  <a:lnTo>
                    <a:pt x="0" y="554355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144000" cy="68579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45701" y="244271"/>
              <a:ext cx="1453786" cy="65732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95656" y="1511808"/>
              <a:ext cx="8570976" cy="12192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37346" y="1549374"/>
              <a:ext cx="8469630" cy="0"/>
            </a:xfrm>
            <a:custGeom>
              <a:avLst/>
              <a:gdLst/>
              <a:ahLst/>
              <a:cxnLst/>
              <a:rect l="l" t="t" r="r" b="b"/>
              <a:pathLst>
                <a:path w="8469630">
                  <a:moveTo>
                    <a:pt x="0" y="0"/>
                  </a:moveTo>
                  <a:lnTo>
                    <a:pt x="8469314" y="1"/>
                  </a:lnTo>
                </a:path>
              </a:pathLst>
            </a:custGeom>
            <a:ln w="38100">
              <a:solidFill>
                <a:srgbClr val="00B0F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157983" y="1121663"/>
              <a:ext cx="4495800" cy="5273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023616" y="1652016"/>
              <a:ext cx="1359408" cy="52730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066032" y="1652016"/>
              <a:ext cx="1536191" cy="527303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306020" y="1185164"/>
            <a:ext cx="8462645" cy="55822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276225" algn="ctr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002060"/>
                </a:solidFill>
                <a:latin typeface="Arial"/>
                <a:cs typeface="Arial"/>
              </a:rPr>
              <a:t>PROJET BLUE GREEN GOVERNANCE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750">
              <a:latin typeface="Arial"/>
              <a:cs typeface="Arial"/>
            </a:endParaRPr>
          </a:p>
          <a:p>
            <a:pPr marR="463550" algn="ctr">
              <a:lnSpc>
                <a:spcPct val="100000"/>
              </a:lnSpc>
            </a:pPr>
            <a:r>
              <a:rPr sz="1800" b="1" spc="-5" dirty="0">
                <a:solidFill>
                  <a:srgbClr val="002060"/>
                </a:solidFill>
                <a:latin typeface="Arial"/>
                <a:cs typeface="Arial"/>
              </a:rPr>
              <a:t>Objectifs et</a:t>
            </a:r>
            <a:r>
              <a:rPr sz="1800" b="1" spc="-1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002060"/>
                </a:solidFill>
                <a:latin typeface="Arial"/>
                <a:cs typeface="Arial"/>
              </a:rPr>
              <a:t>méthode</a:t>
            </a:r>
            <a:endParaRPr sz="1800">
              <a:latin typeface="Arial"/>
              <a:cs typeface="Arial"/>
            </a:endParaRPr>
          </a:p>
          <a:p>
            <a:pPr marL="12700" marR="815975">
              <a:lnSpc>
                <a:spcPts val="1390"/>
              </a:lnSpc>
              <a:spcBef>
                <a:spcPts val="280"/>
              </a:spcBef>
            </a:pPr>
            <a:r>
              <a:rPr sz="1200" b="1" u="sng" spc="-5" dirty="0">
                <a:solidFill>
                  <a:srgbClr val="002060"/>
                </a:solidFill>
                <a:uFill>
                  <a:solidFill>
                    <a:srgbClr val="002060"/>
                  </a:solidFill>
                </a:uFill>
                <a:latin typeface="Arial"/>
                <a:cs typeface="Arial"/>
              </a:rPr>
              <a:t>Objectif général </a:t>
            </a:r>
            <a:r>
              <a:rPr sz="1200" b="1" u="sng" dirty="0">
                <a:solidFill>
                  <a:srgbClr val="002060"/>
                </a:solidFill>
                <a:uFill>
                  <a:solidFill>
                    <a:srgbClr val="002060"/>
                  </a:solidFill>
                </a:uFill>
                <a:latin typeface="Arial"/>
                <a:cs typeface="Arial"/>
              </a:rPr>
              <a:t>: </a:t>
            </a:r>
            <a:r>
              <a:rPr sz="1200" spc="-5" dirty="0">
                <a:solidFill>
                  <a:srgbClr val="3D3D47"/>
                </a:solidFill>
                <a:latin typeface="Arial"/>
                <a:cs typeface="Arial"/>
              </a:rPr>
              <a:t>promouvoir </a:t>
            </a:r>
            <a:r>
              <a:rPr sz="1200" b="1" spc="-5" dirty="0">
                <a:solidFill>
                  <a:srgbClr val="3D3D47"/>
                </a:solidFill>
                <a:latin typeface="Arial"/>
                <a:cs typeface="Arial"/>
              </a:rPr>
              <a:t>les réformes </a:t>
            </a:r>
            <a:r>
              <a:rPr sz="1200" b="1" dirty="0">
                <a:solidFill>
                  <a:srgbClr val="3D3D47"/>
                </a:solidFill>
                <a:latin typeface="Arial"/>
                <a:cs typeface="Arial"/>
              </a:rPr>
              <a:t>de la </a:t>
            </a:r>
            <a:r>
              <a:rPr sz="1200" b="1" spc="-5" dirty="0">
                <a:solidFill>
                  <a:srgbClr val="3D3D47"/>
                </a:solidFill>
                <a:latin typeface="Arial"/>
                <a:cs typeface="Arial"/>
              </a:rPr>
              <a:t>gouvernance marine </a:t>
            </a:r>
            <a:r>
              <a:rPr sz="1200" dirty="0">
                <a:solidFill>
                  <a:srgbClr val="3D3D47"/>
                </a:solidFill>
                <a:latin typeface="Arial"/>
                <a:cs typeface="Arial"/>
              </a:rPr>
              <a:t>à </a:t>
            </a:r>
            <a:r>
              <a:rPr sz="1200" spc="-5" dirty="0">
                <a:solidFill>
                  <a:srgbClr val="3D3D47"/>
                </a:solidFill>
                <a:latin typeface="Arial"/>
                <a:cs typeface="Arial"/>
              </a:rPr>
              <a:t>travers l'Europe vers des schémas de  gouvernance, qui</a:t>
            </a:r>
            <a:r>
              <a:rPr sz="1200" spc="5" dirty="0">
                <a:solidFill>
                  <a:srgbClr val="3D3D4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3D3D47"/>
                </a:solidFill>
                <a:latin typeface="Arial"/>
                <a:cs typeface="Arial"/>
              </a:rPr>
              <a:t>:</a:t>
            </a:r>
            <a:endParaRPr sz="1200">
              <a:latin typeface="Arial"/>
              <a:cs typeface="Arial"/>
            </a:endParaRPr>
          </a:p>
          <a:p>
            <a:pPr marL="641350" indent="-171450">
              <a:lnSpc>
                <a:spcPts val="1380"/>
              </a:lnSpc>
              <a:buChar char="•"/>
              <a:tabLst>
                <a:tab pos="641350" algn="l"/>
              </a:tabLst>
            </a:pPr>
            <a:r>
              <a:rPr sz="1200" spc="-5" dirty="0">
                <a:solidFill>
                  <a:srgbClr val="3D3D47"/>
                </a:solidFill>
                <a:latin typeface="Arial"/>
                <a:cs typeface="Arial"/>
              </a:rPr>
              <a:t>relient les utilisations de la terre et de la</a:t>
            </a:r>
            <a:r>
              <a:rPr sz="1200" spc="20" dirty="0">
                <a:solidFill>
                  <a:srgbClr val="3D3D47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3D3D47"/>
                </a:solidFill>
                <a:latin typeface="Arial"/>
                <a:cs typeface="Arial"/>
              </a:rPr>
              <a:t>mer</a:t>
            </a:r>
            <a:endParaRPr sz="1200">
              <a:latin typeface="Arial"/>
              <a:cs typeface="Arial"/>
            </a:endParaRPr>
          </a:p>
          <a:p>
            <a:pPr marL="641350" marR="240665" indent="-171450">
              <a:lnSpc>
                <a:spcPct val="100800"/>
              </a:lnSpc>
              <a:spcBef>
                <a:spcPts val="40"/>
              </a:spcBef>
              <a:buChar char="•"/>
              <a:tabLst>
                <a:tab pos="641350" algn="l"/>
              </a:tabLst>
            </a:pPr>
            <a:r>
              <a:rPr sz="1200" spc="-5" dirty="0">
                <a:solidFill>
                  <a:srgbClr val="3D3D47"/>
                </a:solidFill>
                <a:latin typeface="Arial"/>
                <a:cs typeface="Arial"/>
              </a:rPr>
              <a:t>prennent en compte les préférences sociétales concernant les prévisions scientifiques sur les principaux défis  environnementaux mondiaux de notre époque </a:t>
            </a:r>
            <a:r>
              <a:rPr sz="1200" dirty="0">
                <a:solidFill>
                  <a:srgbClr val="3D3D47"/>
                </a:solidFill>
                <a:latin typeface="Arial"/>
                <a:cs typeface="Arial"/>
              </a:rPr>
              <a:t>: </a:t>
            </a:r>
            <a:r>
              <a:rPr sz="1200" spc="-5" dirty="0">
                <a:solidFill>
                  <a:srgbClr val="3D3D47"/>
                </a:solidFill>
                <a:latin typeface="Arial"/>
                <a:cs typeface="Arial"/>
              </a:rPr>
              <a:t>perte de biodiversité, disponibilité/qualité de l'eau et changement  climatique.</a:t>
            </a:r>
            <a:endParaRPr sz="1200">
              <a:latin typeface="Arial"/>
              <a:cs typeface="Arial"/>
            </a:endParaRPr>
          </a:p>
          <a:p>
            <a:pPr marL="12700" marR="809625">
              <a:lnSpc>
                <a:spcPts val="1420"/>
              </a:lnSpc>
              <a:spcBef>
                <a:spcPts val="15"/>
              </a:spcBef>
            </a:pPr>
            <a:r>
              <a:rPr sz="1200" b="1" u="sng" spc="-5" dirty="0">
                <a:solidFill>
                  <a:srgbClr val="002060"/>
                </a:solidFill>
                <a:uFill>
                  <a:solidFill>
                    <a:srgbClr val="002060"/>
                  </a:solidFill>
                </a:uFill>
                <a:latin typeface="Arial"/>
                <a:cs typeface="Arial"/>
              </a:rPr>
              <a:t>Objectifs spécifiques </a:t>
            </a:r>
            <a:r>
              <a:rPr sz="1200" b="1" u="sng" dirty="0">
                <a:solidFill>
                  <a:srgbClr val="002060"/>
                </a:solidFill>
                <a:uFill>
                  <a:solidFill>
                    <a:srgbClr val="002060"/>
                  </a:solidFill>
                </a:uFill>
                <a:latin typeface="Arial"/>
                <a:cs typeface="Arial"/>
              </a:rPr>
              <a:t>: </a:t>
            </a:r>
            <a:r>
              <a:rPr sz="1200" spc="-5" dirty="0">
                <a:solidFill>
                  <a:srgbClr val="3D3D47"/>
                </a:solidFill>
                <a:latin typeface="Arial"/>
                <a:cs typeface="Arial"/>
              </a:rPr>
              <a:t>développement des schémas de gouvernance terre-mer innovants basés sur des preuve  scientifiques et la participation des citoyens aux processus décisionnel</a:t>
            </a:r>
            <a:r>
              <a:rPr sz="1200" spc="35" dirty="0">
                <a:solidFill>
                  <a:srgbClr val="3D3D4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3D3D47"/>
                </a:solidFill>
                <a:latin typeface="Arial"/>
                <a:cs typeface="Arial"/>
              </a:rPr>
              <a:t>:</a:t>
            </a:r>
            <a:endParaRPr sz="1200">
              <a:latin typeface="Arial"/>
              <a:cs typeface="Arial"/>
            </a:endParaRPr>
          </a:p>
          <a:p>
            <a:pPr marL="184150" marR="33655" indent="-171450">
              <a:lnSpc>
                <a:spcPts val="1390"/>
              </a:lnSpc>
              <a:spcBef>
                <a:spcPts val="90"/>
              </a:spcBef>
              <a:buChar char="•"/>
              <a:tabLst>
                <a:tab pos="184150" algn="l"/>
              </a:tabLst>
            </a:pPr>
            <a:r>
              <a:rPr sz="1200" spc="-5" dirty="0">
                <a:solidFill>
                  <a:srgbClr val="3D3D47"/>
                </a:solidFill>
                <a:latin typeface="Arial"/>
                <a:cs typeface="Arial"/>
              </a:rPr>
              <a:t>Poursuivre </a:t>
            </a:r>
            <a:r>
              <a:rPr sz="1200" b="1" dirty="0">
                <a:solidFill>
                  <a:srgbClr val="3D3D47"/>
                </a:solidFill>
                <a:latin typeface="Arial"/>
                <a:cs typeface="Arial"/>
              </a:rPr>
              <a:t>une </a:t>
            </a:r>
            <a:r>
              <a:rPr sz="1200" b="1" spc="-5" dirty="0">
                <a:solidFill>
                  <a:srgbClr val="3D3D47"/>
                </a:solidFill>
                <a:latin typeface="Arial"/>
                <a:cs typeface="Arial"/>
              </a:rPr>
              <a:t>approche comparative </a:t>
            </a:r>
            <a:r>
              <a:rPr sz="1200" b="1" dirty="0">
                <a:solidFill>
                  <a:srgbClr val="3D3D47"/>
                </a:solidFill>
                <a:latin typeface="Arial"/>
                <a:cs typeface="Arial"/>
              </a:rPr>
              <a:t>des </a:t>
            </a:r>
            <a:r>
              <a:rPr sz="1200" b="1" spc="-5" dirty="0">
                <a:solidFill>
                  <a:srgbClr val="3D3D47"/>
                </a:solidFill>
                <a:latin typeface="Arial"/>
                <a:cs typeface="Arial"/>
              </a:rPr>
              <a:t>schémas existants </a:t>
            </a:r>
            <a:r>
              <a:rPr sz="1200" b="1" dirty="0">
                <a:solidFill>
                  <a:srgbClr val="3D3D47"/>
                </a:solidFill>
                <a:latin typeface="Arial"/>
                <a:cs typeface="Arial"/>
              </a:rPr>
              <a:t>de </a:t>
            </a:r>
            <a:r>
              <a:rPr sz="1200" b="1" spc="-5" dirty="0">
                <a:solidFill>
                  <a:srgbClr val="3D3D47"/>
                </a:solidFill>
                <a:latin typeface="Arial"/>
                <a:cs typeface="Arial"/>
              </a:rPr>
              <a:t>gouvernance des mers et des zones côtières </a:t>
            </a:r>
            <a:r>
              <a:rPr sz="1200" spc="-5" dirty="0">
                <a:solidFill>
                  <a:srgbClr val="3D3D47"/>
                </a:solidFill>
                <a:latin typeface="Arial"/>
                <a:cs typeface="Arial"/>
              </a:rPr>
              <a:t>qui  lie les politiques marines </a:t>
            </a:r>
            <a:r>
              <a:rPr sz="1200" dirty="0">
                <a:solidFill>
                  <a:srgbClr val="3D3D47"/>
                </a:solidFill>
                <a:latin typeface="Arial"/>
                <a:cs typeface="Arial"/>
              </a:rPr>
              <a:t>à </a:t>
            </a:r>
            <a:r>
              <a:rPr sz="1200" spc="-5" dirty="0">
                <a:solidFill>
                  <a:srgbClr val="3D3D47"/>
                </a:solidFill>
                <a:latin typeface="Arial"/>
                <a:cs typeface="Arial"/>
              </a:rPr>
              <a:t>la gestion des terres et des eaux ayant un impact sur les bassins maritimes; </a:t>
            </a:r>
            <a:r>
              <a:rPr sz="1200" spc="-5" dirty="0">
                <a:solidFill>
                  <a:srgbClr val="7F7F7F"/>
                </a:solidFill>
                <a:latin typeface="Arial"/>
                <a:cs typeface="Arial"/>
              </a:rPr>
              <a:t>La gestion</a:t>
            </a:r>
            <a:r>
              <a:rPr sz="1200" spc="19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7F7F7F"/>
                </a:solidFill>
                <a:latin typeface="Arial"/>
                <a:cs typeface="Arial"/>
              </a:rPr>
              <a:t>actuelle</a:t>
            </a:r>
            <a:endParaRPr sz="1200">
              <a:latin typeface="Arial"/>
              <a:cs typeface="Arial"/>
            </a:endParaRPr>
          </a:p>
          <a:p>
            <a:pPr marL="184150" marR="210820">
              <a:lnSpc>
                <a:spcPts val="1390"/>
              </a:lnSpc>
              <a:spcBef>
                <a:spcPts val="120"/>
              </a:spcBef>
            </a:pPr>
            <a:r>
              <a:rPr sz="1200" spc="-5" dirty="0">
                <a:solidFill>
                  <a:srgbClr val="7F7F7F"/>
                </a:solidFill>
                <a:latin typeface="Arial"/>
                <a:cs typeface="Arial"/>
              </a:rPr>
              <a:t>des océans, des mers et des côtes est fragmentée entre de multiples couches institutionnelles et domaines politiques et  repose sur des expériences</a:t>
            </a:r>
            <a:r>
              <a:rPr sz="1200" spc="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7F7F7F"/>
                </a:solidFill>
                <a:latin typeface="Arial"/>
                <a:cs typeface="Arial"/>
              </a:rPr>
              <a:t>passées.</a:t>
            </a:r>
            <a:endParaRPr sz="1200">
              <a:latin typeface="Arial"/>
              <a:cs typeface="Arial"/>
            </a:endParaRPr>
          </a:p>
          <a:p>
            <a:pPr marL="641350" lvl="1" indent="-171450">
              <a:lnSpc>
                <a:spcPts val="1380"/>
              </a:lnSpc>
              <a:buChar char="•"/>
              <a:tabLst>
                <a:tab pos="641350" algn="l"/>
              </a:tabLst>
            </a:pPr>
            <a:r>
              <a:rPr sz="1200" spc="-5" dirty="0">
                <a:solidFill>
                  <a:srgbClr val="3D3D47"/>
                </a:solidFill>
                <a:latin typeface="Arial"/>
                <a:cs typeface="Arial"/>
              </a:rPr>
              <a:t>définir les barrières institutionnelles et socio-politiques compromettant la conception, la mise en œuvre et</a:t>
            </a:r>
            <a:r>
              <a:rPr sz="1200" spc="105" dirty="0">
                <a:solidFill>
                  <a:srgbClr val="3D3D47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3D3D47"/>
                </a:solidFill>
                <a:latin typeface="Arial"/>
                <a:cs typeface="Arial"/>
              </a:rPr>
              <a:t>le</a:t>
            </a:r>
            <a:endParaRPr sz="1200">
              <a:latin typeface="Arial"/>
              <a:cs typeface="Arial"/>
            </a:endParaRPr>
          </a:p>
          <a:p>
            <a:pPr marL="641350">
              <a:lnSpc>
                <a:spcPts val="1415"/>
              </a:lnSpc>
              <a:spcBef>
                <a:spcPts val="50"/>
              </a:spcBef>
            </a:pPr>
            <a:r>
              <a:rPr sz="1200" spc="-5" dirty="0">
                <a:solidFill>
                  <a:srgbClr val="3D3D47"/>
                </a:solidFill>
                <a:latin typeface="Arial"/>
                <a:cs typeface="Arial"/>
              </a:rPr>
              <a:t>changement des politiques marines </a:t>
            </a:r>
            <a:r>
              <a:rPr sz="1200" dirty="0">
                <a:solidFill>
                  <a:srgbClr val="3D3D47"/>
                </a:solidFill>
                <a:latin typeface="Arial"/>
                <a:cs typeface="Arial"/>
              </a:rPr>
              <a:t>à </a:t>
            </a:r>
            <a:r>
              <a:rPr sz="1200" spc="-5" dirty="0">
                <a:solidFill>
                  <a:srgbClr val="3D3D47"/>
                </a:solidFill>
                <a:latin typeface="Arial"/>
                <a:cs typeface="Arial"/>
              </a:rPr>
              <a:t>plusieurs niveaux de</a:t>
            </a:r>
            <a:r>
              <a:rPr sz="1200" spc="20" dirty="0">
                <a:solidFill>
                  <a:srgbClr val="3D3D47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3D3D47"/>
                </a:solidFill>
                <a:latin typeface="Arial"/>
                <a:cs typeface="Arial"/>
              </a:rPr>
              <a:t>gouvernance,</a:t>
            </a:r>
            <a:endParaRPr sz="1200">
              <a:latin typeface="Arial"/>
              <a:cs typeface="Arial"/>
            </a:endParaRPr>
          </a:p>
          <a:p>
            <a:pPr marL="641350" lvl="1" indent="-171450">
              <a:lnSpc>
                <a:spcPts val="1415"/>
              </a:lnSpc>
              <a:buChar char="•"/>
              <a:tabLst>
                <a:tab pos="641350" algn="l"/>
              </a:tabLst>
            </a:pPr>
            <a:r>
              <a:rPr sz="1200" spc="-10" dirty="0">
                <a:solidFill>
                  <a:srgbClr val="3D3D47"/>
                </a:solidFill>
                <a:latin typeface="Arial"/>
                <a:cs typeface="Arial"/>
              </a:rPr>
              <a:t>identifier </a:t>
            </a:r>
            <a:r>
              <a:rPr sz="1200" spc="-5" dirty="0">
                <a:solidFill>
                  <a:srgbClr val="3D3D47"/>
                </a:solidFill>
                <a:latin typeface="Arial"/>
                <a:cs typeface="Arial"/>
              </a:rPr>
              <a:t>les effets leviers d’une gouvernance marine</a:t>
            </a:r>
            <a:r>
              <a:rPr sz="1200" spc="25" dirty="0">
                <a:solidFill>
                  <a:srgbClr val="3D3D47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3D3D47"/>
                </a:solidFill>
                <a:latin typeface="Arial"/>
                <a:cs typeface="Arial"/>
              </a:rPr>
              <a:t>efficace</a:t>
            </a:r>
            <a:endParaRPr sz="1200">
              <a:latin typeface="Arial"/>
              <a:cs typeface="Arial"/>
            </a:endParaRPr>
          </a:p>
          <a:p>
            <a:pPr marL="184150" marR="490855" indent="-171450">
              <a:lnSpc>
                <a:spcPts val="1390"/>
              </a:lnSpc>
              <a:spcBef>
                <a:spcPts val="160"/>
              </a:spcBef>
              <a:buChar char="•"/>
              <a:tabLst>
                <a:tab pos="184150" algn="l"/>
              </a:tabLst>
            </a:pPr>
            <a:r>
              <a:rPr sz="1200" spc="-5" dirty="0">
                <a:solidFill>
                  <a:srgbClr val="7F7F7F"/>
                </a:solidFill>
                <a:latin typeface="Arial"/>
                <a:cs typeface="Arial"/>
              </a:rPr>
              <a:t>E</a:t>
            </a:r>
            <a:r>
              <a:rPr sz="1200" spc="-5" dirty="0">
                <a:solidFill>
                  <a:srgbClr val="3D3D47"/>
                </a:solidFill>
                <a:latin typeface="Arial"/>
                <a:cs typeface="Arial"/>
              </a:rPr>
              <a:t>valuer ces systèmes de gouvernance innovants dans huit cas répartis dans plusieurs régions et bassins maritimes  européens </a:t>
            </a:r>
            <a:r>
              <a:rPr sz="1200" dirty="0">
                <a:solidFill>
                  <a:srgbClr val="3D3D47"/>
                </a:solidFill>
                <a:latin typeface="Arial"/>
                <a:cs typeface="Arial"/>
              </a:rPr>
              <a:t>à </a:t>
            </a:r>
            <a:r>
              <a:rPr sz="1200" spc="-5" dirty="0">
                <a:solidFill>
                  <a:srgbClr val="3D3D47"/>
                </a:solidFill>
                <a:latin typeface="Arial"/>
                <a:cs typeface="Arial"/>
              </a:rPr>
              <a:t>partir des outils utilisés </a:t>
            </a:r>
            <a:r>
              <a:rPr sz="1200" spc="-10" dirty="0">
                <a:solidFill>
                  <a:srgbClr val="3D3D47"/>
                </a:solidFill>
                <a:latin typeface="Arial"/>
                <a:cs typeface="Arial"/>
              </a:rPr>
              <a:t>(logigiels) </a:t>
            </a:r>
            <a:r>
              <a:rPr sz="1200" spc="-5" dirty="0">
                <a:solidFill>
                  <a:srgbClr val="3D3D47"/>
                </a:solidFill>
                <a:latin typeface="Arial"/>
                <a:cs typeface="Arial"/>
              </a:rPr>
              <a:t>et</a:t>
            </a:r>
            <a:r>
              <a:rPr sz="1200" spc="35" dirty="0">
                <a:solidFill>
                  <a:srgbClr val="3D3D47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3D3D47"/>
                </a:solidFill>
                <a:latin typeface="Arial"/>
                <a:cs typeface="Arial"/>
              </a:rPr>
              <a:t>projets</a:t>
            </a:r>
            <a:endParaRPr sz="1200">
              <a:latin typeface="Arial"/>
              <a:cs typeface="Arial"/>
            </a:endParaRPr>
          </a:p>
          <a:p>
            <a:pPr marL="184150" indent="-171450">
              <a:lnSpc>
                <a:spcPts val="1380"/>
              </a:lnSpc>
              <a:buChar char="•"/>
              <a:tabLst>
                <a:tab pos="184150" algn="l"/>
              </a:tabLst>
            </a:pPr>
            <a:r>
              <a:rPr sz="1200" spc="-5" dirty="0">
                <a:solidFill>
                  <a:srgbClr val="3D3D47"/>
                </a:solidFill>
                <a:latin typeface="Arial"/>
                <a:cs typeface="Arial"/>
              </a:rPr>
              <a:t>Disséminer les meilleures pratiques et inciter </a:t>
            </a:r>
            <a:r>
              <a:rPr sz="1200" dirty="0">
                <a:solidFill>
                  <a:srgbClr val="3D3D47"/>
                </a:solidFill>
                <a:latin typeface="Arial"/>
                <a:cs typeface="Arial"/>
              </a:rPr>
              <a:t>à </a:t>
            </a:r>
            <a:r>
              <a:rPr sz="1200" spc="-5" dirty="0">
                <a:solidFill>
                  <a:srgbClr val="3D3D47"/>
                </a:solidFill>
                <a:latin typeface="Arial"/>
                <a:cs typeface="Arial"/>
              </a:rPr>
              <a:t>leur adoption par les Etats dans les politiques publiques notamment dans</a:t>
            </a:r>
            <a:r>
              <a:rPr sz="1200" spc="145" dirty="0">
                <a:solidFill>
                  <a:srgbClr val="3D3D47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3D3D47"/>
                </a:solidFill>
                <a:latin typeface="Arial"/>
                <a:cs typeface="Arial"/>
              </a:rPr>
              <a:t>la</a:t>
            </a:r>
            <a:endParaRPr sz="1200">
              <a:latin typeface="Arial"/>
              <a:cs typeface="Arial"/>
            </a:endParaRPr>
          </a:p>
          <a:p>
            <a:pPr marL="184150">
              <a:lnSpc>
                <a:spcPts val="1370"/>
              </a:lnSpc>
              <a:spcBef>
                <a:spcPts val="50"/>
              </a:spcBef>
            </a:pPr>
            <a:r>
              <a:rPr sz="1200" spc="-5" dirty="0">
                <a:solidFill>
                  <a:srgbClr val="3D3D47"/>
                </a:solidFill>
                <a:latin typeface="Arial"/>
                <a:cs typeface="Arial"/>
              </a:rPr>
              <a:t>zone </a:t>
            </a:r>
            <a:r>
              <a:rPr sz="1200" dirty="0">
                <a:solidFill>
                  <a:srgbClr val="3D3D47"/>
                </a:solidFill>
                <a:latin typeface="Arial"/>
                <a:cs typeface="Arial"/>
              </a:rPr>
              <a:t>: </a:t>
            </a:r>
            <a:r>
              <a:rPr sz="1200" spc="-5" dirty="0">
                <a:solidFill>
                  <a:srgbClr val="3D3D47"/>
                </a:solidFill>
                <a:latin typeface="Arial"/>
                <a:cs typeface="Arial"/>
              </a:rPr>
              <a:t>nouveau modèle institutionnel </a:t>
            </a:r>
            <a:r>
              <a:rPr sz="1200" dirty="0">
                <a:solidFill>
                  <a:srgbClr val="3D3D47"/>
                </a:solidFill>
                <a:latin typeface="Arial"/>
                <a:cs typeface="Arial"/>
              </a:rPr>
              <a:t>? </a:t>
            </a:r>
            <a:r>
              <a:rPr sz="1200" spc="-5" dirty="0">
                <a:solidFill>
                  <a:srgbClr val="3D3D47"/>
                </a:solidFill>
                <a:latin typeface="Arial"/>
                <a:cs typeface="Arial"/>
              </a:rPr>
              <a:t>Nouvelle répartition des compétences </a:t>
            </a:r>
            <a:r>
              <a:rPr sz="1200" dirty="0">
                <a:solidFill>
                  <a:srgbClr val="3D3D47"/>
                </a:solidFill>
                <a:latin typeface="Arial"/>
                <a:cs typeface="Arial"/>
              </a:rPr>
              <a:t>? </a:t>
            </a:r>
            <a:r>
              <a:rPr sz="1200" spc="-5" dirty="0">
                <a:solidFill>
                  <a:srgbClr val="3D3D47"/>
                </a:solidFill>
                <a:latin typeface="Arial"/>
                <a:cs typeface="Arial"/>
              </a:rPr>
              <a:t>nouveaux outils</a:t>
            </a:r>
            <a:r>
              <a:rPr sz="1200" spc="20" dirty="0">
                <a:solidFill>
                  <a:srgbClr val="3D3D4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3D3D47"/>
                </a:solidFill>
                <a:latin typeface="Arial"/>
                <a:cs typeface="Arial"/>
              </a:rPr>
              <a:t>?</a:t>
            </a:r>
            <a:endParaRPr sz="1200">
              <a:latin typeface="Arial"/>
              <a:cs typeface="Arial"/>
            </a:endParaRPr>
          </a:p>
          <a:p>
            <a:pPr marL="122555" marR="674370">
              <a:lnSpc>
                <a:spcPts val="1390"/>
              </a:lnSpc>
              <a:spcBef>
                <a:spcPts val="15"/>
              </a:spcBef>
            </a:pPr>
            <a:r>
              <a:rPr sz="1200" b="1" u="sng" spc="-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Méthode</a:t>
            </a:r>
            <a:r>
              <a:rPr sz="1200" b="1" spc="-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3D3D47"/>
                </a:solidFill>
                <a:latin typeface="Arial"/>
                <a:cs typeface="Arial"/>
              </a:rPr>
              <a:t>: </a:t>
            </a:r>
            <a:r>
              <a:rPr sz="1200" spc="-5" dirty="0">
                <a:solidFill>
                  <a:srgbClr val="3D3D47"/>
                </a:solidFill>
                <a:latin typeface="Arial"/>
                <a:cs typeface="Arial"/>
              </a:rPr>
              <a:t>développer et utiliser une </a:t>
            </a:r>
            <a:r>
              <a:rPr sz="1200" b="1" spc="-5" dirty="0">
                <a:solidFill>
                  <a:srgbClr val="3D3D47"/>
                </a:solidFill>
                <a:latin typeface="Arial"/>
                <a:cs typeface="Arial"/>
              </a:rPr>
              <a:t>prospective stratégique </a:t>
            </a:r>
            <a:r>
              <a:rPr sz="1200" spc="-5" dirty="0">
                <a:solidFill>
                  <a:srgbClr val="3D3D47"/>
                </a:solidFill>
                <a:latin typeface="Arial"/>
                <a:cs typeface="Arial"/>
              </a:rPr>
              <a:t>en appliquant une perspective multi-acteurs et une  approche casuistique, et en s'appuyant sur des processus de planification</a:t>
            </a:r>
            <a:r>
              <a:rPr sz="1200" spc="45" dirty="0">
                <a:solidFill>
                  <a:srgbClr val="3D3D47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3D3D47"/>
                </a:solidFill>
                <a:latin typeface="Arial"/>
                <a:cs typeface="Arial"/>
              </a:rPr>
              <a:t>délibérée</a:t>
            </a:r>
            <a:endParaRPr sz="1200">
              <a:latin typeface="Arial"/>
              <a:cs typeface="Arial"/>
            </a:endParaRPr>
          </a:p>
          <a:p>
            <a:pPr marL="294005" lvl="1" indent="-172085">
              <a:lnSpc>
                <a:spcPts val="1380"/>
              </a:lnSpc>
              <a:buChar char="•"/>
              <a:tabLst>
                <a:tab pos="294640" algn="l"/>
              </a:tabLst>
            </a:pPr>
            <a:r>
              <a:rPr sz="1200" spc="-5" dirty="0">
                <a:solidFill>
                  <a:srgbClr val="3D3D47"/>
                </a:solidFill>
                <a:latin typeface="Arial"/>
                <a:cs typeface="Arial"/>
              </a:rPr>
              <a:t>Le projet</a:t>
            </a:r>
            <a:r>
              <a:rPr sz="1200" dirty="0">
                <a:solidFill>
                  <a:srgbClr val="3D3D47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3D3D47"/>
                </a:solidFill>
                <a:latin typeface="Arial"/>
                <a:cs typeface="Arial"/>
              </a:rPr>
              <a:t>étudiera</a:t>
            </a:r>
            <a:endParaRPr sz="1200">
              <a:latin typeface="Arial"/>
              <a:cs typeface="Arial"/>
            </a:endParaRPr>
          </a:p>
          <a:p>
            <a:pPr marL="751205" marR="306070" lvl="2" indent="-171450">
              <a:lnSpc>
                <a:spcPts val="1420"/>
              </a:lnSpc>
              <a:spcBef>
                <a:spcPts val="110"/>
              </a:spcBef>
              <a:buChar char="•"/>
              <a:tabLst>
                <a:tab pos="751840" algn="l"/>
              </a:tabLst>
            </a:pPr>
            <a:r>
              <a:rPr sz="1200" spc="-5" dirty="0">
                <a:solidFill>
                  <a:srgbClr val="3D3D47"/>
                </a:solidFill>
                <a:latin typeface="Arial"/>
                <a:cs typeface="Arial"/>
              </a:rPr>
              <a:t>cinq bassins marins (mer Méditerranée occidentale, mer Méditerranée orientale, mer du Nord, canaries-océan  </a:t>
            </a:r>
            <a:r>
              <a:rPr sz="1200" spc="-10" dirty="0">
                <a:solidFill>
                  <a:srgbClr val="3D3D47"/>
                </a:solidFill>
                <a:latin typeface="Arial"/>
                <a:cs typeface="Arial"/>
              </a:rPr>
              <a:t>Atlantique </a:t>
            </a:r>
            <a:r>
              <a:rPr sz="1200" spc="-5" dirty="0">
                <a:solidFill>
                  <a:srgbClr val="3D3D47"/>
                </a:solidFill>
                <a:latin typeface="Arial"/>
                <a:cs typeface="Arial"/>
              </a:rPr>
              <a:t>et </a:t>
            </a:r>
            <a:r>
              <a:rPr sz="1200" spc="-10" dirty="0">
                <a:solidFill>
                  <a:srgbClr val="3D3D47"/>
                </a:solidFill>
                <a:latin typeface="Arial"/>
                <a:cs typeface="Arial"/>
              </a:rPr>
              <a:t>Réunion-océan</a:t>
            </a:r>
            <a:r>
              <a:rPr sz="1200" spc="10" dirty="0">
                <a:solidFill>
                  <a:srgbClr val="3D3D47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3D3D47"/>
                </a:solidFill>
                <a:latin typeface="Arial"/>
                <a:cs typeface="Arial"/>
              </a:rPr>
              <a:t>Indien)</a:t>
            </a:r>
            <a:endParaRPr sz="1200">
              <a:latin typeface="Arial"/>
              <a:cs typeface="Arial"/>
            </a:endParaRPr>
          </a:p>
          <a:p>
            <a:pPr marL="751205" lvl="2" indent="-172085">
              <a:lnSpc>
                <a:spcPts val="1415"/>
              </a:lnSpc>
              <a:buChar char="•"/>
              <a:tabLst>
                <a:tab pos="751840" algn="l"/>
              </a:tabLst>
            </a:pPr>
            <a:r>
              <a:rPr sz="1200" spc="-5" dirty="0">
                <a:solidFill>
                  <a:srgbClr val="3D3D47"/>
                </a:solidFill>
                <a:latin typeface="Arial"/>
                <a:cs typeface="Arial"/>
              </a:rPr>
              <a:t>un bassin marin transnational (le cas de l'Adriatique</a:t>
            </a:r>
            <a:r>
              <a:rPr sz="1200" spc="5" dirty="0">
                <a:solidFill>
                  <a:srgbClr val="3D3D47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3D3D47"/>
                </a:solidFill>
                <a:latin typeface="Arial"/>
                <a:cs typeface="Arial"/>
              </a:rPr>
              <a:t>Nord)</a:t>
            </a:r>
            <a:endParaRPr sz="1200">
              <a:latin typeface="Arial"/>
              <a:cs typeface="Arial"/>
            </a:endParaRPr>
          </a:p>
          <a:p>
            <a:pPr marL="751205" lvl="2" indent="-172085">
              <a:lnSpc>
                <a:spcPts val="1415"/>
              </a:lnSpc>
              <a:buChar char="•"/>
              <a:tabLst>
                <a:tab pos="751840" algn="l"/>
              </a:tabLst>
            </a:pPr>
            <a:r>
              <a:rPr sz="1200" spc="-5" dirty="0">
                <a:solidFill>
                  <a:srgbClr val="3D3D47"/>
                </a:solidFill>
                <a:latin typeface="Arial"/>
                <a:cs typeface="Arial"/>
              </a:rPr>
              <a:t>un bassin fluvial transnational (le cas de l'Escaut occidental) et le bassin Océan Indien </a:t>
            </a:r>
            <a:r>
              <a:rPr sz="1200" dirty="0">
                <a:solidFill>
                  <a:srgbClr val="3D3D47"/>
                </a:solidFill>
                <a:latin typeface="Arial"/>
                <a:cs typeface="Arial"/>
              </a:rPr>
              <a:t>(1 </a:t>
            </a:r>
            <a:r>
              <a:rPr sz="1200" spc="-5" dirty="0">
                <a:solidFill>
                  <a:srgbClr val="3D3D47"/>
                </a:solidFill>
                <a:latin typeface="Arial"/>
                <a:cs typeface="Arial"/>
              </a:rPr>
              <a:t>pays EUR et pays</a:t>
            </a:r>
            <a:r>
              <a:rPr sz="1200" spc="155" dirty="0">
                <a:solidFill>
                  <a:srgbClr val="3D3D47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3D3D47"/>
                </a:solidFill>
                <a:latin typeface="Arial"/>
                <a:cs typeface="Arial"/>
              </a:rPr>
              <a:t>tiers)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2900" y="87485"/>
            <a:ext cx="4984115" cy="157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25"/>
              </a:lnSpc>
            </a:pPr>
            <a:r>
              <a:rPr sz="1050" dirty="0">
                <a:latin typeface="Arial"/>
                <a:cs typeface="Arial"/>
              </a:rPr>
              <a:t>La</a:t>
            </a:r>
            <a:r>
              <a:rPr sz="1050" spc="5" dirty="0">
                <a:latin typeface="Arial"/>
                <a:cs typeface="Arial"/>
              </a:rPr>
              <a:t> </a:t>
            </a:r>
            <a:r>
              <a:rPr sz="1050" spc="35" dirty="0">
                <a:latin typeface="Arial"/>
                <a:cs typeface="Arial"/>
              </a:rPr>
              <a:t>partie</a:t>
            </a:r>
            <a:r>
              <a:rPr sz="1050" spc="5" dirty="0">
                <a:latin typeface="Arial"/>
                <a:cs typeface="Arial"/>
              </a:rPr>
              <a:t> </a:t>
            </a:r>
            <a:r>
              <a:rPr sz="1050" spc="35" dirty="0">
                <a:latin typeface="Arial"/>
                <a:cs typeface="Arial"/>
              </a:rPr>
              <a:t>de</a:t>
            </a:r>
            <a:r>
              <a:rPr sz="1050" spc="5" dirty="0">
                <a:latin typeface="Arial"/>
                <a:cs typeface="Arial"/>
              </a:rPr>
              <a:t> </a:t>
            </a:r>
            <a:r>
              <a:rPr sz="1050" spc="30" dirty="0">
                <a:latin typeface="Arial"/>
                <a:cs typeface="Arial"/>
              </a:rPr>
              <a:t>l'image</a:t>
            </a:r>
            <a:r>
              <a:rPr sz="1050" spc="5" dirty="0">
                <a:latin typeface="Arial"/>
                <a:cs typeface="Arial"/>
              </a:rPr>
              <a:t> </a:t>
            </a:r>
            <a:r>
              <a:rPr sz="1050" spc="25" dirty="0">
                <a:latin typeface="Arial"/>
                <a:cs typeface="Arial"/>
              </a:rPr>
              <a:t>avec</a:t>
            </a:r>
            <a:r>
              <a:rPr sz="1050" spc="5" dirty="0">
                <a:latin typeface="Arial"/>
                <a:cs typeface="Arial"/>
              </a:rPr>
              <a:t> </a:t>
            </a:r>
            <a:r>
              <a:rPr sz="1050" spc="20" dirty="0">
                <a:latin typeface="Arial"/>
                <a:cs typeface="Arial"/>
              </a:rPr>
              <a:t>l'ID</a:t>
            </a:r>
            <a:r>
              <a:rPr sz="1050" spc="10" dirty="0">
                <a:latin typeface="Arial"/>
                <a:cs typeface="Arial"/>
              </a:rPr>
              <a:t> </a:t>
            </a:r>
            <a:r>
              <a:rPr sz="1050" spc="35" dirty="0">
                <a:latin typeface="Arial"/>
                <a:cs typeface="Arial"/>
              </a:rPr>
              <a:t>de</a:t>
            </a:r>
            <a:r>
              <a:rPr sz="1050" spc="5" dirty="0">
                <a:latin typeface="Arial"/>
                <a:cs typeface="Arial"/>
              </a:rPr>
              <a:t> </a:t>
            </a:r>
            <a:r>
              <a:rPr sz="1050" spc="30" dirty="0">
                <a:latin typeface="Arial"/>
                <a:cs typeface="Arial"/>
              </a:rPr>
              <a:t>relation</a:t>
            </a:r>
            <a:r>
              <a:rPr sz="1050" spc="5" dirty="0">
                <a:latin typeface="Arial"/>
                <a:cs typeface="Arial"/>
              </a:rPr>
              <a:t> </a:t>
            </a:r>
            <a:r>
              <a:rPr sz="1050" spc="10" dirty="0">
                <a:latin typeface="Arial"/>
                <a:cs typeface="Arial"/>
              </a:rPr>
              <a:t>rId15</a:t>
            </a:r>
            <a:r>
              <a:rPr sz="1050" spc="5" dirty="0">
                <a:latin typeface="Arial"/>
                <a:cs typeface="Arial"/>
              </a:rPr>
              <a:t> </a:t>
            </a:r>
            <a:r>
              <a:rPr sz="1050" spc="25" dirty="0">
                <a:latin typeface="Arial"/>
                <a:cs typeface="Arial"/>
              </a:rPr>
              <a:t>n'a</a:t>
            </a:r>
            <a:r>
              <a:rPr sz="1050" spc="5" dirty="0">
                <a:latin typeface="Arial"/>
                <a:cs typeface="Arial"/>
              </a:rPr>
              <a:t> </a:t>
            </a:r>
            <a:r>
              <a:rPr sz="1050" spc="25" dirty="0">
                <a:latin typeface="Arial"/>
                <a:cs typeface="Arial"/>
              </a:rPr>
              <a:t>pas</a:t>
            </a:r>
            <a:r>
              <a:rPr sz="1050" spc="5" dirty="0">
                <a:latin typeface="Arial"/>
                <a:cs typeface="Arial"/>
              </a:rPr>
              <a:t> </a:t>
            </a:r>
            <a:r>
              <a:rPr sz="1050" spc="40" dirty="0">
                <a:latin typeface="Arial"/>
                <a:cs typeface="Arial"/>
              </a:rPr>
              <a:t>été</a:t>
            </a:r>
            <a:r>
              <a:rPr sz="1050" spc="10" dirty="0">
                <a:latin typeface="Arial"/>
                <a:cs typeface="Arial"/>
              </a:rPr>
              <a:t> </a:t>
            </a:r>
            <a:r>
              <a:rPr sz="1050" spc="40" dirty="0">
                <a:latin typeface="Arial"/>
                <a:cs typeface="Arial"/>
              </a:rPr>
              <a:t>trouvé</a:t>
            </a:r>
            <a:r>
              <a:rPr sz="1050" spc="5" dirty="0">
                <a:latin typeface="Arial"/>
                <a:cs typeface="Arial"/>
              </a:rPr>
              <a:t> </a:t>
            </a:r>
            <a:r>
              <a:rPr sz="1050" spc="25" dirty="0">
                <a:latin typeface="Arial"/>
                <a:cs typeface="Arial"/>
              </a:rPr>
              <a:t>dans</a:t>
            </a:r>
            <a:r>
              <a:rPr sz="1050" spc="5" dirty="0">
                <a:latin typeface="Arial"/>
                <a:cs typeface="Arial"/>
              </a:rPr>
              <a:t> </a:t>
            </a:r>
            <a:r>
              <a:rPr sz="1050" spc="20" dirty="0">
                <a:latin typeface="Arial"/>
                <a:cs typeface="Arial"/>
              </a:rPr>
              <a:t>le</a:t>
            </a:r>
            <a:r>
              <a:rPr sz="1050" spc="10" dirty="0">
                <a:latin typeface="Arial"/>
                <a:cs typeface="Arial"/>
              </a:rPr>
              <a:t> </a:t>
            </a:r>
            <a:r>
              <a:rPr sz="1050" spc="40" dirty="0">
                <a:latin typeface="Arial"/>
                <a:cs typeface="Arial"/>
              </a:rPr>
              <a:t>fichier.</a:t>
            </a:r>
            <a:endParaRPr sz="105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350" y="657225"/>
            <a:ext cx="0" cy="5543550"/>
          </a:xfrm>
          <a:custGeom>
            <a:avLst/>
            <a:gdLst/>
            <a:ahLst/>
            <a:cxnLst/>
            <a:rect l="l" t="t" r="r" b="b"/>
            <a:pathLst>
              <a:path h="5543550">
                <a:moveTo>
                  <a:pt x="0" y="0"/>
                </a:moveTo>
                <a:lnTo>
                  <a:pt x="0" y="554355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5" name="object 5"/>
            <p:cNvSpPr/>
            <p:nvPr/>
          </p:nvSpPr>
          <p:spPr>
            <a:xfrm>
              <a:off x="9137655" y="657225"/>
              <a:ext cx="0" cy="5543550"/>
            </a:xfrm>
            <a:custGeom>
              <a:avLst/>
              <a:gdLst/>
              <a:ahLst/>
              <a:cxnLst/>
              <a:rect l="l" t="t" r="r" b="b"/>
              <a:pathLst>
                <a:path h="5543550">
                  <a:moveTo>
                    <a:pt x="0" y="0"/>
                  </a:moveTo>
                  <a:lnTo>
                    <a:pt x="0" y="554355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144000" cy="68579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45701" y="244271"/>
              <a:ext cx="1453786" cy="65732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801367" y="2843783"/>
              <a:ext cx="5388863" cy="67360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980692" y="2916428"/>
            <a:ext cx="50025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02060"/>
                </a:solidFill>
                <a:latin typeface="Arial"/>
                <a:cs typeface="Arial"/>
              </a:rPr>
              <a:t>MERCI </a:t>
            </a:r>
            <a:r>
              <a:rPr sz="2400" b="1" spc="-5" dirty="0">
                <a:solidFill>
                  <a:srgbClr val="002060"/>
                </a:solidFill>
                <a:latin typeface="Arial"/>
                <a:cs typeface="Arial"/>
              </a:rPr>
              <a:t>POUR VOTRE</a:t>
            </a:r>
            <a:r>
              <a:rPr sz="2400" b="1" spc="-16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400" b="1" spc="-20" dirty="0">
                <a:solidFill>
                  <a:srgbClr val="002060"/>
                </a:solidFill>
                <a:latin typeface="Arial"/>
                <a:cs typeface="Arial"/>
              </a:rPr>
              <a:t>ATTENTION!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949575" y="3565652"/>
            <a:ext cx="30638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5C5B6B"/>
                </a:solidFill>
                <a:latin typeface="Arial"/>
                <a:cs typeface="Arial"/>
              </a:rPr>
              <a:t>Contact </a:t>
            </a:r>
            <a:r>
              <a:rPr sz="1800" dirty="0">
                <a:solidFill>
                  <a:srgbClr val="5C5B6B"/>
                </a:solidFill>
                <a:latin typeface="Arial"/>
                <a:cs typeface="Arial"/>
              </a:rPr>
              <a:t>:</a:t>
            </a:r>
            <a:r>
              <a:rPr sz="1800" spc="-45" dirty="0">
                <a:solidFill>
                  <a:srgbClr val="5C5B6B"/>
                </a:solidFill>
                <a:latin typeface="Arial"/>
                <a:cs typeface="Arial"/>
              </a:rPr>
              <a:t> </a:t>
            </a:r>
            <a:r>
              <a:rPr sz="1800" u="sng" spc="-5" dirty="0">
                <a:solidFill>
                  <a:srgbClr val="00B0F0"/>
                </a:solidFill>
                <a:uFill>
                  <a:solidFill>
                    <a:srgbClr val="00B0F0"/>
                  </a:solidFill>
                </a:uFill>
                <a:latin typeface="Arial"/>
                <a:cs typeface="Arial"/>
                <a:hlinkClick r:id="rId5"/>
              </a:rPr>
              <a:t>vpri@univ-reunion.fr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2900" y="87485"/>
            <a:ext cx="4984115" cy="157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25"/>
              </a:lnSpc>
            </a:pPr>
            <a:r>
              <a:rPr sz="1050" dirty="0">
                <a:latin typeface="Arial"/>
                <a:cs typeface="Arial"/>
              </a:rPr>
              <a:t>La</a:t>
            </a:r>
            <a:r>
              <a:rPr sz="1050" spc="5" dirty="0">
                <a:latin typeface="Arial"/>
                <a:cs typeface="Arial"/>
              </a:rPr>
              <a:t> </a:t>
            </a:r>
            <a:r>
              <a:rPr sz="1050" spc="35" dirty="0">
                <a:latin typeface="Arial"/>
                <a:cs typeface="Arial"/>
              </a:rPr>
              <a:t>partie</a:t>
            </a:r>
            <a:r>
              <a:rPr sz="1050" spc="5" dirty="0">
                <a:latin typeface="Arial"/>
                <a:cs typeface="Arial"/>
              </a:rPr>
              <a:t> </a:t>
            </a:r>
            <a:r>
              <a:rPr sz="1050" spc="35" dirty="0">
                <a:latin typeface="Arial"/>
                <a:cs typeface="Arial"/>
              </a:rPr>
              <a:t>de</a:t>
            </a:r>
            <a:r>
              <a:rPr sz="1050" spc="5" dirty="0">
                <a:latin typeface="Arial"/>
                <a:cs typeface="Arial"/>
              </a:rPr>
              <a:t> </a:t>
            </a:r>
            <a:r>
              <a:rPr sz="1050" spc="30" dirty="0">
                <a:latin typeface="Arial"/>
                <a:cs typeface="Arial"/>
              </a:rPr>
              <a:t>l'image</a:t>
            </a:r>
            <a:r>
              <a:rPr sz="1050" spc="5" dirty="0">
                <a:latin typeface="Arial"/>
                <a:cs typeface="Arial"/>
              </a:rPr>
              <a:t> </a:t>
            </a:r>
            <a:r>
              <a:rPr sz="1050" spc="25" dirty="0">
                <a:latin typeface="Arial"/>
                <a:cs typeface="Arial"/>
              </a:rPr>
              <a:t>avec</a:t>
            </a:r>
            <a:r>
              <a:rPr sz="1050" spc="5" dirty="0">
                <a:latin typeface="Arial"/>
                <a:cs typeface="Arial"/>
              </a:rPr>
              <a:t> </a:t>
            </a:r>
            <a:r>
              <a:rPr sz="1050" spc="20" dirty="0">
                <a:latin typeface="Arial"/>
                <a:cs typeface="Arial"/>
              </a:rPr>
              <a:t>l'ID</a:t>
            </a:r>
            <a:r>
              <a:rPr sz="1050" spc="10" dirty="0">
                <a:latin typeface="Arial"/>
                <a:cs typeface="Arial"/>
              </a:rPr>
              <a:t> </a:t>
            </a:r>
            <a:r>
              <a:rPr sz="1050" spc="35" dirty="0">
                <a:latin typeface="Arial"/>
                <a:cs typeface="Arial"/>
              </a:rPr>
              <a:t>de</a:t>
            </a:r>
            <a:r>
              <a:rPr sz="1050" spc="5" dirty="0">
                <a:latin typeface="Arial"/>
                <a:cs typeface="Arial"/>
              </a:rPr>
              <a:t> </a:t>
            </a:r>
            <a:r>
              <a:rPr sz="1050" spc="30" dirty="0">
                <a:latin typeface="Arial"/>
                <a:cs typeface="Arial"/>
              </a:rPr>
              <a:t>relation</a:t>
            </a:r>
            <a:r>
              <a:rPr sz="1050" spc="5" dirty="0">
                <a:latin typeface="Arial"/>
                <a:cs typeface="Arial"/>
              </a:rPr>
              <a:t> </a:t>
            </a:r>
            <a:r>
              <a:rPr sz="1050" spc="10" dirty="0">
                <a:latin typeface="Arial"/>
                <a:cs typeface="Arial"/>
              </a:rPr>
              <a:t>rId15</a:t>
            </a:r>
            <a:r>
              <a:rPr sz="1050" spc="5" dirty="0">
                <a:latin typeface="Arial"/>
                <a:cs typeface="Arial"/>
              </a:rPr>
              <a:t> </a:t>
            </a:r>
            <a:r>
              <a:rPr sz="1050" spc="25" dirty="0">
                <a:latin typeface="Arial"/>
                <a:cs typeface="Arial"/>
              </a:rPr>
              <a:t>n'a</a:t>
            </a:r>
            <a:r>
              <a:rPr sz="1050" spc="5" dirty="0">
                <a:latin typeface="Arial"/>
                <a:cs typeface="Arial"/>
              </a:rPr>
              <a:t> </a:t>
            </a:r>
            <a:r>
              <a:rPr sz="1050" spc="25" dirty="0">
                <a:latin typeface="Arial"/>
                <a:cs typeface="Arial"/>
              </a:rPr>
              <a:t>pas</a:t>
            </a:r>
            <a:r>
              <a:rPr sz="1050" spc="5" dirty="0">
                <a:latin typeface="Arial"/>
                <a:cs typeface="Arial"/>
              </a:rPr>
              <a:t> </a:t>
            </a:r>
            <a:r>
              <a:rPr sz="1050" spc="40" dirty="0">
                <a:latin typeface="Arial"/>
                <a:cs typeface="Arial"/>
              </a:rPr>
              <a:t>été</a:t>
            </a:r>
            <a:r>
              <a:rPr sz="1050" spc="10" dirty="0">
                <a:latin typeface="Arial"/>
                <a:cs typeface="Arial"/>
              </a:rPr>
              <a:t> </a:t>
            </a:r>
            <a:r>
              <a:rPr sz="1050" spc="40" dirty="0">
                <a:latin typeface="Arial"/>
                <a:cs typeface="Arial"/>
              </a:rPr>
              <a:t>trouvé</a:t>
            </a:r>
            <a:r>
              <a:rPr sz="1050" spc="5" dirty="0">
                <a:latin typeface="Arial"/>
                <a:cs typeface="Arial"/>
              </a:rPr>
              <a:t> </a:t>
            </a:r>
            <a:r>
              <a:rPr sz="1050" spc="25" dirty="0">
                <a:latin typeface="Arial"/>
                <a:cs typeface="Arial"/>
              </a:rPr>
              <a:t>dans</a:t>
            </a:r>
            <a:r>
              <a:rPr sz="1050" spc="5" dirty="0">
                <a:latin typeface="Arial"/>
                <a:cs typeface="Arial"/>
              </a:rPr>
              <a:t> </a:t>
            </a:r>
            <a:r>
              <a:rPr sz="1050" spc="20" dirty="0">
                <a:latin typeface="Arial"/>
                <a:cs typeface="Arial"/>
              </a:rPr>
              <a:t>le</a:t>
            </a:r>
            <a:r>
              <a:rPr sz="1050" spc="10" dirty="0">
                <a:latin typeface="Arial"/>
                <a:cs typeface="Arial"/>
              </a:rPr>
              <a:t> </a:t>
            </a:r>
            <a:r>
              <a:rPr sz="1050" spc="40" dirty="0">
                <a:latin typeface="Arial"/>
                <a:cs typeface="Arial"/>
              </a:rPr>
              <a:t>fichier.</a:t>
            </a:r>
            <a:endParaRPr sz="105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350" y="657225"/>
            <a:ext cx="0" cy="5543550"/>
          </a:xfrm>
          <a:custGeom>
            <a:avLst/>
            <a:gdLst/>
            <a:ahLst/>
            <a:cxnLst/>
            <a:rect l="l" t="t" r="r" b="b"/>
            <a:pathLst>
              <a:path h="5543550">
                <a:moveTo>
                  <a:pt x="0" y="0"/>
                </a:moveTo>
                <a:lnTo>
                  <a:pt x="0" y="554355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5" name="object 5"/>
            <p:cNvSpPr/>
            <p:nvPr/>
          </p:nvSpPr>
          <p:spPr>
            <a:xfrm>
              <a:off x="9137655" y="657225"/>
              <a:ext cx="0" cy="5543550"/>
            </a:xfrm>
            <a:custGeom>
              <a:avLst/>
              <a:gdLst/>
              <a:ahLst/>
              <a:cxnLst/>
              <a:rect l="l" t="t" r="r" b="b"/>
              <a:pathLst>
                <a:path h="5543550">
                  <a:moveTo>
                    <a:pt x="0" y="0"/>
                  </a:moveTo>
                  <a:lnTo>
                    <a:pt x="0" y="554355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45701" y="244271"/>
              <a:ext cx="1453786" cy="65732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23088" y="5541264"/>
              <a:ext cx="1188720" cy="86868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975104" y="5529071"/>
              <a:ext cx="1149095" cy="86868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584447" y="5547359"/>
              <a:ext cx="1359408" cy="86868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404103" y="5550408"/>
              <a:ext cx="1185672" cy="86563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163554" y="6646164"/>
            <a:ext cx="465709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i="1" spc="-5" dirty="0">
                <a:solidFill>
                  <a:srgbClr val="6D6B8F"/>
                </a:solidFill>
                <a:latin typeface="Arial"/>
                <a:cs typeface="Arial"/>
              </a:rPr>
              <a:t>Crédit Photo </a:t>
            </a:r>
            <a:r>
              <a:rPr sz="800" i="1" dirty="0">
                <a:solidFill>
                  <a:srgbClr val="6D6B8F"/>
                </a:solidFill>
                <a:latin typeface="Arial"/>
                <a:cs typeface="Arial"/>
              </a:rPr>
              <a:t>; </a:t>
            </a:r>
            <a:r>
              <a:rPr sz="800" i="1" spc="-5" dirty="0">
                <a:solidFill>
                  <a:srgbClr val="6D6B8F"/>
                </a:solidFill>
                <a:latin typeface="Arial"/>
                <a:cs typeface="Arial"/>
              </a:rPr>
              <a:t>Réunion Première, Ile </a:t>
            </a:r>
            <a:r>
              <a:rPr sz="800" i="1" dirty="0">
                <a:solidFill>
                  <a:srgbClr val="6D6B8F"/>
                </a:solidFill>
                <a:latin typeface="Arial"/>
                <a:cs typeface="Arial"/>
              </a:rPr>
              <a:t>de </a:t>
            </a:r>
            <a:r>
              <a:rPr sz="800" i="1" spc="-5" dirty="0">
                <a:solidFill>
                  <a:srgbClr val="6D6B8F"/>
                </a:solidFill>
                <a:latin typeface="Arial"/>
                <a:cs typeface="Arial"/>
              </a:rPr>
              <a:t>la Réunion Tourisme, FranceTVInfo, Pinterest, IPReunion,</a:t>
            </a:r>
            <a:r>
              <a:rPr sz="800" i="1" spc="210" dirty="0">
                <a:solidFill>
                  <a:srgbClr val="6D6B8F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6D6B8F"/>
                </a:solidFill>
                <a:latin typeface="Arial"/>
                <a:cs typeface="Arial"/>
              </a:rPr>
              <a:t>IRD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838200" y="871727"/>
            <a:ext cx="7510780" cy="5538470"/>
            <a:chOff x="838200" y="871727"/>
            <a:chExt cx="7510780" cy="5538470"/>
          </a:xfrm>
        </p:grpSpPr>
        <p:sp>
          <p:nvSpPr>
            <p:cNvPr id="14" name="object 14"/>
            <p:cNvSpPr/>
            <p:nvPr/>
          </p:nvSpPr>
          <p:spPr>
            <a:xfrm>
              <a:off x="7050023" y="5544312"/>
              <a:ext cx="1298448" cy="865632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724655" y="871727"/>
              <a:ext cx="1624584" cy="527303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38200" y="1155191"/>
              <a:ext cx="7330440" cy="411479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940817" y="935228"/>
            <a:ext cx="7102475" cy="5060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05" algn="ctr">
              <a:lnSpc>
                <a:spcPts val="2130"/>
              </a:lnSpc>
              <a:spcBef>
                <a:spcPts val="100"/>
              </a:spcBef>
            </a:pPr>
            <a:r>
              <a:rPr spc="-5" dirty="0"/>
              <a:t>CONTEXTE</a:t>
            </a:r>
          </a:p>
          <a:p>
            <a:pPr algn="ctr">
              <a:lnSpc>
                <a:spcPts val="1650"/>
              </a:lnSpc>
            </a:pPr>
            <a:r>
              <a:rPr sz="1400" spc="-5" dirty="0"/>
              <a:t>Pour </a:t>
            </a:r>
            <a:r>
              <a:rPr sz="1400" spc="-10" dirty="0"/>
              <a:t>une </a:t>
            </a:r>
            <a:r>
              <a:rPr sz="1400" spc="-5" dirty="0"/>
              <a:t>meilleure </a:t>
            </a:r>
            <a:r>
              <a:rPr sz="1400" spc="-10" dirty="0"/>
              <a:t>compréhension </a:t>
            </a:r>
            <a:r>
              <a:rPr sz="1400" spc="-5" dirty="0"/>
              <a:t>des </a:t>
            </a:r>
            <a:r>
              <a:rPr sz="1400" spc="-10" dirty="0"/>
              <a:t>enjeux </a:t>
            </a:r>
            <a:r>
              <a:rPr sz="1400" spc="-5" dirty="0"/>
              <a:t>de la Croissance Bleue </a:t>
            </a:r>
            <a:r>
              <a:rPr sz="1400" dirty="0"/>
              <a:t>à </a:t>
            </a:r>
            <a:r>
              <a:rPr sz="1400" spc="-5" dirty="0"/>
              <a:t>La </a:t>
            </a:r>
            <a:r>
              <a:rPr sz="1400" spc="-10" dirty="0"/>
              <a:t>Réunion</a:t>
            </a:r>
            <a:endParaRPr sz="1400"/>
          </a:p>
        </p:txBody>
      </p:sp>
      <p:grpSp>
        <p:nvGrpSpPr>
          <p:cNvPr id="18" name="object 18"/>
          <p:cNvGrpSpPr/>
          <p:nvPr/>
        </p:nvGrpSpPr>
        <p:grpSpPr>
          <a:xfrm>
            <a:off x="295656" y="1511808"/>
            <a:ext cx="8571230" cy="121920"/>
            <a:chOff x="295656" y="1511808"/>
            <a:chExt cx="8571230" cy="121920"/>
          </a:xfrm>
        </p:grpSpPr>
        <p:sp>
          <p:nvSpPr>
            <p:cNvPr id="19" name="object 19"/>
            <p:cNvSpPr/>
            <p:nvPr/>
          </p:nvSpPr>
          <p:spPr>
            <a:xfrm>
              <a:off x="295656" y="1511808"/>
              <a:ext cx="8570976" cy="121920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37346" y="1549374"/>
              <a:ext cx="8469630" cy="0"/>
            </a:xfrm>
            <a:custGeom>
              <a:avLst/>
              <a:gdLst/>
              <a:ahLst/>
              <a:cxnLst/>
              <a:rect l="l" t="t" r="r" b="b"/>
              <a:pathLst>
                <a:path w="8469630">
                  <a:moveTo>
                    <a:pt x="0" y="0"/>
                  </a:moveTo>
                  <a:lnTo>
                    <a:pt x="8469314" y="1"/>
                  </a:lnTo>
                </a:path>
              </a:pathLst>
            </a:custGeom>
            <a:ln w="38100">
              <a:solidFill>
                <a:srgbClr val="00B0F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401700" y="1703323"/>
            <a:ext cx="8031480" cy="37134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3975" indent="-41910">
              <a:lnSpc>
                <a:spcPct val="100000"/>
              </a:lnSpc>
              <a:spcBef>
                <a:spcPts val="100"/>
              </a:spcBef>
              <a:buSzPct val="33333"/>
              <a:buFont typeface="Carlito"/>
              <a:buChar char="●"/>
              <a:tabLst>
                <a:tab pos="54610" algn="l"/>
              </a:tabLst>
            </a:pPr>
            <a:r>
              <a:rPr sz="1200" dirty="0">
                <a:solidFill>
                  <a:srgbClr val="071136"/>
                </a:solidFill>
                <a:latin typeface="Arial"/>
                <a:cs typeface="Arial"/>
              </a:rPr>
              <a:t>Zone de </a:t>
            </a:r>
            <a:r>
              <a:rPr sz="1200" b="1" spc="-5" dirty="0">
                <a:solidFill>
                  <a:srgbClr val="071136"/>
                </a:solidFill>
                <a:latin typeface="Arial"/>
                <a:cs typeface="Arial"/>
              </a:rPr>
              <a:t>72 million km² </a:t>
            </a:r>
            <a:r>
              <a:rPr sz="1200" spc="-5" dirty="0">
                <a:solidFill>
                  <a:srgbClr val="071136"/>
                </a:solidFill>
                <a:latin typeface="Arial"/>
                <a:cs typeface="Arial"/>
              </a:rPr>
              <a:t>(dont </a:t>
            </a:r>
            <a:r>
              <a:rPr sz="1200" dirty="0">
                <a:solidFill>
                  <a:srgbClr val="071136"/>
                </a:solidFill>
                <a:latin typeface="Arial"/>
                <a:cs typeface="Arial"/>
              </a:rPr>
              <a:t>2,8 </a:t>
            </a:r>
            <a:r>
              <a:rPr sz="1200" spc="-5" dirty="0">
                <a:solidFill>
                  <a:srgbClr val="071136"/>
                </a:solidFill>
                <a:latin typeface="Arial"/>
                <a:cs typeface="Arial"/>
              </a:rPr>
              <a:t>million km² </a:t>
            </a:r>
            <a:r>
              <a:rPr sz="1200" dirty="0">
                <a:solidFill>
                  <a:srgbClr val="071136"/>
                </a:solidFill>
                <a:latin typeface="Arial"/>
                <a:cs typeface="Arial"/>
              </a:rPr>
              <a:t>de ZEE </a:t>
            </a:r>
            <a:r>
              <a:rPr sz="1200" spc="-5" dirty="0">
                <a:solidFill>
                  <a:srgbClr val="071136"/>
                </a:solidFill>
                <a:latin typeface="Arial"/>
                <a:cs typeface="Arial"/>
              </a:rPr>
              <a:t>française </a:t>
            </a:r>
            <a:r>
              <a:rPr sz="1200" dirty="0">
                <a:solidFill>
                  <a:srgbClr val="071136"/>
                </a:solidFill>
                <a:latin typeface="Arial"/>
                <a:cs typeface="Arial"/>
              </a:rPr>
              <a:t>et 300 000 </a:t>
            </a:r>
            <a:r>
              <a:rPr sz="1200" spc="-5" dirty="0">
                <a:solidFill>
                  <a:srgbClr val="071136"/>
                </a:solidFill>
                <a:latin typeface="Arial"/>
                <a:cs typeface="Arial"/>
              </a:rPr>
              <a:t>km² </a:t>
            </a:r>
            <a:r>
              <a:rPr sz="1200" dirty="0">
                <a:solidFill>
                  <a:srgbClr val="071136"/>
                </a:solidFill>
                <a:latin typeface="Arial"/>
                <a:cs typeface="Arial"/>
              </a:rPr>
              <a:t>de ZEE pour La </a:t>
            </a:r>
            <a:r>
              <a:rPr sz="1200" spc="-5" dirty="0">
                <a:solidFill>
                  <a:srgbClr val="071136"/>
                </a:solidFill>
                <a:latin typeface="Arial"/>
                <a:cs typeface="Arial"/>
              </a:rPr>
              <a:t>Réunion</a:t>
            </a:r>
            <a:r>
              <a:rPr sz="1200" spc="45" dirty="0">
                <a:solidFill>
                  <a:srgbClr val="07113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71136"/>
                </a:solidFill>
                <a:latin typeface="Arial"/>
                <a:cs typeface="Arial"/>
              </a:rPr>
              <a:t>)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har char="●"/>
            </a:pPr>
            <a:endParaRPr sz="1150">
              <a:latin typeface="Arial"/>
              <a:cs typeface="Arial"/>
            </a:endParaRPr>
          </a:p>
          <a:p>
            <a:pPr marL="53975" indent="-41910">
              <a:lnSpc>
                <a:spcPct val="100000"/>
              </a:lnSpc>
              <a:buSzPct val="33333"/>
              <a:buFont typeface="Carlito"/>
              <a:buChar char="●"/>
              <a:tabLst>
                <a:tab pos="54610" algn="l"/>
              </a:tabLst>
            </a:pPr>
            <a:r>
              <a:rPr sz="1200" spc="-5" dirty="0">
                <a:solidFill>
                  <a:srgbClr val="071136"/>
                </a:solidFill>
                <a:latin typeface="Arial"/>
                <a:cs typeface="Arial"/>
              </a:rPr>
              <a:t>Composé </a:t>
            </a:r>
            <a:r>
              <a:rPr sz="1200" b="1" spc="-5" dirty="0">
                <a:solidFill>
                  <a:srgbClr val="071136"/>
                </a:solidFill>
                <a:latin typeface="Arial"/>
                <a:cs typeface="Arial"/>
              </a:rPr>
              <a:t>d’États insulaires</a:t>
            </a:r>
            <a:r>
              <a:rPr sz="1200" spc="-5" dirty="0">
                <a:solidFill>
                  <a:srgbClr val="071136"/>
                </a:solidFill>
                <a:latin typeface="Arial"/>
                <a:cs typeface="Arial"/>
              </a:rPr>
              <a:t>, largement </a:t>
            </a:r>
            <a:r>
              <a:rPr sz="1200" dirty="0">
                <a:solidFill>
                  <a:srgbClr val="071136"/>
                </a:solidFill>
                <a:latin typeface="Arial"/>
                <a:cs typeface="Arial"/>
              </a:rPr>
              <a:t>dépendants de </a:t>
            </a:r>
            <a:r>
              <a:rPr sz="1200" spc="-5" dirty="0">
                <a:solidFill>
                  <a:srgbClr val="071136"/>
                </a:solidFill>
                <a:latin typeface="Arial"/>
                <a:cs typeface="Arial"/>
              </a:rPr>
              <a:t>l’économie maritime </a:t>
            </a:r>
            <a:r>
              <a:rPr sz="1200" dirty="0">
                <a:solidFill>
                  <a:srgbClr val="071136"/>
                </a:solidFill>
                <a:latin typeface="Arial"/>
                <a:cs typeface="Arial"/>
              </a:rPr>
              <a:t>/ </a:t>
            </a:r>
            <a:r>
              <a:rPr sz="1200" spc="-5" dirty="0">
                <a:solidFill>
                  <a:srgbClr val="071136"/>
                </a:solidFill>
                <a:latin typeface="Arial"/>
                <a:cs typeface="Arial"/>
              </a:rPr>
              <a:t>économie</a:t>
            </a:r>
            <a:r>
              <a:rPr sz="1200" spc="55" dirty="0">
                <a:solidFill>
                  <a:srgbClr val="071136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071136"/>
                </a:solidFill>
                <a:latin typeface="Arial"/>
                <a:cs typeface="Arial"/>
              </a:rPr>
              <a:t>bleue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har char="●"/>
            </a:pPr>
            <a:endParaRPr sz="1100">
              <a:latin typeface="Arial"/>
              <a:cs typeface="Arial"/>
            </a:endParaRPr>
          </a:p>
          <a:p>
            <a:pPr marL="12700" marR="140970">
              <a:lnSpc>
                <a:spcPts val="1420"/>
              </a:lnSpc>
              <a:buSzPct val="33333"/>
              <a:buFont typeface="Carlito"/>
              <a:buChar char="●"/>
              <a:tabLst>
                <a:tab pos="54610" algn="l"/>
              </a:tabLst>
            </a:pPr>
            <a:r>
              <a:rPr sz="1200" b="1" dirty="0">
                <a:solidFill>
                  <a:srgbClr val="071136"/>
                </a:solidFill>
                <a:latin typeface="Arial"/>
                <a:cs typeface="Arial"/>
              </a:rPr>
              <a:t>Pas de </a:t>
            </a:r>
            <a:r>
              <a:rPr sz="1200" b="1" spc="-5" dirty="0">
                <a:solidFill>
                  <a:srgbClr val="071136"/>
                </a:solidFill>
                <a:latin typeface="Arial"/>
                <a:cs typeface="Arial"/>
              </a:rPr>
              <a:t>stratégie </a:t>
            </a:r>
            <a:r>
              <a:rPr sz="1200" b="1" dirty="0">
                <a:solidFill>
                  <a:srgbClr val="071136"/>
                </a:solidFill>
                <a:latin typeface="Arial"/>
                <a:cs typeface="Arial"/>
              </a:rPr>
              <a:t>de bassin </a:t>
            </a:r>
            <a:r>
              <a:rPr sz="1200" b="1" spc="-5" dirty="0">
                <a:solidFill>
                  <a:srgbClr val="071136"/>
                </a:solidFill>
                <a:latin typeface="Arial"/>
                <a:cs typeface="Arial"/>
              </a:rPr>
              <a:t>maritime </a:t>
            </a:r>
            <a:r>
              <a:rPr sz="1200" b="1" dirty="0">
                <a:solidFill>
                  <a:srgbClr val="071136"/>
                </a:solidFill>
                <a:latin typeface="Arial"/>
                <a:cs typeface="Arial"/>
              </a:rPr>
              <a:t>particulière </a:t>
            </a:r>
            <a:r>
              <a:rPr sz="1200" dirty="0">
                <a:solidFill>
                  <a:srgbClr val="071136"/>
                </a:solidFill>
                <a:latin typeface="Arial"/>
                <a:cs typeface="Arial"/>
              </a:rPr>
              <a:t>au </a:t>
            </a:r>
            <a:r>
              <a:rPr sz="1200" spc="-5" dirty="0">
                <a:solidFill>
                  <a:srgbClr val="071136"/>
                </a:solidFill>
                <a:latin typeface="Arial"/>
                <a:cs typeface="Arial"/>
              </a:rPr>
              <a:t>sein </a:t>
            </a:r>
            <a:r>
              <a:rPr sz="1200" dirty="0">
                <a:solidFill>
                  <a:srgbClr val="071136"/>
                </a:solidFill>
                <a:latin typeface="Arial"/>
                <a:cs typeface="Arial"/>
              </a:rPr>
              <a:t>de </a:t>
            </a:r>
            <a:r>
              <a:rPr sz="1200" spc="-5" dirty="0">
                <a:solidFill>
                  <a:srgbClr val="071136"/>
                </a:solidFill>
                <a:latin typeface="Arial"/>
                <a:cs typeface="Arial"/>
              </a:rPr>
              <a:t>l’Union Européenne (fait partie </a:t>
            </a:r>
            <a:r>
              <a:rPr sz="1200" dirty="0">
                <a:solidFill>
                  <a:srgbClr val="071136"/>
                </a:solidFill>
                <a:latin typeface="Arial"/>
                <a:cs typeface="Arial"/>
              </a:rPr>
              <a:t>du bassin des </a:t>
            </a:r>
            <a:r>
              <a:rPr sz="1200" spc="-5" dirty="0">
                <a:solidFill>
                  <a:srgbClr val="071136"/>
                </a:solidFill>
                <a:latin typeface="Arial"/>
                <a:cs typeface="Arial"/>
              </a:rPr>
              <a:t>RUP) </a:t>
            </a:r>
            <a:r>
              <a:rPr sz="1200" dirty="0">
                <a:solidFill>
                  <a:srgbClr val="071136"/>
                </a:solidFill>
                <a:latin typeface="Arial"/>
                <a:cs typeface="Arial"/>
              </a:rPr>
              <a:t>–  </a:t>
            </a:r>
            <a:r>
              <a:rPr sz="1200" spc="-5" dirty="0">
                <a:solidFill>
                  <a:srgbClr val="071136"/>
                </a:solidFill>
                <a:latin typeface="Arial"/>
                <a:cs typeface="Arial"/>
              </a:rPr>
              <a:t>Directive </a:t>
            </a:r>
            <a:r>
              <a:rPr sz="1200" dirty="0">
                <a:solidFill>
                  <a:srgbClr val="071136"/>
                </a:solidFill>
                <a:latin typeface="Arial"/>
                <a:cs typeface="Arial"/>
              </a:rPr>
              <a:t>23/07/2014 non </a:t>
            </a:r>
            <a:r>
              <a:rPr sz="1200" spc="-5" dirty="0">
                <a:solidFill>
                  <a:srgbClr val="071136"/>
                </a:solidFill>
                <a:latin typeface="Arial"/>
                <a:cs typeface="Arial"/>
              </a:rPr>
              <a:t>applicable </a:t>
            </a:r>
            <a:r>
              <a:rPr sz="1200" dirty="0">
                <a:solidFill>
                  <a:srgbClr val="071136"/>
                </a:solidFill>
                <a:latin typeface="Arial"/>
                <a:cs typeface="Arial"/>
              </a:rPr>
              <a:t>aux </a:t>
            </a:r>
            <a:r>
              <a:rPr sz="1200" spc="-5" dirty="0">
                <a:solidFill>
                  <a:srgbClr val="071136"/>
                </a:solidFill>
                <a:latin typeface="Arial"/>
                <a:cs typeface="Arial"/>
              </a:rPr>
              <a:t>RUP</a:t>
            </a:r>
            <a:r>
              <a:rPr sz="1200" spc="-20" dirty="0">
                <a:solidFill>
                  <a:srgbClr val="07113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71136"/>
                </a:solidFill>
                <a:latin typeface="Arial"/>
                <a:cs typeface="Arial"/>
              </a:rPr>
              <a:t>–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har char="●"/>
            </a:pPr>
            <a:endParaRPr sz="1150">
              <a:latin typeface="Arial"/>
              <a:cs typeface="Arial"/>
            </a:endParaRPr>
          </a:p>
          <a:p>
            <a:pPr marL="12700" marR="352425">
              <a:lnSpc>
                <a:spcPts val="1420"/>
              </a:lnSpc>
              <a:buSzPct val="33333"/>
              <a:buFont typeface="Carlito"/>
              <a:buChar char="●"/>
              <a:tabLst>
                <a:tab pos="54610" algn="l"/>
              </a:tabLst>
            </a:pPr>
            <a:r>
              <a:rPr sz="1200" dirty="0">
                <a:solidFill>
                  <a:srgbClr val="071136"/>
                </a:solidFill>
                <a:latin typeface="Arial"/>
                <a:cs typeface="Arial"/>
              </a:rPr>
              <a:t>Stratégie </a:t>
            </a:r>
            <a:r>
              <a:rPr sz="1200" spc="-5" dirty="0">
                <a:solidFill>
                  <a:srgbClr val="071136"/>
                </a:solidFill>
                <a:latin typeface="Arial"/>
                <a:cs typeface="Arial"/>
              </a:rPr>
              <a:t>nationale pour la </a:t>
            </a:r>
            <a:r>
              <a:rPr sz="1200" dirty="0">
                <a:solidFill>
                  <a:srgbClr val="071136"/>
                </a:solidFill>
                <a:latin typeface="Arial"/>
                <a:cs typeface="Arial"/>
              </a:rPr>
              <a:t>mer </a:t>
            </a:r>
            <a:r>
              <a:rPr sz="1200" spc="-5" dirty="0">
                <a:solidFill>
                  <a:srgbClr val="071136"/>
                </a:solidFill>
                <a:latin typeface="Arial"/>
                <a:cs typeface="Arial"/>
              </a:rPr>
              <a:t>et littoral </a:t>
            </a:r>
            <a:r>
              <a:rPr sz="1200" dirty="0">
                <a:solidFill>
                  <a:srgbClr val="071136"/>
                </a:solidFill>
                <a:latin typeface="Arial"/>
                <a:cs typeface="Arial"/>
              </a:rPr>
              <a:t>en </a:t>
            </a:r>
            <a:r>
              <a:rPr sz="1200" spc="-5" dirty="0">
                <a:solidFill>
                  <a:srgbClr val="071136"/>
                </a:solidFill>
                <a:latin typeface="Arial"/>
                <a:cs typeface="Arial"/>
              </a:rPr>
              <a:t>France (2017) </a:t>
            </a:r>
            <a:r>
              <a:rPr sz="1200" dirty="0">
                <a:solidFill>
                  <a:srgbClr val="071136"/>
                </a:solidFill>
                <a:latin typeface="Arial"/>
                <a:cs typeface="Arial"/>
              </a:rPr>
              <a:t>avec un </a:t>
            </a:r>
            <a:r>
              <a:rPr sz="1200" spc="-5" dirty="0">
                <a:solidFill>
                  <a:srgbClr val="071136"/>
                </a:solidFill>
                <a:latin typeface="Arial"/>
                <a:cs typeface="Arial"/>
              </a:rPr>
              <a:t>objectif développer la croissance bleue </a:t>
            </a:r>
            <a:r>
              <a:rPr sz="1200" dirty="0">
                <a:solidFill>
                  <a:srgbClr val="071136"/>
                </a:solidFill>
                <a:latin typeface="Arial"/>
                <a:cs typeface="Arial"/>
              </a:rPr>
              <a:t>en  s’appuyant sur </a:t>
            </a:r>
            <a:r>
              <a:rPr sz="1200" spc="-5" dirty="0">
                <a:solidFill>
                  <a:srgbClr val="071136"/>
                </a:solidFill>
                <a:latin typeface="Arial"/>
                <a:cs typeface="Arial"/>
              </a:rPr>
              <a:t>la recherche </a:t>
            </a:r>
            <a:r>
              <a:rPr sz="1200" dirty="0">
                <a:solidFill>
                  <a:srgbClr val="071136"/>
                </a:solidFill>
                <a:latin typeface="Arial"/>
                <a:cs typeface="Arial"/>
              </a:rPr>
              <a:t>et </a:t>
            </a:r>
            <a:r>
              <a:rPr sz="1200" spc="-5" dirty="0">
                <a:solidFill>
                  <a:srgbClr val="071136"/>
                </a:solidFill>
                <a:latin typeface="Arial"/>
                <a:cs typeface="Arial"/>
              </a:rPr>
              <a:t>l’innovation </a:t>
            </a:r>
            <a:r>
              <a:rPr sz="1200" dirty="0">
                <a:solidFill>
                  <a:srgbClr val="071136"/>
                </a:solidFill>
                <a:latin typeface="Arial"/>
                <a:cs typeface="Arial"/>
              </a:rPr>
              <a:t>– Loi </a:t>
            </a:r>
            <a:r>
              <a:rPr sz="1200" spc="-5" dirty="0">
                <a:solidFill>
                  <a:srgbClr val="071136"/>
                </a:solidFill>
                <a:latin typeface="Arial"/>
                <a:cs typeface="Arial"/>
              </a:rPr>
              <a:t>grenelle </a:t>
            </a:r>
            <a:r>
              <a:rPr sz="1200" dirty="0">
                <a:solidFill>
                  <a:srgbClr val="071136"/>
                </a:solidFill>
                <a:latin typeface="Arial"/>
                <a:cs typeface="Arial"/>
              </a:rPr>
              <a:t>2 a </a:t>
            </a:r>
            <a:r>
              <a:rPr sz="1200" spc="-5" dirty="0">
                <a:solidFill>
                  <a:srgbClr val="071136"/>
                </a:solidFill>
                <a:latin typeface="Arial"/>
                <a:cs typeface="Arial"/>
              </a:rPr>
              <a:t>imposé </a:t>
            </a:r>
            <a:r>
              <a:rPr sz="1200" dirty="0">
                <a:solidFill>
                  <a:srgbClr val="071136"/>
                </a:solidFill>
                <a:latin typeface="Arial"/>
                <a:cs typeface="Arial"/>
              </a:rPr>
              <a:t>une </a:t>
            </a:r>
            <a:r>
              <a:rPr sz="1200" spc="-5" dirty="0">
                <a:solidFill>
                  <a:srgbClr val="071136"/>
                </a:solidFill>
                <a:latin typeface="Arial"/>
                <a:cs typeface="Arial"/>
              </a:rPr>
              <a:t>stratégie </a:t>
            </a:r>
            <a:r>
              <a:rPr sz="1200" dirty="0">
                <a:solidFill>
                  <a:srgbClr val="071136"/>
                </a:solidFill>
                <a:latin typeface="Arial"/>
                <a:cs typeface="Arial"/>
              </a:rPr>
              <a:t>par bassin </a:t>
            </a:r>
            <a:r>
              <a:rPr sz="1200" spc="-5" dirty="0">
                <a:solidFill>
                  <a:srgbClr val="002060"/>
                </a:solidFill>
                <a:latin typeface="Arial"/>
                <a:cs typeface="Arial"/>
              </a:rPr>
              <a:t>maritime (6 dont</a:t>
            </a:r>
            <a:r>
              <a:rPr sz="1200" spc="8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2060"/>
                </a:solidFill>
                <a:latin typeface="Arial"/>
                <a:cs typeface="Arial"/>
              </a:rPr>
              <a:t>OI)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har char="●"/>
            </a:pPr>
            <a:endParaRPr sz="1050">
              <a:latin typeface="Arial"/>
              <a:cs typeface="Arial"/>
            </a:endParaRPr>
          </a:p>
          <a:p>
            <a:pPr marL="12700" marR="224154">
              <a:lnSpc>
                <a:spcPct val="97200"/>
              </a:lnSpc>
            </a:pPr>
            <a:r>
              <a:rPr sz="1200" b="1" dirty="0">
                <a:solidFill>
                  <a:srgbClr val="002060"/>
                </a:solidFill>
                <a:latin typeface="Arial"/>
                <a:cs typeface="Arial"/>
              </a:rPr>
              <a:t>Stratégie de bassin OI </a:t>
            </a:r>
            <a:r>
              <a:rPr sz="1200" dirty="0">
                <a:solidFill>
                  <a:srgbClr val="002060"/>
                </a:solidFill>
                <a:latin typeface="Arial"/>
                <a:cs typeface="Arial"/>
              </a:rPr>
              <a:t>achevée en </a:t>
            </a:r>
            <a:r>
              <a:rPr sz="1200" spc="-5" dirty="0">
                <a:solidFill>
                  <a:srgbClr val="002060"/>
                </a:solidFill>
                <a:latin typeface="Arial"/>
                <a:cs typeface="Arial"/>
              </a:rPr>
              <a:t>2020</a:t>
            </a:r>
            <a:r>
              <a:rPr sz="1200" b="1" spc="-5" dirty="0">
                <a:solidFill>
                  <a:srgbClr val="002060"/>
                </a:solidFill>
                <a:latin typeface="Arial"/>
                <a:cs typeface="Arial"/>
              </a:rPr>
              <a:t>: </a:t>
            </a:r>
            <a:r>
              <a:rPr sz="1200" spc="-5" dirty="0">
                <a:solidFill>
                  <a:srgbClr val="002060"/>
                </a:solidFill>
                <a:latin typeface="Arial"/>
                <a:cs typeface="Arial"/>
              </a:rPr>
              <a:t>Amélioration </a:t>
            </a:r>
            <a:r>
              <a:rPr sz="1200" dirty="0">
                <a:solidFill>
                  <a:srgbClr val="002060"/>
                </a:solidFill>
                <a:latin typeface="Arial"/>
                <a:cs typeface="Arial"/>
              </a:rPr>
              <a:t>de </a:t>
            </a:r>
            <a:r>
              <a:rPr sz="1200" spc="-5" dirty="0">
                <a:solidFill>
                  <a:srgbClr val="002060"/>
                </a:solidFill>
                <a:latin typeface="Arial"/>
                <a:cs typeface="Arial"/>
              </a:rPr>
              <a:t>la collecte, la bancarisation ainsi </a:t>
            </a:r>
            <a:r>
              <a:rPr sz="1200" dirty="0">
                <a:solidFill>
                  <a:srgbClr val="002060"/>
                </a:solidFill>
                <a:latin typeface="Arial"/>
                <a:cs typeface="Arial"/>
              </a:rPr>
              <a:t>que </a:t>
            </a:r>
            <a:r>
              <a:rPr sz="1200" spc="-5" dirty="0">
                <a:solidFill>
                  <a:srgbClr val="002060"/>
                </a:solidFill>
                <a:latin typeface="Arial"/>
                <a:cs typeface="Arial"/>
              </a:rPr>
              <a:t>la valorisation </a:t>
            </a:r>
            <a:r>
              <a:rPr sz="1200" dirty="0">
                <a:solidFill>
                  <a:srgbClr val="002060"/>
                </a:solidFill>
                <a:latin typeface="Arial"/>
                <a:cs typeface="Arial"/>
              </a:rPr>
              <a:t>des  données dans </a:t>
            </a:r>
            <a:r>
              <a:rPr sz="1200" spc="-5" dirty="0">
                <a:solidFill>
                  <a:srgbClr val="002060"/>
                </a:solidFill>
                <a:latin typeface="Arial"/>
                <a:cs typeface="Arial"/>
              </a:rPr>
              <a:t>l’ensemble </a:t>
            </a:r>
            <a:r>
              <a:rPr sz="1200" dirty="0">
                <a:solidFill>
                  <a:srgbClr val="002060"/>
                </a:solidFill>
                <a:latin typeface="Arial"/>
                <a:cs typeface="Arial"/>
              </a:rPr>
              <a:t>des </a:t>
            </a:r>
            <a:r>
              <a:rPr sz="1200" spc="-5" dirty="0">
                <a:solidFill>
                  <a:srgbClr val="002060"/>
                </a:solidFill>
                <a:latin typeface="Arial"/>
                <a:cs typeface="Arial"/>
              </a:rPr>
              <a:t>territoires (accès </a:t>
            </a:r>
            <a:r>
              <a:rPr sz="1200" dirty="0">
                <a:solidFill>
                  <a:srgbClr val="002060"/>
                </a:solidFill>
                <a:latin typeface="Arial"/>
                <a:cs typeface="Arial"/>
              </a:rPr>
              <a:t>aux données </a:t>
            </a:r>
            <a:r>
              <a:rPr sz="1200" spc="-5" dirty="0">
                <a:solidFill>
                  <a:srgbClr val="002060"/>
                </a:solidFill>
                <a:latin typeface="Arial"/>
                <a:cs typeface="Arial"/>
              </a:rPr>
              <a:t>historiques, grand nombre </a:t>
            </a:r>
            <a:r>
              <a:rPr sz="1200" dirty="0">
                <a:solidFill>
                  <a:srgbClr val="002060"/>
                </a:solidFill>
                <a:latin typeface="Arial"/>
                <a:cs typeface="Arial"/>
              </a:rPr>
              <a:t>non </a:t>
            </a:r>
            <a:r>
              <a:rPr sz="1200" spc="-5" dirty="0">
                <a:solidFill>
                  <a:srgbClr val="002060"/>
                </a:solidFill>
                <a:latin typeface="Arial"/>
                <a:cs typeface="Arial"/>
              </a:rPr>
              <a:t>sécurisées, degré </a:t>
            </a:r>
            <a:r>
              <a:rPr sz="1200" dirty="0">
                <a:solidFill>
                  <a:srgbClr val="002060"/>
                </a:solidFill>
                <a:latin typeface="Arial"/>
                <a:cs typeface="Arial"/>
              </a:rPr>
              <a:t>de  </a:t>
            </a:r>
            <a:r>
              <a:rPr sz="1200" spc="-5" dirty="0">
                <a:solidFill>
                  <a:srgbClr val="002060"/>
                </a:solidFill>
                <a:latin typeface="Arial"/>
                <a:cs typeface="Arial"/>
              </a:rPr>
              <a:t>valorisation variable/ </a:t>
            </a:r>
            <a:r>
              <a:rPr sz="1200" dirty="0">
                <a:solidFill>
                  <a:srgbClr val="002060"/>
                </a:solidFill>
                <a:latin typeface="Arial"/>
                <a:cs typeface="Arial"/>
              </a:rPr>
              <a:t>Appui au </a:t>
            </a:r>
            <a:r>
              <a:rPr sz="1200" spc="-5" dirty="0">
                <a:solidFill>
                  <a:srgbClr val="002060"/>
                </a:solidFill>
                <a:latin typeface="Arial"/>
                <a:cs typeface="Arial"/>
              </a:rPr>
              <a:t>développement </a:t>
            </a:r>
            <a:r>
              <a:rPr sz="1200" dirty="0">
                <a:solidFill>
                  <a:srgbClr val="002060"/>
                </a:solidFill>
                <a:latin typeface="Arial"/>
                <a:cs typeface="Arial"/>
              </a:rPr>
              <a:t>de </a:t>
            </a:r>
            <a:r>
              <a:rPr sz="1200" spc="-5" dirty="0">
                <a:solidFill>
                  <a:srgbClr val="002060"/>
                </a:solidFill>
                <a:latin typeface="Arial"/>
                <a:cs typeface="Arial"/>
              </a:rPr>
              <a:t>la recherche scientifique, </a:t>
            </a:r>
            <a:r>
              <a:rPr sz="1200" dirty="0">
                <a:solidFill>
                  <a:srgbClr val="002060"/>
                </a:solidFill>
                <a:latin typeface="Arial"/>
                <a:cs typeface="Arial"/>
              </a:rPr>
              <a:t>avec une </a:t>
            </a:r>
            <a:r>
              <a:rPr sz="1200" spc="-5" dirty="0">
                <a:solidFill>
                  <a:srgbClr val="002060"/>
                </a:solidFill>
                <a:latin typeface="Arial"/>
                <a:cs typeface="Arial"/>
              </a:rPr>
              <a:t>meilleure répartition </a:t>
            </a:r>
            <a:r>
              <a:rPr sz="1200" dirty="0">
                <a:solidFill>
                  <a:srgbClr val="002060"/>
                </a:solidFill>
                <a:latin typeface="Arial"/>
                <a:cs typeface="Arial"/>
              </a:rPr>
              <a:t>des  </a:t>
            </a:r>
            <a:r>
              <a:rPr sz="1200" spc="-5" dirty="0">
                <a:solidFill>
                  <a:srgbClr val="002060"/>
                </a:solidFill>
                <a:latin typeface="Arial"/>
                <a:cs typeface="Arial"/>
              </a:rPr>
              <a:t>moyens </a:t>
            </a:r>
            <a:r>
              <a:rPr sz="1200" dirty="0">
                <a:solidFill>
                  <a:srgbClr val="002060"/>
                </a:solidFill>
                <a:latin typeface="Arial"/>
                <a:cs typeface="Arial"/>
              </a:rPr>
              <a:t>et </a:t>
            </a:r>
            <a:r>
              <a:rPr sz="1200" spc="-5" dirty="0">
                <a:solidFill>
                  <a:srgbClr val="002060"/>
                </a:solidFill>
                <a:latin typeface="Arial"/>
                <a:cs typeface="Arial"/>
              </a:rPr>
              <a:t>outils dédiés </a:t>
            </a:r>
            <a:r>
              <a:rPr sz="1200" dirty="0">
                <a:solidFill>
                  <a:srgbClr val="002060"/>
                </a:solidFill>
                <a:latin typeface="Arial"/>
                <a:cs typeface="Arial"/>
              </a:rPr>
              <a:t>dans </a:t>
            </a:r>
            <a:r>
              <a:rPr sz="1200" spc="-5" dirty="0">
                <a:solidFill>
                  <a:srgbClr val="002060"/>
                </a:solidFill>
                <a:latin typeface="Arial"/>
                <a:cs typeface="Arial"/>
              </a:rPr>
              <a:t>les territoires </a:t>
            </a:r>
            <a:r>
              <a:rPr sz="1200" dirty="0">
                <a:solidFill>
                  <a:srgbClr val="002060"/>
                </a:solidFill>
                <a:latin typeface="Arial"/>
                <a:cs typeface="Arial"/>
              </a:rPr>
              <a:t>du bassin, </a:t>
            </a:r>
            <a:r>
              <a:rPr sz="1200" spc="-5" dirty="0">
                <a:solidFill>
                  <a:srgbClr val="002060"/>
                </a:solidFill>
                <a:latin typeface="Arial"/>
                <a:cs typeface="Arial"/>
              </a:rPr>
              <a:t>insuffisance </a:t>
            </a:r>
            <a:r>
              <a:rPr sz="1200" dirty="0">
                <a:solidFill>
                  <a:srgbClr val="002060"/>
                </a:solidFill>
                <a:latin typeface="Arial"/>
                <a:cs typeface="Arial"/>
              </a:rPr>
              <a:t>des </a:t>
            </a:r>
            <a:r>
              <a:rPr sz="1200" spc="-5" dirty="0">
                <a:solidFill>
                  <a:srgbClr val="002060"/>
                </a:solidFill>
                <a:latin typeface="Arial"/>
                <a:cs typeface="Arial"/>
              </a:rPr>
              <a:t>formations </a:t>
            </a:r>
            <a:r>
              <a:rPr sz="1200" dirty="0">
                <a:solidFill>
                  <a:srgbClr val="002060"/>
                </a:solidFill>
                <a:latin typeface="Arial"/>
                <a:cs typeface="Arial"/>
              </a:rPr>
              <a:t>en </a:t>
            </a:r>
            <a:r>
              <a:rPr sz="1200" spc="-5" dirty="0">
                <a:solidFill>
                  <a:srgbClr val="002060"/>
                </a:solidFill>
                <a:latin typeface="Arial"/>
                <a:cs typeface="Arial"/>
              </a:rPr>
              <a:t>lien </a:t>
            </a:r>
            <a:r>
              <a:rPr sz="1200" dirty="0">
                <a:solidFill>
                  <a:srgbClr val="002060"/>
                </a:solidFill>
                <a:latin typeface="Arial"/>
                <a:cs typeface="Arial"/>
              </a:rPr>
              <a:t>avec </a:t>
            </a:r>
            <a:r>
              <a:rPr sz="1200" spc="-5" dirty="0">
                <a:solidFill>
                  <a:srgbClr val="002060"/>
                </a:solidFill>
                <a:latin typeface="Arial"/>
                <a:cs typeface="Arial"/>
              </a:rPr>
              <a:t>la</a:t>
            </a:r>
            <a:r>
              <a:rPr sz="1200" spc="8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002060"/>
                </a:solidFill>
                <a:latin typeface="Arial"/>
                <a:cs typeface="Arial"/>
              </a:rPr>
              <a:t>mer)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150">
              <a:latin typeface="Arial"/>
              <a:cs typeface="Arial"/>
            </a:endParaRPr>
          </a:p>
          <a:p>
            <a:pPr marL="12700" marR="5080">
              <a:lnSpc>
                <a:spcPts val="1390"/>
              </a:lnSpc>
              <a:buSzPct val="33333"/>
              <a:buFont typeface="Carlito"/>
              <a:buChar char="●"/>
              <a:tabLst>
                <a:tab pos="54610" algn="l"/>
              </a:tabLst>
            </a:pPr>
            <a:r>
              <a:rPr sz="1200" b="1" spc="-5" dirty="0">
                <a:solidFill>
                  <a:srgbClr val="071136"/>
                </a:solidFill>
                <a:latin typeface="Arial"/>
                <a:cs typeface="Arial"/>
              </a:rPr>
              <a:t>Cette stratégie concernant </a:t>
            </a:r>
            <a:r>
              <a:rPr sz="1200" b="1" dirty="0">
                <a:solidFill>
                  <a:srgbClr val="071136"/>
                </a:solidFill>
                <a:latin typeface="Arial"/>
                <a:cs typeface="Arial"/>
              </a:rPr>
              <a:t>les territoires français </a:t>
            </a:r>
            <a:r>
              <a:rPr sz="1200" dirty="0">
                <a:solidFill>
                  <a:srgbClr val="071136"/>
                </a:solidFill>
                <a:latin typeface="Arial"/>
                <a:cs typeface="Arial"/>
              </a:rPr>
              <a:t>de </a:t>
            </a:r>
            <a:r>
              <a:rPr sz="1200" spc="-5" dirty="0">
                <a:solidFill>
                  <a:srgbClr val="071136"/>
                </a:solidFill>
                <a:latin typeface="Arial"/>
                <a:cs typeface="Arial"/>
              </a:rPr>
              <a:t>la </a:t>
            </a:r>
            <a:r>
              <a:rPr sz="1200" dirty="0">
                <a:solidFill>
                  <a:srgbClr val="071136"/>
                </a:solidFill>
                <a:latin typeface="Arial"/>
                <a:cs typeface="Arial"/>
              </a:rPr>
              <a:t>zone OI </a:t>
            </a:r>
            <a:r>
              <a:rPr sz="1200" spc="-5" dirty="0">
                <a:solidFill>
                  <a:srgbClr val="071136"/>
                </a:solidFill>
                <a:latin typeface="Arial"/>
                <a:cs typeface="Arial"/>
              </a:rPr>
              <a:t>réalisée par le Conseil.Maritime.Ultra.Bassin.  intégre </a:t>
            </a:r>
            <a:r>
              <a:rPr sz="1200" dirty="0">
                <a:solidFill>
                  <a:srgbClr val="071136"/>
                </a:solidFill>
                <a:latin typeface="Arial"/>
                <a:cs typeface="Arial"/>
              </a:rPr>
              <a:t>un </a:t>
            </a:r>
            <a:r>
              <a:rPr sz="1200" spc="-5" dirty="0">
                <a:solidFill>
                  <a:srgbClr val="071136"/>
                </a:solidFill>
                <a:latin typeface="Arial"/>
                <a:cs typeface="Arial"/>
              </a:rPr>
              <a:t>volet </a:t>
            </a:r>
            <a:r>
              <a:rPr sz="1200" dirty="0">
                <a:solidFill>
                  <a:srgbClr val="071136"/>
                </a:solidFill>
                <a:latin typeface="Arial"/>
                <a:cs typeface="Arial"/>
              </a:rPr>
              <a:t>« </a:t>
            </a:r>
            <a:r>
              <a:rPr sz="1200" spc="-5" dirty="0">
                <a:solidFill>
                  <a:srgbClr val="071136"/>
                </a:solidFill>
                <a:latin typeface="Arial"/>
                <a:cs typeface="Arial"/>
              </a:rPr>
              <a:t>coopération régionale </a:t>
            </a:r>
            <a:r>
              <a:rPr sz="1200" dirty="0">
                <a:solidFill>
                  <a:srgbClr val="071136"/>
                </a:solidFill>
                <a:latin typeface="Arial"/>
                <a:cs typeface="Arial"/>
              </a:rPr>
              <a:t>» en </a:t>
            </a:r>
            <a:r>
              <a:rPr sz="1200" spc="-5" dirty="0">
                <a:solidFill>
                  <a:srgbClr val="071136"/>
                </a:solidFill>
                <a:latin typeface="Arial"/>
                <a:cs typeface="Arial"/>
              </a:rPr>
              <a:t>identifiant acteurs (COI), rappelant les priorités </a:t>
            </a:r>
            <a:r>
              <a:rPr sz="1200" dirty="0">
                <a:solidFill>
                  <a:srgbClr val="071136"/>
                </a:solidFill>
                <a:latin typeface="Arial"/>
                <a:cs typeface="Arial"/>
              </a:rPr>
              <a:t>des pol </a:t>
            </a:r>
            <a:r>
              <a:rPr sz="1200" spc="-5" dirty="0">
                <a:solidFill>
                  <a:srgbClr val="071136"/>
                </a:solidFill>
                <a:latin typeface="Arial"/>
                <a:cs typeface="Arial"/>
              </a:rPr>
              <a:t>EUR comme PCP  (pol commune </a:t>
            </a:r>
            <a:r>
              <a:rPr sz="1200" dirty="0">
                <a:solidFill>
                  <a:srgbClr val="071136"/>
                </a:solidFill>
                <a:latin typeface="Arial"/>
                <a:cs typeface="Arial"/>
              </a:rPr>
              <a:t>pour </a:t>
            </a:r>
            <a:r>
              <a:rPr sz="1200" spc="-5" dirty="0">
                <a:solidFill>
                  <a:srgbClr val="071136"/>
                </a:solidFill>
                <a:latin typeface="Arial"/>
                <a:cs typeface="Arial"/>
              </a:rPr>
              <a:t>la </a:t>
            </a:r>
            <a:r>
              <a:rPr sz="1200" dirty="0">
                <a:solidFill>
                  <a:srgbClr val="071136"/>
                </a:solidFill>
                <a:latin typeface="Arial"/>
                <a:cs typeface="Arial"/>
              </a:rPr>
              <a:t>pêche) et fonds </a:t>
            </a:r>
            <a:r>
              <a:rPr sz="1200" spc="-5" dirty="0">
                <a:solidFill>
                  <a:srgbClr val="071136"/>
                </a:solidFill>
                <a:latin typeface="Arial"/>
                <a:cs typeface="Arial"/>
              </a:rPr>
              <a:t>EUR </a:t>
            </a:r>
            <a:r>
              <a:rPr sz="1200" dirty="0">
                <a:solidFill>
                  <a:srgbClr val="071136"/>
                </a:solidFill>
                <a:latin typeface="Arial"/>
                <a:cs typeface="Arial"/>
              </a:rPr>
              <a:t>associés </a:t>
            </a:r>
            <a:r>
              <a:rPr sz="1200" spc="-10" dirty="0">
                <a:solidFill>
                  <a:srgbClr val="071136"/>
                </a:solidFill>
                <a:latin typeface="Arial"/>
                <a:cs typeface="Arial"/>
              </a:rPr>
              <a:t>(FEAMPA/FED/FEDER) </a:t>
            </a:r>
            <a:r>
              <a:rPr sz="1200" dirty="0">
                <a:solidFill>
                  <a:srgbClr val="071136"/>
                </a:solidFill>
                <a:latin typeface="Arial"/>
                <a:cs typeface="Arial"/>
              </a:rPr>
              <a:t>à </a:t>
            </a:r>
            <a:r>
              <a:rPr sz="1200" spc="-5" dirty="0">
                <a:solidFill>
                  <a:srgbClr val="071136"/>
                </a:solidFill>
                <a:latin typeface="Arial"/>
                <a:cs typeface="Arial"/>
              </a:rPr>
              <a:t>mobiliser </a:t>
            </a:r>
            <a:r>
              <a:rPr sz="1200" dirty="0">
                <a:solidFill>
                  <a:srgbClr val="071136"/>
                </a:solidFill>
                <a:latin typeface="Arial"/>
                <a:cs typeface="Arial"/>
              </a:rPr>
              <a:t>pour </a:t>
            </a:r>
            <a:r>
              <a:rPr sz="1200" spc="-5" dirty="0">
                <a:solidFill>
                  <a:srgbClr val="071136"/>
                </a:solidFill>
                <a:latin typeface="Arial"/>
                <a:cs typeface="Arial"/>
              </a:rPr>
              <a:t>la</a:t>
            </a:r>
            <a:r>
              <a:rPr sz="1200" spc="65" dirty="0">
                <a:solidFill>
                  <a:srgbClr val="071136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071136"/>
                </a:solidFill>
                <a:latin typeface="Arial"/>
                <a:cs typeface="Arial"/>
              </a:rPr>
              <a:t>décliner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buChar char="●"/>
            </a:pPr>
            <a:endParaRPr sz="1150">
              <a:latin typeface="Arial"/>
              <a:cs typeface="Arial"/>
            </a:endParaRPr>
          </a:p>
          <a:p>
            <a:pPr marL="12700" marR="666750">
              <a:lnSpc>
                <a:spcPts val="1390"/>
              </a:lnSpc>
              <a:spcBef>
                <a:spcPts val="5"/>
              </a:spcBef>
              <a:buSzPct val="33333"/>
              <a:buFont typeface="Carlito"/>
              <a:buChar char="●"/>
              <a:tabLst>
                <a:tab pos="54610" algn="l"/>
              </a:tabLst>
            </a:pPr>
            <a:r>
              <a:rPr sz="1200" b="1" spc="-5" dirty="0">
                <a:solidFill>
                  <a:srgbClr val="002060"/>
                </a:solidFill>
                <a:latin typeface="Arial"/>
                <a:cs typeface="Arial"/>
              </a:rPr>
              <a:t>Différentes </a:t>
            </a:r>
            <a:r>
              <a:rPr sz="1200" b="1" dirty="0">
                <a:solidFill>
                  <a:srgbClr val="002060"/>
                </a:solidFill>
                <a:latin typeface="Arial"/>
                <a:cs typeface="Arial"/>
              </a:rPr>
              <a:t>initiatives PSM </a:t>
            </a:r>
            <a:r>
              <a:rPr sz="1200" dirty="0">
                <a:solidFill>
                  <a:srgbClr val="002060"/>
                </a:solidFill>
                <a:latin typeface="Arial"/>
                <a:cs typeface="Arial"/>
              </a:rPr>
              <a:t>dans </a:t>
            </a:r>
            <a:r>
              <a:rPr sz="1200" spc="-5" dirty="0">
                <a:solidFill>
                  <a:srgbClr val="002060"/>
                </a:solidFill>
                <a:latin typeface="Arial"/>
                <a:cs typeface="Arial"/>
              </a:rPr>
              <a:t>la </a:t>
            </a:r>
            <a:r>
              <a:rPr sz="1200" dirty="0">
                <a:solidFill>
                  <a:srgbClr val="002060"/>
                </a:solidFill>
                <a:latin typeface="Arial"/>
                <a:cs typeface="Arial"/>
              </a:rPr>
              <a:t>zone avec des </a:t>
            </a:r>
            <a:r>
              <a:rPr sz="1200" spc="-5" dirty="0">
                <a:solidFill>
                  <a:srgbClr val="002060"/>
                </a:solidFill>
                <a:latin typeface="Arial"/>
                <a:cs typeface="Arial"/>
              </a:rPr>
              <a:t>objectifs divers </a:t>
            </a:r>
            <a:r>
              <a:rPr sz="1200" dirty="0">
                <a:solidFill>
                  <a:srgbClr val="002060"/>
                </a:solidFill>
                <a:latin typeface="Arial"/>
                <a:cs typeface="Arial"/>
              </a:rPr>
              <a:t>des </a:t>
            </a:r>
            <a:r>
              <a:rPr sz="1200" spc="-5" dirty="0">
                <a:solidFill>
                  <a:srgbClr val="002060"/>
                </a:solidFill>
                <a:latin typeface="Arial"/>
                <a:cs typeface="Arial"/>
              </a:rPr>
              <a:t>intérêts communs, </a:t>
            </a:r>
            <a:r>
              <a:rPr sz="1200" dirty="0">
                <a:solidFill>
                  <a:srgbClr val="002060"/>
                </a:solidFill>
                <a:latin typeface="Arial"/>
                <a:cs typeface="Arial"/>
              </a:rPr>
              <a:t>qui </a:t>
            </a:r>
            <a:r>
              <a:rPr sz="1200" spc="-5" dirty="0">
                <a:solidFill>
                  <a:srgbClr val="002060"/>
                </a:solidFill>
                <a:latin typeface="Arial"/>
                <a:cs typeface="Arial"/>
              </a:rPr>
              <a:t>appelle </a:t>
            </a:r>
            <a:r>
              <a:rPr sz="1200" dirty="0">
                <a:solidFill>
                  <a:srgbClr val="002060"/>
                </a:solidFill>
                <a:latin typeface="Arial"/>
                <a:cs typeface="Arial"/>
              </a:rPr>
              <a:t>à une  </a:t>
            </a:r>
            <a:r>
              <a:rPr sz="1200" spc="-5" dirty="0">
                <a:solidFill>
                  <a:srgbClr val="002060"/>
                </a:solidFill>
                <a:latin typeface="Arial"/>
                <a:cs typeface="Arial"/>
              </a:rPr>
              <a:t>harmonisation, mise en </a:t>
            </a:r>
            <a:r>
              <a:rPr sz="1200" spc="-5" dirty="0">
                <a:solidFill>
                  <a:srgbClr val="071136"/>
                </a:solidFill>
                <a:latin typeface="Arial"/>
                <a:cs typeface="Arial"/>
              </a:rPr>
              <a:t>cohérence (conservation, développement économique,</a:t>
            </a:r>
            <a:r>
              <a:rPr sz="1200" spc="60" dirty="0">
                <a:solidFill>
                  <a:srgbClr val="071136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071136"/>
                </a:solidFill>
                <a:latin typeface="Arial"/>
                <a:cs typeface="Arial"/>
              </a:rPr>
              <a:t>sécurité...)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2900" y="87485"/>
            <a:ext cx="4984115" cy="157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25"/>
              </a:lnSpc>
            </a:pPr>
            <a:r>
              <a:rPr sz="1050" dirty="0">
                <a:latin typeface="Arial"/>
                <a:cs typeface="Arial"/>
              </a:rPr>
              <a:t>La</a:t>
            </a:r>
            <a:r>
              <a:rPr sz="1050" spc="5" dirty="0">
                <a:latin typeface="Arial"/>
                <a:cs typeface="Arial"/>
              </a:rPr>
              <a:t> </a:t>
            </a:r>
            <a:r>
              <a:rPr sz="1050" spc="35" dirty="0">
                <a:latin typeface="Arial"/>
                <a:cs typeface="Arial"/>
              </a:rPr>
              <a:t>partie</a:t>
            </a:r>
            <a:r>
              <a:rPr sz="1050" spc="5" dirty="0">
                <a:latin typeface="Arial"/>
                <a:cs typeface="Arial"/>
              </a:rPr>
              <a:t> </a:t>
            </a:r>
            <a:r>
              <a:rPr sz="1050" spc="35" dirty="0">
                <a:latin typeface="Arial"/>
                <a:cs typeface="Arial"/>
              </a:rPr>
              <a:t>de</a:t>
            </a:r>
            <a:r>
              <a:rPr sz="1050" spc="5" dirty="0">
                <a:latin typeface="Arial"/>
                <a:cs typeface="Arial"/>
              </a:rPr>
              <a:t> </a:t>
            </a:r>
            <a:r>
              <a:rPr sz="1050" spc="30" dirty="0">
                <a:latin typeface="Arial"/>
                <a:cs typeface="Arial"/>
              </a:rPr>
              <a:t>l'image</a:t>
            </a:r>
            <a:r>
              <a:rPr sz="1050" spc="5" dirty="0">
                <a:latin typeface="Arial"/>
                <a:cs typeface="Arial"/>
              </a:rPr>
              <a:t> </a:t>
            </a:r>
            <a:r>
              <a:rPr sz="1050" spc="25" dirty="0">
                <a:latin typeface="Arial"/>
                <a:cs typeface="Arial"/>
              </a:rPr>
              <a:t>avec</a:t>
            </a:r>
            <a:r>
              <a:rPr sz="1050" spc="5" dirty="0">
                <a:latin typeface="Arial"/>
                <a:cs typeface="Arial"/>
              </a:rPr>
              <a:t> </a:t>
            </a:r>
            <a:r>
              <a:rPr sz="1050" spc="20" dirty="0">
                <a:latin typeface="Arial"/>
                <a:cs typeface="Arial"/>
              </a:rPr>
              <a:t>l'ID</a:t>
            </a:r>
            <a:r>
              <a:rPr sz="1050" spc="10" dirty="0">
                <a:latin typeface="Arial"/>
                <a:cs typeface="Arial"/>
              </a:rPr>
              <a:t> </a:t>
            </a:r>
            <a:r>
              <a:rPr sz="1050" spc="35" dirty="0">
                <a:latin typeface="Arial"/>
                <a:cs typeface="Arial"/>
              </a:rPr>
              <a:t>de</a:t>
            </a:r>
            <a:r>
              <a:rPr sz="1050" spc="5" dirty="0">
                <a:latin typeface="Arial"/>
                <a:cs typeface="Arial"/>
              </a:rPr>
              <a:t> </a:t>
            </a:r>
            <a:r>
              <a:rPr sz="1050" spc="30" dirty="0">
                <a:latin typeface="Arial"/>
                <a:cs typeface="Arial"/>
              </a:rPr>
              <a:t>relation</a:t>
            </a:r>
            <a:r>
              <a:rPr sz="1050" spc="5" dirty="0">
                <a:latin typeface="Arial"/>
                <a:cs typeface="Arial"/>
              </a:rPr>
              <a:t> </a:t>
            </a:r>
            <a:r>
              <a:rPr sz="1050" spc="10" dirty="0">
                <a:latin typeface="Arial"/>
                <a:cs typeface="Arial"/>
              </a:rPr>
              <a:t>rId15</a:t>
            </a:r>
            <a:r>
              <a:rPr sz="1050" spc="5" dirty="0">
                <a:latin typeface="Arial"/>
                <a:cs typeface="Arial"/>
              </a:rPr>
              <a:t> </a:t>
            </a:r>
            <a:r>
              <a:rPr sz="1050" spc="25" dirty="0">
                <a:latin typeface="Arial"/>
                <a:cs typeface="Arial"/>
              </a:rPr>
              <a:t>n'a</a:t>
            </a:r>
            <a:r>
              <a:rPr sz="1050" spc="5" dirty="0">
                <a:latin typeface="Arial"/>
                <a:cs typeface="Arial"/>
              </a:rPr>
              <a:t> </a:t>
            </a:r>
            <a:r>
              <a:rPr sz="1050" spc="25" dirty="0">
                <a:latin typeface="Arial"/>
                <a:cs typeface="Arial"/>
              </a:rPr>
              <a:t>pas</a:t>
            </a:r>
            <a:r>
              <a:rPr sz="1050" spc="5" dirty="0">
                <a:latin typeface="Arial"/>
                <a:cs typeface="Arial"/>
              </a:rPr>
              <a:t> </a:t>
            </a:r>
            <a:r>
              <a:rPr sz="1050" spc="40" dirty="0">
                <a:latin typeface="Arial"/>
                <a:cs typeface="Arial"/>
              </a:rPr>
              <a:t>été</a:t>
            </a:r>
            <a:r>
              <a:rPr sz="1050" spc="10" dirty="0">
                <a:latin typeface="Arial"/>
                <a:cs typeface="Arial"/>
              </a:rPr>
              <a:t> </a:t>
            </a:r>
            <a:r>
              <a:rPr sz="1050" spc="40" dirty="0">
                <a:latin typeface="Arial"/>
                <a:cs typeface="Arial"/>
              </a:rPr>
              <a:t>trouvé</a:t>
            </a:r>
            <a:r>
              <a:rPr sz="1050" spc="5" dirty="0">
                <a:latin typeface="Arial"/>
                <a:cs typeface="Arial"/>
              </a:rPr>
              <a:t> </a:t>
            </a:r>
            <a:r>
              <a:rPr sz="1050" spc="25" dirty="0">
                <a:latin typeface="Arial"/>
                <a:cs typeface="Arial"/>
              </a:rPr>
              <a:t>dans</a:t>
            </a:r>
            <a:r>
              <a:rPr sz="1050" spc="5" dirty="0">
                <a:latin typeface="Arial"/>
                <a:cs typeface="Arial"/>
              </a:rPr>
              <a:t> </a:t>
            </a:r>
            <a:r>
              <a:rPr sz="1050" spc="20" dirty="0">
                <a:latin typeface="Arial"/>
                <a:cs typeface="Arial"/>
              </a:rPr>
              <a:t>le</a:t>
            </a:r>
            <a:r>
              <a:rPr sz="1050" spc="10" dirty="0">
                <a:latin typeface="Arial"/>
                <a:cs typeface="Arial"/>
              </a:rPr>
              <a:t> </a:t>
            </a:r>
            <a:r>
              <a:rPr sz="1050" spc="40" dirty="0">
                <a:latin typeface="Arial"/>
                <a:cs typeface="Arial"/>
              </a:rPr>
              <a:t>fichier.</a:t>
            </a:r>
            <a:endParaRPr sz="105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350" y="657225"/>
            <a:ext cx="0" cy="5543550"/>
          </a:xfrm>
          <a:custGeom>
            <a:avLst/>
            <a:gdLst/>
            <a:ahLst/>
            <a:cxnLst/>
            <a:rect l="l" t="t" r="r" b="b"/>
            <a:pathLst>
              <a:path h="5543550">
                <a:moveTo>
                  <a:pt x="0" y="0"/>
                </a:moveTo>
                <a:lnTo>
                  <a:pt x="0" y="554355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5" name="object 5"/>
            <p:cNvSpPr/>
            <p:nvPr/>
          </p:nvSpPr>
          <p:spPr>
            <a:xfrm>
              <a:off x="9137655" y="657225"/>
              <a:ext cx="0" cy="5543550"/>
            </a:xfrm>
            <a:custGeom>
              <a:avLst/>
              <a:gdLst/>
              <a:ahLst/>
              <a:cxnLst/>
              <a:rect l="l" t="t" r="r" b="b"/>
              <a:pathLst>
                <a:path h="5543550">
                  <a:moveTo>
                    <a:pt x="0" y="0"/>
                  </a:moveTo>
                  <a:lnTo>
                    <a:pt x="0" y="554355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45701" y="244271"/>
              <a:ext cx="1453786" cy="65732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23088" y="5541264"/>
              <a:ext cx="1188720" cy="86868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975104" y="5529071"/>
              <a:ext cx="1149095" cy="86868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584447" y="5547359"/>
              <a:ext cx="1359408" cy="86868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404103" y="5550408"/>
              <a:ext cx="1185672" cy="86563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163554" y="6646164"/>
            <a:ext cx="465709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i="1" spc="-5" dirty="0">
                <a:solidFill>
                  <a:srgbClr val="6D6B8F"/>
                </a:solidFill>
                <a:latin typeface="Arial"/>
                <a:cs typeface="Arial"/>
              </a:rPr>
              <a:t>Crédit Photo </a:t>
            </a:r>
            <a:r>
              <a:rPr sz="800" i="1" dirty="0">
                <a:solidFill>
                  <a:srgbClr val="6D6B8F"/>
                </a:solidFill>
                <a:latin typeface="Arial"/>
                <a:cs typeface="Arial"/>
              </a:rPr>
              <a:t>; </a:t>
            </a:r>
            <a:r>
              <a:rPr sz="800" i="1" spc="-5" dirty="0">
                <a:solidFill>
                  <a:srgbClr val="6D6B8F"/>
                </a:solidFill>
                <a:latin typeface="Arial"/>
                <a:cs typeface="Arial"/>
              </a:rPr>
              <a:t>Réunion Première, Ile </a:t>
            </a:r>
            <a:r>
              <a:rPr sz="800" i="1" dirty="0">
                <a:solidFill>
                  <a:srgbClr val="6D6B8F"/>
                </a:solidFill>
                <a:latin typeface="Arial"/>
                <a:cs typeface="Arial"/>
              </a:rPr>
              <a:t>de </a:t>
            </a:r>
            <a:r>
              <a:rPr sz="800" i="1" spc="-5" dirty="0">
                <a:solidFill>
                  <a:srgbClr val="6D6B8F"/>
                </a:solidFill>
                <a:latin typeface="Arial"/>
                <a:cs typeface="Arial"/>
              </a:rPr>
              <a:t>la Réunion Tourisme, FranceTVInfo, Pinterest, IPReunion,</a:t>
            </a:r>
            <a:r>
              <a:rPr sz="800" i="1" spc="210" dirty="0">
                <a:solidFill>
                  <a:srgbClr val="6D6B8F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6D6B8F"/>
                </a:solidFill>
                <a:latin typeface="Arial"/>
                <a:cs typeface="Arial"/>
              </a:rPr>
              <a:t>IRD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838200" y="871727"/>
            <a:ext cx="7510780" cy="5538470"/>
            <a:chOff x="838200" y="871727"/>
            <a:chExt cx="7510780" cy="5538470"/>
          </a:xfrm>
        </p:grpSpPr>
        <p:sp>
          <p:nvSpPr>
            <p:cNvPr id="14" name="object 14"/>
            <p:cNvSpPr/>
            <p:nvPr/>
          </p:nvSpPr>
          <p:spPr>
            <a:xfrm>
              <a:off x="7050023" y="5544312"/>
              <a:ext cx="1298448" cy="865632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724655" y="871727"/>
              <a:ext cx="1624584" cy="527303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38200" y="1155191"/>
              <a:ext cx="7330440" cy="411479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940817" y="935228"/>
            <a:ext cx="7102475" cy="5060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05" algn="ctr">
              <a:lnSpc>
                <a:spcPts val="2130"/>
              </a:lnSpc>
              <a:spcBef>
                <a:spcPts val="100"/>
              </a:spcBef>
            </a:pPr>
            <a:r>
              <a:rPr spc="-5" dirty="0"/>
              <a:t>CONTEXTE</a:t>
            </a:r>
          </a:p>
          <a:p>
            <a:pPr algn="ctr">
              <a:lnSpc>
                <a:spcPts val="1650"/>
              </a:lnSpc>
            </a:pPr>
            <a:r>
              <a:rPr sz="1400" spc="-5" dirty="0"/>
              <a:t>Pour </a:t>
            </a:r>
            <a:r>
              <a:rPr sz="1400" spc="-10" dirty="0"/>
              <a:t>une </a:t>
            </a:r>
            <a:r>
              <a:rPr sz="1400" spc="-5" dirty="0"/>
              <a:t>meilleure </a:t>
            </a:r>
            <a:r>
              <a:rPr sz="1400" spc="-10" dirty="0"/>
              <a:t>compréhension </a:t>
            </a:r>
            <a:r>
              <a:rPr sz="1400" spc="-5" dirty="0"/>
              <a:t>des </a:t>
            </a:r>
            <a:r>
              <a:rPr sz="1400" spc="-10" dirty="0"/>
              <a:t>enjeux </a:t>
            </a:r>
            <a:r>
              <a:rPr sz="1400" spc="-5" dirty="0"/>
              <a:t>de la Croissance Bleue </a:t>
            </a:r>
            <a:r>
              <a:rPr sz="1400" dirty="0"/>
              <a:t>à </a:t>
            </a:r>
            <a:r>
              <a:rPr sz="1400" spc="-5" dirty="0"/>
              <a:t>La </a:t>
            </a:r>
            <a:r>
              <a:rPr sz="1400" spc="-10" dirty="0"/>
              <a:t>Réunion</a:t>
            </a:r>
            <a:endParaRPr sz="1400"/>
          </a:p>
        </p:txBody>
      </p:sp>
      <p:grpSp>
        <p:nvGrpSpPr>
          <p:cNvPr id="18" name="object 18"/>
          <p:cNvGrpSpPr/>
          <p:nvPr/>
        </p:nvGrpSpPr>
        <p:grpSpPr>
          <a:xfrm>
            <a:off x="295656" y="1511808"/>
            <a:ext cx="8571230" cy="121920"/>
            <a:chOff x="295656" y="1511808"/>
            <a:chExt cx="8571230" cy="121920"/>
          </a:xfrm>
        </p:grpSpPr>
        <p:sp>
          <p:nvSpPr>
            <p:cNvPr id="19" name="object 19"/>
            <p:cNvSpPr/>
            <p:nvPr/>
          </p:nvSpPr>
          <p:spPr>
            <a:xfrm>
              <a:off x="295656" y="1511808"/>
              <a:ext cx="8570976" cy="121920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37346" y="1549374"/>
              <a:ext cx="8469630" cy="0"/>
            </a:xfrm>
            <a:custGeom>
              <a:avLst/>
              <a:gdLst/>
              <a:ahLst/>
              <a:cxnLst/>
              <a:rect l="l" t="t" r="r" b="b"/>
              <a:pathLst>
                <a:path w="8469630">
                  <a:moveTo>
                    <a:pt x="0" y="0"/>
                  </a:moveTo>
                  <a:lnTo>
                    <a:pt x="8469314" y="1"/>
                  </a:lnTo>
                </a:path>
              </a:pathLst>
            </a:custGeom>
            <a:ln w="38100">
              <a:solidFill>
                <a:srgbClr val="00B0F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401700" y="1703323"/>
            <a:ext cx="25933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071136"/>
                </a:solidFill>
                <a:latin typeface="Arial"/>
                <a:cs typeface="Arial"/>
              </a:rPr>
              <a:t>.Pas de </a:t>
            </a:r>
            <a:r>
              <a:rPr sz="1200" spc="-5" dirty="0">
                <a:solidFill>
                  <a:srgbClr val="071136"/>
                </a:solidFill>
                <a:latin typeface="Arial"/>
                <a:cs typeface="Arial"/>
              </a:rPr>
              <a:t>définition </a:t>
            </a:r>
            <a:r>
              <a:rPr sz="1200" dirty="0">
                <a:solidFill>
                  <a:srgbClr val="071136"/>
                </a:solidFill>
                <a:latin typeface="Arial"/>
                <a:cs typeface="Arial"/>
              </a:rPr>
              <a:t>de </a:t>
            </a:r>
            <a:r>
              <a:rPr sz="1200" spc="-5" dirty="0">
                <a:solidFill>
                  <a:srgbClr val="071136"/>
                </a:solidFill>
                <a:latin typeface="Arial"/>
                <a:cs typeface="Arial"/>
              </a:rPr>
              <a:t>l’économie</a:t>
            </a:r>
            <a:r>
              <a:rPr sz="1200" spc="-10" dirty="0">
                <a:solidFill>
                  <a:srgbClr val="071136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071136"/>
                </a:solidFill>
                <a:latin typeface="Arial"/>
                <a:cs typeface="Arial"/>
              </a:rPr>
              <a:t>bleue</a:t>
            </a:r>
            <a:endParaRPr sz="12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716901" y="2059940"/>
            <a:ext cx="6946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161616"/>
                </a:solidFill>
                <a:latin typeface="Arial"/>
                <a:cs typeface="Arial"/>
              </a:rPr>
              <a:t>’utilisation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01700" y="2059940"/>
            <a:ext cx="7027545" cy="38544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84150" marR="5080" indent="-171450">
              <a:lnSpc>
                <a:spcPts val="1390"/>
              </a:lnSpc>
              <a:spcBef>
                <a:spcPts val="185"/>
              </a:spcBef>
            </a:pPr>
            <a:r>
              <a:rPr sz="1200" dirty="0">
                <a:solidFill>
                  <a:srgbClr val="161616"/>
                </a:solidFill>
                <a:latin typeface="Arial"/>
                <a:cs typeface="Arial"/>
              </a:rPr>
              <a:t>- </a:t>
            </a:r>
            <a:r>
              <a:rPr sz="1200" spc="-5" dirty="0">
                <a:solidFill>
                  <a:srgbClr val="161616"/>
                </a:solidFill>
                <a:latin typeface="Arial"/>
                <a:cs typeface="Arial"/>
              </a:rPr>
              <a:t>Concept apparu </a:t>
            </a:r>
            <a:r>
              <a:rPr sz="1200" dirty="0">
                <a:solidFill>
                  <a:srgbClr val="161616"/>
                </a:solidFill>
                <a:latin typeface="Arial"/>
                <a:cs typeface="Arial"/>
              </a:rPr>
              <a:t>aux débuts des années 90, qui désigne un </a:t>
            </a:r>
            <a:r>
              <a:rPr sz="1200" spc="-5" dirty="0">
                <a:solidFill>
                  <a:srgbClr val="161616"/>
                </a:solidFill>
                <a:latin typeface="Arial"/>
                <a:cs typeface="Arial"/>
              </a:rPr>
              <a:t>modèle économique alternatif, </a:t>
            </a:r>
            <a:r>
              <a:rPr sz="1200" dirty="0">
                <a:solidFill>
                  <a:srgbClr val="161616"/>
                </a:solidFill>
                <a:latin typeface="Arial"/>
                <a:cs typeface="Arial"/>
              </a:rPr>
              <a:t>fondé sur l  et </a:t>
            </a:r>
            <a:r>
              <a:rPr sz="1200" spc="-5" dirty="0">
                <a:solidFill>
                  <a:srgbClr val="161616"/>
                </a:solidFill>
                <a:latin typeface="Arial"/>
                <a:cs typeface="Arial"/>
              </a:rPr>
              <a:t>la production </a:t>
            </a:r>
            <a:r>
              <a:rPr sz="1200" dirty="0">
                <a:solidFill>
                  <a:srgbClr val="161616"/>
                </a:solidFill>
                <a:latin typeface="Arial"/>
                <a:cs typeface="Arial"/>
              </a:rPr>
              <a:t>et </a:t>
            </a:r>
            <a:r>
              <a:rPr sz="1200" spc="-5" dirty="0">
                <a:solidFill>
                  <a:srgbClr val="161616"/>
                </a:solidFill>
                <a:latin typeface="Arial"/>
                <a:cs typeface="Arial"/>
              </a:rPr>
              <a:t>gestion durable </a:t>
            </a:r>
            <a:r>
              <a:rPr sz="1200" dirty="0">
                <a:solidFill>
                  <a:srgbClr val="161616"/>
                </a:solidFill>
                <a:latin typeface="Arial"/>
                <a:cs typeface="Arial"/>
              </a:rPr>
              <a:t>des </a:t>
            </a:r>
            <a:r>
              <a:rPr sz="1200" spc="-5" dirty="0">
                <a:solidFill>
                  <a:srgbClr val="161616"/>
                </a:solidFill>
                <a:latin typeface="Arial"/>
                <a:cs typeface="Arial"/>
              </a:rPr>
              <a:t>ressources </a:t>
            </a:r>
            <a:r>
              <a:rPr sz="1200" dirty="0">
                <a:solidFill>
                  <a:srgbClr val="161616"/>
                </a:solidFill>
                <a:latin typeface="Arial"/>
                <a:cs typeface="Arial"/>
              </a:rPr>
              <a:t>des océans, des </a:t>
            </a:r>
            <a:r>
              <a:rPr sz="1200" spc="-5" dirty="0">
                <a:solidFill>
                  <a:srgbClr val="161616"/>
                </a:solidFill>
                <a:latin typeface="Arial"/>
                <a:cs typeface="Arial"/>
              </a:rPr>
              <a:t>mers </a:t>
            </a:r>
            <a:r>
              <a:rPr sz="1200" dirty="0">
                <a:solidFill>
                  <a:srgbClr val="161616"/>
                </a:solidFill>
                <a:latin typeface="Arial"/>
                <a:cs typeface="Arial"/>
              </a:rPr>
              <a:t>et des</a:t>
            </a:r>
            <a:r>
              <a:rPr sz="1200" spc="40" dirty="0">
                <a:solidFill>
                  <a:srgbClr val="16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61616"/>
                </a:solidFill>
                <a:latin typeface="Arial"/>
                <a:cs typeface="Arial"/>
              </a:rPr>
              <a:t>côtes</a:t>
            </a:r>
            <a:endParaRPr sz="12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01700" y="2581147"/>
            <a:ext cx="8029575" cy="231457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417195">
              <a:lnSpc>
                <a:spcPts val="1390"/>
              </a:lnSpc>
              <a:spcBef>
                <a:spcPts val="185"/>
              </a:spcBef>
            </a:pPr>
            <a:r>
              <a:rPr sz="1200" spc="-5" dirty="0">
                <a:solidFill>
                  <a:srgbClr val="161616"/>
                </a:solidFill>
                <a:latin typeface="Arial"/>
                <a:cs typeface="Arial"/>
              </a:rPr>
              <a:t>-Dans </a:t>
            </a:r>
            <a:r>
              <a:rPr sz="1200" dirty="0">
                <a:solidFill>
                  <a:srgbClr val="161616"/>
                </a:solidFill>
                <a:latin typeface="Arial"/>
                <a:cs typeface="Arial"/>
              </a:rPr>
              <a:t>une </a:t>
            </a:r>
            <a:r>
              <a:rPr sz="1200" spc="-5" dirty="0">
                <a:solidFill>
                  <a:srgbClr val="161616"/>
                </a:solidFill>
                <a:latin typeface="Arial"/>
                <a:cs typeface="Arial"/>
              </a:rPr>
              <a:t>acception stricte (Banque mondiale) </a:t>
            </a:r>
            <a:r>
              <a:rPr sz="1200" dirty="0">
                <a:solidFill>
                  <a:srgbClr val="161616"/>
                </a:solidFill>
                <a:latin typeface="Arial"/>
                <a:cs typeface="Arial"/>
              </a:rPr>
              <a:t>« </a:t>
            </a:r>
            <a:r>
              <a:rPr sz="1200" i="1" spc="-5" dirty="0">
                <a:solidFill>
                  <a:srgbClr val="161616"/>
                </a:solidFill>
                <a:latin typeface="Arial"/>
                <a:cs typeface="Arial"/>
              </a:rPr>
              <a:t>l’utilisation durable </a:t>
            </a:r>
            <a:r>
              <a:rPr sz="1200" i="1" dirty="0">
                <a:solidFill>
                  <a:srgbClr val="161616"/>
                </a:solidFill>
                <a:latin typeface="Arial"/>
                <a:cs typeface="Arial"/>
              </a:rPr>
              <a:t>des </a:t>
            </a:r>
            <a:r>
              <a:rPr sz="1200" i="1" spc="-5" dirty="0">
                <a:solidFill>
                  <a:srgbClr val="161616"/>
                </a:solidFill>
                <a:latin typeface="Arial"/>
                <a:cs typeface="Arial"/>
              </a:rPr>
              <a:t>ressources océaniques </a:t>
            </a:r>
            <a:r>
              <a:rPr sz="1200" i="1" dirty="0">
                <a:solidFill>
                  <a:srgbClr val="161616"/>
                </a:solidFill>
                <a:latin typeface="Arial"/>
                <a:cs typeface="Arial"/>
              </a:rPr>
              <a:t>en faveur de </a:t>
            </a:r>
            <a:r>
              <a:rPr sz="1200" i="1" spc="-5" dirty="0">
                <a:solidFill>
                  <a:srgbClr val="161616"/>
                </a:solidFill>
                <a:latin typeface="Arial"/>
                <a:cs typeface="Arial"/>
              </a:rPr>
              <a:t>la  croissance économique, l’amélioration </a:t>
            </a:r>
            <a:r>
              <a:rPr sz="1200" i="1" dirty="0">
                <a:solidFill>
                  <a:srgbClr val="161616"/>
                </a:solidFill>
                <a:latin typeface="Arial"/>
                <a:cs typeface="Arial"/>
              </a:rPr>
              <a:t>des </a:t>
            </a:r>
            <a:r>
              <a:rPr sz="1200" i="1" spc="-5" dirty="0">
                <a:solidFill>
                  <a:srgbClr val="161616"/>
                </a:solidFill>
                <a:latin typeface="Arial"/>
                <a:cs typeface="Arial"/>
              </a:rPr>
              <a:t>revenus </a:t>
            </a:r>
            <a:r>
              <a:rPr sz="1200" i="1" dirty="0">
                <a:solidFill>
                  <a:srgbClr val="161616"/>
                </a:solidFill>
                <a:latin typeface="Arial"/>
                <a:cs typeface="Arial"/>
              </a:rPr>
              <a:t>et des </a:t>
            </a:r>
            <a:r>
              <a:rPr sz="1200" i="1" spc="-5" dirty="0">
                <a:solidFill>
                  <a:srgbClr val="161616"/>
                </a:solidFill>
                <a:latin typeface="Arial"/>
                <a:cs typeface="Arial"/>
              </a:rPr>
              <a:t>emplois, </a:t>
            </a:r>
            <a:r>
              <a:rPr sz="1200" i="1" dirty="0">
                <a:solidFill>
                  <a:srgbClr val="161616"/>
                </a:solidFill>
                <a:latin typeface="Arial"/>
                <a:cs typeface="Arial"/>
              </a:rPr>
              <a:t>et </a:t>
            </a:r>
            <a:r>
              <a:rPr sz="1200" i="1" spc="-5" dirty="0">
                <a:solidFill>
                  <a:srgbClr val="161616"/>
                </a:solidFill>
                <a:latin typeface="Arial"/>
                <a:cs typeface="Arial"/>
              </a:rPr>
              <a:t>la </a:t>
            </a:r>
            <a:r>
              <a:rPr sz="1200" i="1" dirty="0">
                <a:solidFill>
                  <a:srgbClr val="161616"/>
                </a:solidFill>
                <a:latin typeface="Arial"/>
                <a:cs typeface="Arial"/>
              </a:rPr>
              <a:t>santé des </a:t>
            </a:r>
            <a:r>
              <a:rPr sz="1200" i="1" spc="-5" dirty="0">
                <a:solidFill>
                  <a:srgbClr val="161616"/>
                </a:solidFill>
                <a:latin typeface="Arial"/>
                <a:cs typeface="Arial"/>
              </a:rPr>
              <a:t>écosystèmes océaniques</a:t>
            </a:r>
            <a:r>
              <a:rPr sz="1200" i="1" spc="170" dirty="0">
                <a:solidFill>
                  <a:srgbClr val="16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61616"/>
                </a:solidFill>
                <a:latin typeface="Arial"/>
                <a:cs typeface="Arial"/>
              </a:rPr>
              <a:t>».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200">
              <a:latin typeface="Arial"/>
              <a:cs typeface="Arial"/>
            </a:endParaRPr>
          </a:p>
          <a:p>
            <a:pPr marL="184150" marR="69850" indent="-171450">
              <a:lnSpc>
                <a:spcPct val="93300"/>
              </a:lnSpc>
              <a:buChar char="-"/>
              <a:tabLst>
                <a:tab pos="184150" algn="l"/>
              </a:tabLst>
            </a:pPr>
            <a:r>
              <a:rPr sz="1200" spc="-5" dirty="0">
                <a:solidFill>
                  <a:srgbClr val="161616"/>
                </a:solidFill>
                <a:latin typeface="Arial"/>
                <a:cs typeface="Arial"/>
              </a:rPr>
              <a:t>Dans </a:t>
            </a:r>
            <a:r>
              <a:rPr sz="1200" dirty="0">
                <a:solidFill>
                  <a:srgbClr val="161616"/>
                </a:solidFill>
                <a:latin typeface="Arial"/>
                <a:cs typeface="Arial"/>
              </a:rPr>
              <a:t>une </a:t>
            </a:r>
            <a:r>
              <a:rPr sz="1200" spc="-5" dirty="0">
                <a:solidFill>
                  <a:srgbClr val="161616"/>
                </a:solidFill>
                <a:latin typeface="Arial"/>
                <a:cs typeface="Arial"/>
              </a:rPr>
              <a:t>acception large, l’économie bleue </a:t>
            </a:r>
            <a:r>
              <a:rPr sz="1200" dirty="0">
                <a:solidFill>
                  <a:srgbClr val="161616"/>
                </a:solidFill>
                <a:latin typeface="Arial"/>
                <a:cs typeface="Arial"/>
              </a:rPr>
              <a:t>désigne </a:t>
            </a:r>
            <a:r>
              <a:rPr sz="1200" spc="-5" dirty="0">
                <a:solidFill>
                  <a:srgbClr val="161616"/>
                </a:solidFill>
                <a:latin typeface="Arial"/>
                <a:cs typeface="Arial"/>
              </a:rPr>
              <a:t>les activités économiques sectorielles </a:t>
            </a:r>
            <a:r>
              <a:rPr sz="1200" dirty="0">
                <a:solidFill>
                  <a:srgbClr val="161616"/>
                </a:solidFill>
                <a:latin typeface="Arial"/>
                <a:cs typeface="Arial"/>
              </a:rPr>
              <a:t>et </a:t>
            </a:r>
            <a:r>
              <a:rPr sz="1200" spc="-5" dirty="0">
                <a:solidFill>
                  <a:srgbClr val="161616"/>
                </a:solidFill>
                <a:latin typeface="Arial"/>
                <a:cs typeface="Arial"/>
              </a:rPr>
              <a:t>intersectorielles  </a:t>
            </a:r>
            <a:r>
              <a:rPr sz="1200" dirty="0">
                <a:solidFill>
                  <a:srgbClr val="161616"/>
                </a:solidFill>
                <a:latin typeface="Arial"/>
                <a:cs typeface="Arial"/>
              </a:rPr>
              <a:t>basées sur </a:t>
            </a:r>
            <a:r>
              <a:rPr sz="1200" spc="-5" dirty="0">
                <a:solidFill>
                  <a:srgbClr val="161616"/>
                </a:solidFill>
                <a:latin typeface="Arial"/>
                <a:cs typeface="Arial"/>
              </a:rPr>
              <a:t>les </a:t>
            </a:r>
            <a:r>
              <a:rPr sz="1200" dirty="0">
                <a:solidFill>
                  <a:srgbClr val="161616"/>
                </a:solidFill>
                <a:latin typeface="Arial"/>
                <a:cs typeface="Arial"/>
              </a:rPr>
              <a:t>océans, </a:t>
            </a:r>
            <a:r>
              <a:rPr sz="1200" spc="-5" dirty="0">
                <a:solidFill>
                  <a:srgbClr val="161616"/>
                </a:solidFill>
                <a:latin typeface="Arial"/>
                <a:cs typeface="Arial"/>
              </a:rPr>
              <a:t>les mers </a:t>
            </a:r>
            <a:r>
              <a:rPr sz="1200" dirty="0">
                <a:solidFill>
                  <a:srgbClr val="161616"/>
                </a:solidFill>
                <a:latin typeface="Arial"/>
                <a:cs typeface="Arial"/>
              </a:rPr>
              <a:t>et </a:t>
            </a:r>
            <a:r>
              <a:rPr sz="1200" spc="-5" dirty="0">
                <a:solidFill>
                  <a:srgbClr val="161616"/>
                </a:solidFill>
                <a:latin typeface="Arial"/>
                <a:cs typeface="Arial"/>
              </a:rPr>
              <a:t>les </a:t>
            </a:r>
            <a:r>
              <a:rPr sz="1200" dirty="0">
                <a:solidFill>
                  <a:srgbClr val="161616"/>
                </a:solidFill>
                <a:latin typeface="Arial"/>
                <a:cs typeface="Arial"/>
              </a:rPr>
              <a:t>côtes ou </a:t>
            </a:r>
            <a:r>
              <a:rPr sz="1200" spc="-5" dirty="0">
                <a:solidFill>
                  <a:srgbClr val="161616"/>
                </a:solidFill>
                <a:latin typeface="Arial"/>
                <a:cs typeface="Arial"/>
              </a:rPr>
              <a:t>liées </a:t>
            </a:r>
            <a:r>
              <a:rPr sz="1200" dirty="0">
                <a:solidFill>
                  <a:srgbClr val="161616"/>
                </a:solidFill>
                <a:latin typeface="Arial"/>
                <a:cs typeface="Arial"/>
              </a:rPr>
              <a:t>à ces </a:t>
            </a:r>
            <a:r>
              <a:rPr sz="1200" spc="-5" dirty="0">
                <a:solidFill>
                  <a:srgbClr val="161616"/>
                </a:solidFill>
                <a:latin typeface="Arial"/>
                <a:cs typeface="Arial"/>
              </a:rPr>
              <a:t>derniers (activités marines </a:t>
            </a:r>
            <a:r>
              <a:rPr sz="1200" dirty="0">
                <a:solidFill>
                  <a:srgbClr val="161616"/>
                </a:solidFill>
                <a:latin typeface="Arial"/>
                <a:cs typeface="Arial"/>
              </a:rPr>
              <a:t>et </a:t>
            </a:r>
            <a:r>
              <a:rPr sz="1200" spc="-5" dirty="0">
                <a:solidFill>
                  <a:srgbClr val="161616"/>
                </a:solidFill>
                <a:latin typeface="Arial"/>
                <a:cs typeface="Arial"/>
              </a:rPr>
              <a:t>les activités liées </a:t>
            </a:r>
            <a:r>
              <a:rPr sz="1200" dirty="0">
                <a:solidFill>
                  <a:srgbClr val="161616"/>
                </a:solidFill>
                <a:latin typeface="Arial"/>
                <a:cs typeface="Arial"/>
              </a:rPr>
              <a:t>à </a:t>
            </a:r>
            <a:r>
              <a:rPr sz="1200" spc="-5" dirty="0">
                <a:solidFill>
                  <a:srgbClr val="161616"/>
                </a:solidFill>
                <a:latin typeface="Arial"/>
                <a:cs typeface="Arial"/>
              </a:rPr>
              <a:t>la </a:t>
            </a:r>
            <a:r>
              <a:rPr sz="1200" spc="-20" dirty="0">
                <a:solidFill>
                  <a:srgbClr val="161616"/>
                </a:solidFill>
                <a:latin typeface="Arial"/>
                <a:cs typeface="Arial"/>
              </a:rPr>
              <a:t>mer,  </a:t>
            </a:r>
            <a:r>
              <a:rPr sz="1200" dirty="0">
                <a:solidFill>
                  <a:srgbClr val="161616"/>
                </a:solidFill>
                <a:latin typeface="Arial"/>
                <a:cs typeface="Arial"/>
              </a:rPr>
              <a:t>qui ont une </a:t>
            </a:r>
            <a:r>
              <a:rPr sz="1200" spc="-5" dirty="0">
                <a:solidFill>
                  <a:srgbClr val="161616"/>
                </a:solidFill>
                <a:latin typeface="Arial"/>
                <a:cs typeface="Arial"/>
              </a:rPr>
              <a:t>valeur économique, indépendamment </a:t>
            </a:r>
            <a:r>
              <a:rPr sz="1200" dirty="0">
                <a:solidFill>
                  <a:srgbClr val="161616"/>
                </a:solidFill>
                <a:latin typeface="Arial"/>
                <a:cs typeface="Arial"/>
              </a:rPr>
              <a:t>de </a:t>
            </a:r>
            <a:r>
              <a:rPr sz="1200" spc="-5" dirty="0">
                <a:solidFill>
                  <a:srgbClr val="161616"/>
                </a:solidFill>
                <a:latin typeface="Arial"/>
                <a:cs typeface="Arial"/>
              </a:rPr>
              <a:t>leur caractère durable </a:t>
            </a:r>
            <a:r>
              <a:rPr sz="1200" dirty="0">
                <a:solidFill>
                  <a:srgbClr val="161616"/>
                </a:solidFill>
                <a:latin typeface="Arial"/>
                <a:cs typeface="Arial"/>
              </a:rPr>
              <a:t>ou</a:t>
            </a:r>
            <a:r>
              <a:rPr sz="1200" spc="45" dirty="0">
                <a:solidFill>
                  <a:srgbClr val="16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61616"/>
                </a:solidFill>
                <a:latin typeface="Arial"/>
                <a:cs typeface="Arial"/>
              </a:rPr>
              <a:t>non.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161616"/>
              </a:buClr>
              <a:buFont typeface="Arial"/>
              <a:buChar char="-"/>
            </a:pPr>
            <a:endParaRPr sz="1250">
              <a:latin typeface="Arial"/>
              <a:cs typeface="Arial"/>
            </a:endParaRPr>
          </a:p>
          <a:p>
            <a:pPr marL="640715" marR="48260" lvl="1" indent="-171450">
              <a:lnSpc>
                <a:spcPct val="93300"/>
              </a:lnSpc>
              <a:buChar char="-"/>
              <a:tabLst>
                <a:tab pos="641350" algn="l"/>
              </a:tabLst>
            </a:pPr>
            <a:r>
              <a:rPr sz="1200" dirty="0">
                <a:solidFill>
                  <a:srgbClr val="161616"/>
                </a:solidFill>
                <a:latin typeface="Arial"/>
                <a:cs typeface="Arial"/>
              </a:rPr>
              <a:t>Les </a:t>
            </a:r>
            <a:r>
              <a:rPr sz="1200" spc="-5" dirty="0">
                <a:solidFill>
                  <a:srgbClr val="161616"/>
                </a:solidFill>
                <a:latin typeface="Arial"/>
                <a:cs typeface="Arial"/>
              </a:rPr>
              <a:t>premières comprennent les activités entreprises </a:t>
            </a:r>
            <a:r>
              <a:rPr sz="1200" dirty="0">
                <a:solidFill>
                  <a:srgbClr val="161616"/>
                </a:solidFill>
                <a:latin typeface="Arial"/>
                <a:cs typeface="Arial"/>
              </a:rPr>
              <a:t>dans </a:t>
            </a:r>
            <a:r>
              <a:rPr sz="1200" spc="-5" dirty="0">
                <a:solidFill>
                  <a:srgbClr val="161616"/>
                </a:solidFill>
                <a:latin typeface="Arial"/>
                <a:cs typeface="Arial"/>
              </a:rPr>
              <a:t>l'océan, la mer </a:t>
            </a:r>
            <a:r>
              <a:rPr sz="1200" dirty="0">
                <a:solidFill>
                  <a:srgbClr val="161616"/>
                </a:solidFill>
                <a:latin typeface="Arial"/>
                <a:cs typeface="Arial"/>
              </a:rPr>
              <a:t>et </a:t>
            </a:r>
            <a:r>
              <a:rPr sz="1200" spc="-5" dirty="0">
                <a:solidFill>
                  <a:srgbClr val="161616"/>
                </a:solidFill>
                <a:latin typeface="Arial"/>
                <a:cs typeface="Arial"/>
              </a:rPr>
              <a:t>les </a:t>
            </a:r>
            <a:r>
              <a:rPr sz="1200" dirty="0">
                <a:solidFill>
                  <a:srgbClr val="161616"/>
                </a:solidFill>
                <a:latin typeface="Arial"/>
                <a:cs typeface="Arial"/>
              </a:rPr>
              <a:t>zones </a:t>
            </a:r>
            <a:r>
              <a:rPr sz="1200" spc="-5" dirty="0">
                <a:solidFill>
                  <a:srgbClr val="161616"/>
                </a:solidFill>
                <a:latin typeface="Arial"/>
                <a:cs typeface="Arial"/>
              </a:rPr>
              <a:t>côtières, telles </a:t>
            </a:r>
            <a:r>
              <a:rPr sz="1200" dirty="0">
                <a:solidFill>
                  <a:srgbClr val="161616"/>
                </a:solidFill>
                <a:latin typeface="Arial"/>
                <a:cs typeface="Arial"/>
              </a:rPr>
              <a:t>que </a:t>
            </a:r>
            <a:r>
              <a:rPr sz="1200" spc="-5" dirty="0">
                <a:solidFill>
                  <a:srgbClr val="161616"/>
                </a:solidFill>
                <a:latin typeface="Arial"/>
                <a:cs typeface="Arial"/>
              </a:rPr>
              <a:t>les  ressources marines </a:t>
            </a:r>
            <a:r>
              <a:rPr sz="1200" dirty="0">
                <a:solidFill>
                  <a:srgbClr val="161616"/>
                </a:solidFill>
                <a:latin typeface="Arial"/>
                <a:cs typeface="Arial"/>
              </a:rPr>
              <a:t>vivantes </a:t>
            </a:r>
            <a:r>
              <a:rPr sz="1200" spc="-5" dirty="0">
                <a:solidFill>
                  <a:srgbClr val="161616"/>
                </a:solidFill>
                <a:latin typeface="Arial"/>
                <a:cs typeface="Arial"/>
              </a:rPr>
              <a:t>(pêche </a:t>
            </a:r>
            <a:r>
              <a:rPr sz="1200" dirty="0">
                <a:solidFill>
                  <a:srgbClr val="161616"/>
                </a:solidFill>
                <a:latin typeface="Arial"/>
                <a:cs typeface="Arial"/>
              </a:rPr>
              <a:t>de </a:t>
            </a:r>
            <a:r>
              <a:rPr sz="1200" spc="-5" dirty="0">
                <a:solidFill>
                  <a:srgbClr val="161616"/>
                </a:solidFill>
                <a:latin typeface="Arial"/>
                <a:cs typeface="Arial"/>
              </a:rPr>
              <a:t>capture </a:t>
            </a:r>
            <a:r>
              <a:rPr sz="1200" dirty="0">
                <a:solidFill>
                  <a:srgbClr val="161616"/>
                </a:solidFill>
                <a:latin typeface="Arial"/>
                <a:cs typeface="Arial"/>
              </a:rPr>
              <a:t>et </a:t>
            </a:r>
            <a:r>
              <a:rPr sz="1200" spc="-5" dirty="0">
                <a:solidFill>
                  <a:srgbClr val="161616"/>
                </a:solidFill>
                <a:latin typeface="Arial"/>
                <a:cs typeface="Arial"/>
              </a:rPr>
              <a:t>aquaculture), les minéraux marins, les énergies marines  renouvelables, le dessalement, le transport maritime </a:t>
            </a:r>
            <a:r>
              <a:rPr sz="1200" dirty="0">
                <a:solidFill>
                  <a:srgbClr val="161616"/>
                </a:solidFill>
                <a:latin typeface="Arial"/>
                <a:cs typeface="Arial"/>
              </a:rPr>
              <a:t>et </a:t>
            </a:r>
            <a:r>
              <a:rPr sz="1200" spc="-5" dirty="0">
                <a:solidFill>
                  <a:srgbClr val="161616"/>
                </a:solidFill>
                <a:latin typeface="Arial"/>
                <a:cs typeface="Arial"/>
              </a:rPr>
              <a:t>le tourisme</a:t>
            </a:r>
            <a:r>
              <a:rPr sz="1200" spc="50" dirty="0">
                <a:solidFill>
                  <a:srgbClr val="161616"/>
                </a:solidFill>
                <a:latin typeface="Arial"/>
                <a:cs typeface="Arial"/>
              </a:rPr>
              <a:t> </a:t>
            </a:r>
            <a:r>
              <a:rPr sz="1200" spc="-15" dirty="0">
                <a:solidFill>
                  <a:srgbClr val="161616"/>
                </a:solidFill>
                <a:latin typeface="Arial"/>
                <a:cs typeface="Arial"/>
              </a:rPr>
              <a:t>côtier.</a:t>
            </a:r>
            <a:endParaRPr sz="12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20"/>
              </a:spcBef>
              <a:buClr>
                <a:srgbClr val="161616"/>
              </a:buClr>
              <a:buFont typeface="Arial"/>
              <a:buChar char="-"/>
            </a:pPr>
            <a:endParaRPr sz="1250">
              <a:latin typeface="Arial"/>
              <a:cs typeface="Arial"/>
            </a:endParaRPr>
          </a:p>
          <a:p>
            <a:pPr marL="640715" marR="5080" lvl="1" indent="-171450">
              <a:lnSpc>
                <a:spcPts val="1390"/>
              </a:lnSpc>
              <a:buChar char="-"/>
              <a:tabLst>
                <a:tab pos="641350" algn="l"/>
              </a:tabLst>
            </a:pPr>
            <a:r>
              <a:rPr sz="1200" dirty="0">
                <a:solidFill>
                  <a:srgbClr val="161616"/>
                </a:solidFill>
                <a:latin typeface="Arial"/>
                <a:cs typeface="Arial"/>
              </a:rPr>
              <a:t>Les secondes </a:t>
            </a:r>
            <a:r>
              <a:rPr sz="1200" spc="-5" dirty="0">
                <a:solidFill>
                  <a:srgbClr val="161616"/>
                </a:solidFill>
                <a:latin typeface="Arial"/>
                <a:cs typeface="Arial"/>
              </a:rPr>
              <a:t>utilisent </a:t>
            </a:r>
            <a:r>
              <a:rPr sz="1200" dirty="0">
                <a:solidFill>
                  <a:srgbClr val="161616"/>
                </a:solidFill>
                <a:latin typeface="Arial"/>
                <a:cs typeface="Arial"/>
              </a:rPr>
              <a:t>des </a:t>
            </a:r>
            <a:r>
              <a:rPr sz="1200" spc="-5" dirty="0">
                <a:solidFill>
                  <a:srgbClr val="161616"/>
                </a:solidFill>
                <a:latin typeface="Arial"/>
                <a:cs typeface="Arial"/>
              </a:rPr>
              <a:t>produits </a:t>
            </a:r>
            <a:r>
              <a:rPr sz="1200" dirty="0">
                <a:solidFill>
                  <a:srgbClr val="161616"/>
                </a:solidFill>
                <a:latin typeface="Arial"/>
                <a:cs typeface="Arial"/>
              </a:rPr>
              <a:t>et / ou </a:t>
            </a:r>
            <a:r>
              <a:rPr sz="1200" spc="-5" dirty="0">
                <a:solidFill>
                  <a:srgbClr val="161616"/>
                </a:solidFill>
                <a:latin typeface="Arial"/>
                <a:cs typeface="Arial"/>
              </a:rPr>
              <a:t>produisent </a:t>
            </a:r>
            <a:r>
              <a:rPr sz="1200" dirty="0">
                <a:solidFill>
                  <a:srgbClr val="161616"/>
                </a:solidFill>
                <a:latin typeface="Arial"/>
                <a:cs typeface="Arial"/>
              </a:rPr>
              <a:t>des </a:t>
            </a:r>
            <a:r>
              <a:rPr sz="1200" spc="-5" dirty="0">
                <a:solidFill>
                  <a:srgbClr val="161616"/>
                </a:solidFill>
                <a:latin typeface="Arial"/>
                <a:cs typeface="Arial"/>
              </a:rPr>
              <a:t>produits </a:t>
            </a:r>
            <a:r>
              <a:rPr sz="1200" dirty="0">
                <a:solidFill>
                  <a:srgbClr val="161616"/>
                </a:solidFill>
                <a:latin typeface="Arial"/>
                <a:cs typeface="Arial"/>
              </a:rPr>
              <a:t>et </a:t>
            </a:r>
            <a:r>
              <a:rPr sz="1200" spc="-5" dirty="0">
                <a:solidFill>
                  <a:srgbClr val="161616"/>
                </a:solidFill>
                <a:latin typeface="Arial"/>
                <a:cs typeface="Arial"/>
              </a:rPr>
              <a:t>services </a:t>
            </a:r>
            <a:r>
              <a:rPr sz="1200" dirty="0">
                <a:solidFill>
                  <a:srgbClr val="161616"/>
                </a:solidFill>
                <a:latin typeface="Arial"/>
                <a:cs typeface="Arial"/>
              </a:rPr>
              <a:t>à </a:t>
            </a:r>
            <a:r>
              <a:rPr sz="1200" spc="-5" dirty="0">
                <a:solidFill>
                  <a:srgbClr val="161616"/>
                </a:solidFill>
                <a:latin typeface="Arial"/>
                <a:cs typeface="Arial"/>
              </a:rPr>
              <a:t>partir </a:t>
            </a:r>
            <a:r>
              <a:rPr sz="1200" dirty="0">
                <a:solidFill>
                  <a:srgbClr val="161616"/>
                </a:solidFill>
                <a:latin typeface="Arial"/>
                <a:cs typeface="Arial"/>
              </a:rPr>
              <a:t>de </a:t>
            </a:r>
            <a:r>
              <a:rPr sz="1200" spc="-5" dirty="0">
                <a:solidFill>
                  <a:srgbClr val="161616"/>
                </a:solidFill>
                <a:latin typeface="Arial"/>
                <a:cs typeface="Arial"/>
              </a:rPr>
              <a:t>l'océan </a:t>
            </a:r>
            <a:r>
              <a:rPr sz="1200" dirty="0">
                <a:solidFill>
                  <a:srgbClr val="161616"/>
                </a:solidFill>
                <a:latin typeface="Arial"/>
                <a:cs typeface="Arial"/>
              </a:rPr>
              <a:t>ou de </a:t>
            </a:r>
            <a:r>
              <a:rPr sz="1200" spc="-5" dirty="0">
                <a:solidFill>
                  <a:srgbClr val="161616"/>
                </a:solidFill>
                <a:latin typeface="Arial"/>
                <a:cs typeface="Arial"/>
              </a:rPr>
              <a:t>la mer  comme les biotechnologies, la construction </a:t>
            </a:r>
            <a:r>
              <a:rPr sz="1200" dirty="0">
                <a:solidFill>
                  <a:srgbClr val="161616"/>
                </a:solidFill>
                <a:latin typeface="Arial"/>
                <a:cs typeface="Arial"/>
              </a:rPr>
              <a:t>et </a:t>
            </a:r>
            <a:r>
              <a:rPr sz="1200" spc="-5" dirty="0">
                <a:solidFill>
                  <a:srgbClr val="161616"/>
                </a:solidFill>
                <a:latin typeface="Arial"/>
                <a:cs typeface="Arial"/>
              </a:rPr>
              <a:t>la réparation navales, les activités</a:t>
            </a:r>
            <a:r>
              <a:rPr sz="1200" spc="95" dirty="0">
                <a:solidFill>
                  <a:srgbClr val="161616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161616"/>
                </a:solidFill>
                <a:latin typeface="Arial"/>
                <a:cs typeface="Arial"/>
              </a:rPr>
              <a:t>portuaires.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2900" y="87485"/>
            <a:ext cx="4984115" cy="157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25"/>
              </a:lnSpc>
            </a:pPr>
            <a:r>
              <a:rPr sz="1050" dirty="0">
                <a:latin typeface="Arial"/>
                <a:cs typeface="Arial"/>
              </a:rPr>
              <a:t>La</a:t>
            </a:r>
            <a:r>
              <a:rPr sz="1050" spc="5" dirty="0">
                <a:latin typeface="Arial"/>
                <a:cs typeface="Arial"/>
              </a:rPr>
              <a:t> </a:t>
            </a:r>
            <a:r>
              <a:rPr sz="1050" spc="35" dirty="0">
                <a:latin typeface="Arial"/>
                <a:cs typeface="Arial"/>
              </a:rPr>
              <a:t>partie</a:t>
            </a:r>
            <a:r>
              <a:rPr sz="1050" spc="5" dirty="0">
                <a:latin typeface="Arial"/>
                <a:cs typeface="Arial"/>
              </a:rPr>
              <a:t> </a:t>
            </a:r>
            <a:r>
              <a:rPr sz="1050" spc="35" dirty="0">
                <a:latin typeface="Arial"/>
                <a:cs typeface="Arial"/>
              </a:rPr>
              <a:t>de</a:t>
            </a:r>
            <a:r>
              <a:rPr sz="1050" spc="5" dirty="0">
                <a:latin typeface="Arial"/>
                <a:cs typeface="Arial"/>
              </a:rPr>
              <a:t> </a:t>
            </a:r>
            <a:r>
              <a:rPr sz="1050" spc="30" dirty="0">
                <a:latin typeface="Arial"/>
                <a:cs typeface="Arial"/>
              </a:rPr>
              <a:t>l'image</a:t>
            </a:r>
            <a:r>
              <a:rPr sz="1050" spc="5" dirty="0">
                <a:latin typeface="Arial"/>
                <a:cs typeface="Arial"/>
              </a:rPr>
              <a:t> </a:t>
            </a:r>
            <a:r>
              <a:rPr sz="1050" spc="25" dirty="0">
                <a:latin typeface="Arial"/>
                <a:cs typeface="Arial"/>
              </a:rPr>
              <a:t>avec</a:t>
            </a:r>
            <a:r>
              <a:rPr sz="1050" spc="5" dirty="0">
                <a:latin typeface="Arial"/>
                <a:cs typeface="Arial"/>
              </a:rPr>
              <a:t> </a:t>
            </a:r>
            <a:r>
              <a:rPr sz="1050" spc="20" dirty="0">
                <a:latin typeface="Arial"/>
                <a:cs typeface="Arial"/>
              </a:rPr>
              <a:t>l'ID</a:t>
            </a:r>
            <a:r>
              <a:rPr sz="1050" spc="10" dirty="0">
                <a:latin typeface="Arial"/>
                <a:cs typeface="Arial"/>
              </a:rPr>
              <a:t> </a:t>
            </a:r>
            <a:r>
              <a:rPr sz="1050" spc="35" dirty="0">
                <a:latin typeface="Arial"/>
                <a:cs typeface="Arial"/>
              </a:rPr>
              <a:t>de</a:t>
            </a:r>
            <a:r>
              <a:rPr sz="1050" spc="5" dirty="0">
                <a:latin typeface="Arial"/>
                <a:cs typeface="Arial"/>
              </a:rPr>
              <a:t> </a:t>
            </a:r>
            <a:r>
              <a:rPr sz="1050" spc="30" dirty="0">
                <a:latin typeface="Arial"/>
                <a:cs typeface="Arial"/>
              </a:rPr>
              <a:t>relation</a:t>
            </a:r>
            <a:r>
              <a:rPr sz="1050" spc="5" dirty="0">
                <a:latin typeface="Arial"/>
                <a:cs typeface="Arial"/>
              </a:rPr>
              <a:t> </a:t>
            </a:r>
            <a:r>
              <a:rPr sz="1050" spc="10" dirty="0">
                <a:latin typeface="Arial"/>
                <a:cs typeface="Arial"/>
              </a:rPr>
              <a:t>rId15</a:t>
            </a:r>
            <a:r>
              <a:rPr sz="1050" spc="5" dirty="0">
                <a:latin typeface="Arial"/>
                <a:cs typeface="Arial"/>
              </a:rPr>
              <a:t> </a:t>
            </a:r>
            <a:r>
              <a:rPr sz="1050" spc="25" dirty="0">
                <a:latin typeface="Arial"/>
                <a:cs typeface="Arial"/>
              </a:rPr>
              <a:t>n'a</a:t>
            </a:r>
            <a:r>
              <a:rPr sz="1050" spc="5" dirty="0">
                <a:latin typeface="Arial"/>
                <a:cs typeface="Arial"/>
              </a:rPr>
              <a:t> </a:t>
            </a:r>
            <a:r>
              <a:rPr sz="1050" spc="25" dirty="0">
                <a:latin typeface="Arial"/>
                <a:cs typeface="Arial"/>
              </a:rPr>
              <a:t>pas</a:t>
            </a:r>
            <a:r>
              <a:rPr sz="1050" spc="5" dirty="0">
                <a:latin typeface="Arial"/>
                <a:cs typeface="Arial"/>
              </a:rPr>
              <a:t> </a:t>
            </a:r>
            <a:r>
              <a:rPr sz="1050" spc="40" dirty="0">
                <a:latin typeface="Arial"/>
                <a:cs typeface="Arial"/>
              </a:rPr>
              <a:t>été</a:t>
            </a:r>
            <a:r>
              <a:rPr sz="1050" spc="10" dirty="0">
                <a:latin typeface="Arial"/>
                <a:cs typeface="Arial"/>
              </a:rPr>
              <a:t> </a:t>
            </a:r>
            <a:r>
              <a:rPr sz="1050" spc="40" dirty="0">
                <a:latin typeface="Arial"/>
                <a:cs typeface="Arial"/>
              </a:rPr>
              <a:t>trouvé</a:t>
            </a:r>
            <a:r>
              <a:rPr sz="1050" spc="5" dirty="0">
                <a:latin typeface="Arial"/>
                <a:cs typeface="Arial"/>
              </a:rPr>
              <a:t> </a:t>
            </a:r>
            <a:r>
              <a:rPr sz="1050" spc="25" dirty="0">
                <a:latin typeface="Arial"/>
                <a:cs typeface="Arial"/>
              </a:rPr>
              <a:t>dans</a:t>
            </a:r>
            <a:r>
              <a:rPr sz="1050" spc="5" dirty="0">
                <a:latin typeface="Arial"/>
                <a:cs typeface="Arial"/>
              </a:rPr>
              <a:t> </a:t>
            </a:r>
            <a:r>
              <a:rPr sz="1050" spc="20" dirty="0">
                <a:latin typeface="Arial"/>
                <a:cs typeface="Arial"/>
              </a:rPr>
              <a:t>le</a:t>
            </a:r>
            <a:r>
              <a:rPr sz="1050" spc="10" dirty="0">
                <a:latin typeface="Arial"/>
                <a:cs typeface="Arial"/>
              </a:rPr>
              <a:t> </a:t>
            </a:r>
            <a:r>
              <a:rPr sz="1050" spc="40" dirty="0">
                <a:latin typeface="Arial"/>
                <a:cs typeface="Arial"/>
              </a:rPr>
              <a:t>fichier.</a:t>
            </a:r>
            <a:endParaRPr sz="105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350" y="657225"/>
            <a:ext cx="0" cy="5543550"/>
          </a:xfrm>
          <a:custGeom>
            <a:avLst/>
            <a:gdLst/>
            <a:ahLst/>
            <a:cxnLst/>
            <a:rect l="l" t="t" r="r" b="b"/>
            <a:pathLst>
              <a:path h="5543550">
                <a:moveTo>
                  <a:pt x="0" y="0"/>
                </a:moveTo>
                <a:lnTo>
                  <a:pt x="0" y="554355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9144000" cy="6846570"/>
            <a:chOff x="0" y="0"/>
            <a:chExt cx="9144000" cy="6846570"/>
          </a:xfrm>
        </p:grpSpPr>
        <p:sp>
          <p:nvSpPr>
            <p:cNvPr id="5" name="object 5"/>
            <p:cNvSpPr/>
            <p:nvPr/>
          </p:nvSpPr>
          <p:spPr>
            <a:xfrm>
              <a:off x="9137655" y="657225"/>
              <a:ext cx="0" cy="5543550"/>
            </a:xfrm>
            <a:custGeom>
              <a:avLst/>
              <a:gdLst/>
              <a:ahLst/>
              <a:cxnLst/>
              <a:rect l="l" t="t" r="r" b="b"/>
              <a:pathLst>
                <a:path h="5543550">
                  <a:moveTo>
                    <a:pt x="0" y="0"/>
                  </a:moveTo>
                  <a:lnTo>
                    <a:pt x="0" y="554355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144000" cy="684618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45701" y="244271"/>
              <a:ext cx="1453786" cy="65732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39267" y="1811845"/>
              <a:ext cx="3748404" cy="327025"/>
            </a:xfrm>
            <a:custGeom>
              <a:avLst/>
              <a:gdLst/>
              <a:ahLst/>
              <a:cxnLst/>
              <a:rect l="l" t="t" r="r" b="b"/>
              <a:pathLst>
                <a:path w="3748404" h="327025">
                  <a:moveTo>
                    <a:pt x="3748138" y="0"/>
                  </a:moveTo>
                  <a:lnTo>
                    <a:pt x="0" y="0"/>
                  </a:lnTo>
                  <a:lnTo>
                    <a:pt x="0" y="326847"/>
                  </a:lnTo>
                  <a:lnTo>
                    <a:pt x="3748138" y="326847"/>
                  </a:lnTo>
                  <a:lnTo>
                    <a:pt x="3748138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53464" y="1901063"/>
              <a:ext cx="2117242" cy="15050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67267" y="1739849"/>
              <a:ext cx="3748404" cy="327025"/>
            </a:xfrm>
            <a:custGeom>
              <a:avLst/>
              <a:gdLst/>
              <a:ahLst/>
              <a:cxnLst/>
              <a:rect l="l" t="t" r="r" b="b"/>
              <a:pathLst>
                <a:path w="3748404" h="327025">
                  <a:moveTo>
                    <a:pt x="3748129" y="0"/>
                  </a:moveTo>
                  <a:lnTo>
                    <a:pt x="0" y="0"/>
                  </a:lnTo>
                  <a:lnTo>
                    <a:pt x="0" y="326847"/>
                  </a:lnTo>
                  <a:lnTo>
                    <a:pt x="3748129" y="326847"/>
                  </a:lnTo>
                  <a:lnTo>
                    <a:pt x="3748129" y="0"/>
                  </a:lnTo>
                  <a:close/>
                </a:path>
              </a:pathLst>
            </a:custGeom>
            <a:solidFill>
              <a:srgbClr val="61A5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361427" y="1762251"/>
            <a:ext cx="215963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Secteurs</a:t>
            </a:r>
            <a:r>
              <a:rPr sz="16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traditionnels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5216220" y="1739849"/>
            <a:ext cx="3502025" cy="399415"/>
            <a:chOff x="5216220" y="1739849"/>
            <a:chExt cx="3502025" cy="399415"/>
          </a:xfrm>
        </p:grpSpPr>
        <p:sp>
          <p:nvSpPr>
            <p:cNvPr id="13" name="object 13"/>
            <p:cNvSpPr/>
            <p:nvPr/>
          </p:nvSpPr>
          <p:spPr>
            <a:xfrm>
              <a:off x="5288216" y="1811845"/>
              <a:ext cx="3430270" cy="327025"/>
            </a:xfrm>
            <a:custGeom>
              <a:avLst/>
              <a:gdLst/>
              <a:ahLst/>
              <a:cxnLst/>
              <a:rect l="l" t="t" r="r" b="b"/>
              <a:pathLst>
                <a:path w="3430270" h="327025">
                  <a:moveTo>
                    <a:pt x="3429901" y="0"/>
                  </a:moveTo>
                  <a:lnTo>
                    <a:pt x="0" y="0"/>
                  </a:lnTo>
                  <a:lnTo>
                    <a:pt x="0" y="326847"/>
                  </a:lnTo>
                  <a:lnTo>
                    <a:pt x="3429901" y="326847"/>
                  </a:lnTo>
                  <a:lnTo>
                    <a:pt x="3429901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039116" y="1901063"/>
              <a:ext cx="1925599" cy="19069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216220" y="1739849"/>
              <a:ext cx="3430270" cy="327025"/>
            </a:xfrm>
            <a:custGeom>
              <a:avLst/>
              <a:gdLst/>
              <a:ahLst/>
              <a:cxnLst/>
              <a:rect l="l" t="t" r="r" b="b"/>
              <a:pathLst>
                <a:path w="3430270" h="327025">
                  <a:moveTo>
                    <a:pt x="3429901" y="0"/>
                  </a:moveTo>
                  <a:lnTo>
                    <a:pt x="0" y="0"/>
                  </a:lnTo>
                  <a:lnTo>
                    <a:pt x="0" y="326847"/>
                  </a:lnTo>
                  <a:lnTo>
                    <a:pt x="3429901" y="326847"/>
                  </a:lnTo>
                  <a:lnTo>
                    <a:pt x="3429901" y="0"/>
                  </a:lnTo>
                  <a:close/>
                </a:path>
              </a:pathLst>
            </a:custGeom>
            <a:solidFill>
              <a:srgbClr val="61A5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5947079" y="1762251"/>
            <a:ext cx="1967864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Secteurs</a:t>
            </a:r>
            <a:r>
              <a:rPr sz="16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émergents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627887" y="2337816"/>
            <a:ext cx="4474845" cy="2216150"/>
            <a:chOff x="627887" y="2337816"/>
            <a:chExt cx="4474845" cy="2216150"/>
          </a:xfrm>
        </p:grpSpPr>
        <p:sp>
          <p:nvSpPr>
            <p:cNvPr id="18" name="object 18"/>
            <p:cNvSpPr/>
            <p:nvPr/>
          </p:nvSpPr>
          <p:spPr>
            <a:xfrm>
              <a:off x="4431791" y="2804160"/>
              <a:ext cx="670560" cy="110337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27887" y="2337816"/>
              <a:ext cx="579119" cy="5090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67511" y="2910840"/>
              <a:ext cx="539495" cy="509015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91895" y="3483863"/>
              <a:ext cx="515111" cy="515112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49223" y="3922776"/>
              <a:ext cx="566927" cy="6309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567267" y="2225789"/>
            <a:ext cx="3748404" cy="2388870"/>
          </a:xfrm>
          <a:prstGeom prst="rect">
            <a:avLst/>
          </a:prstGeom>
          <a:ln w="29160">
            <a:solidFill>
              <a:srgbClr val="808080"/>
            </a:solidFill>
          </a:ln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endParaRPr sz="1450">
              <a:latin typeface="Times New Roman"/>
              <a:cs typeface="Times New Roman"/>
            </a:endParaRPr>
          </a:p>
          <a:p>
            <a:pPr marL="662940">
              <a:lnSpc>
                <a:spcPct val="100000"/>
              </a:lnSpc>
            </a:pPr>
            <a:r>
              <a:rPr sz="1200" spc="-5" dirty="0">
                <a:solidFill>
                  <a:srgbClr val="3D3D47"/>
                </a:solidFill>
                <a:latin typeface="Arial"/>
                <a:cs typeface="Arial"/>
              </a:rPr>
              <a:t>Activités portuaires </a:t>
            </a:r>
            <a:r>
              <a:rPr sz="1200" dirty="0">
                <a:solidFill>
                  <a:srgbClr val="3D3D47"/>
                </a:solidFill>
                <a:latin typeface="Arial"/>
                <a:cs typeface="Arial"/>
              </a:rPr>
              <a:t>et </a:t>
            </a:r>
            <a:r>
              <a:rPr sz="1200" spc="-5" dirty="0">
                <a:solidFill>
                  <a:srgbClr val="3D3D47"/>
                </a:solidFill>
                <a:latin typeface="Arial"/>
                <a:cs typeface="Arial"/>
              </a:rPr>
              <a:t>transport</a:t>
            </a:r>
            <a:r>
              <a:rPr sz="1200" spc="15" dirty="0">
                <a:solidFill>
                  <a:srgbClr val="3D3D47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3D3D47"/>
                </a:solidFill>
                <a:latin typeface="Arial"/>
                <a:cs typeface="Arial"/>
              </a:rPr>
              <a:t>maritime</a:t>
            </a:r>
            <a:endParaRPr sz="1200">
              <a:latin typeface="Arial"/>
              <a:cs typeface="Arial"/>
            </a:endParaRPr>
          </a:p>
          <a:p>
            <a:pPr marL="662940" marR="1601470" indent="34925">
              <a:lnSpc>
                <a:spcPct val="286700"/>
              </a:lnSpc>
              <a:spcBef>
                <a:spcPts val="790"/>
              </a:spcBef>
            </a:pPr>
            <a:r>
              <a:rPr sz="1200" dirty="0">
                <a:solidFill>
                  <a:srgbClr val="3D3D47"/>
                </a:solidFill>
                <a:latin typeface="Arial"/>
                <a:cs typeface="Arial"/>
              </a:rPr>
              <a:t>Pêche et</a:t>
            </a:r>
            <a:r>
              <a:rPr sz="1200" spc="-55" dirty="0">
                <a:solidFill>
                  <a:srgbClr val="3D3D47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3D3D47"/>
                </a:solidFill>
                <a:latin typeface="Arial"/>
                <a:cs typeface="Arial"/>
              </a:rPr>
              <a:t>aquaculture  </a:t>
            </a:r>
            <a:r>
              <a:rPr sz="1200" spc="-20" dirty="0">
                <a:solidFill>
                  <a:srgbClr val="3D3D47"/>
                </a:solidFill>
                <a:latin typeface="Arial"/>
                <a:cs typeface="Arial"/>
              </a:rPr>
              <a:t>Tourisme </a:t>
            </a:r>
            <a:r>
              <a:rPr sz="1200" spc="-5" dirty="0">
                <a:solidFill>
                  <a:srgbClr val="3D3D47"/>
                </a:solidFill>
                <a:latin typeface="Arial"/>
                <a:cs typeface="Arial"/>
              </a:rPr>
              <a:t>côtier  Câbles</a:t>
            </a:r>
            <a:r>
              <a:rPr sz="1200" spc="-20" dirty="0">
                <a:solidFill>
                  <a:srgbClr val="3D3D47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3D3D47"/>
                </a:solidFill>
                <a:latin typeface="Arial"/>
                <a:cs typeface="Arial"/>
              </a:rPr>
              <a:t>sous-marins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5422391" y="2310383"/>
            <a:ext cx="591820" cy="2148840"/>
            <a:chOff x="5422391" y="2310383"/>
            <a:chExt cx="591820" cy="2148840"/>
          </a:xfrm>
        </p:grpSpPr>
        <p:sp>
          <p:nvSpPr>
            <p:cNvPr id="25" name="object 25"/>
            <p:cNvSpPr/>
            <p:nvPr/>
          </p:nvSpPr>
          <p:spPr>
            <a:xfrm>
              <a:off x="5422391" y="2310383"/>
              <a:ext cx="579120" cy="600456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446775" y="3157727"/>
              <a:ext cx="554736" cy="521208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431535" y="3904487"/>
              <a:ext cx="582167" cy="554736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5216220" y="2224862"/>
            <a:ext cx="3430270" cy="2388870"/>
          </a:xfrm>
          <a:prstGeom prst="rect">
            <a:avLst/>
          </a:prstGeom>
          <a:ln w="29160">
            <a:solidFill>
              <a:srgbClr val="808080"/>
            </a:solidFill>
          </a:ln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1800">
              <a:latin typeface="Times New Roman"/>
              <a:cs typeface="Times New Roman"/>
            </a:endParaRPr>
          </a:p>
          <a:p>
            <a:pPr marL="887094">
              <a:lnSpc>
                <a:spcPct val="100000"/>
              </a:lnSpc>
              <a:spcBef>
                <a:spcPts val="5"/>
              </a:spcBef>
            </a:pPr>
            <a:r>
              <a:rPr sz="1200" spc="-5" dirty="0">
                <a:solidFill>
                  <a:srgbClr val="3D3D47"/>
                </a:solidFill>
                <a:latin typeface="Arial"/>
                <a:cs typeface="Arial"/>
              </a:rPr>
              <a:t>Énergies Marines</a:t>
            </a:r>
            <a:r>
              <a:rPr sz="1200" spc="5" dirty="0">
                <a:solidFill>
                  <a:srgbClr val="3D3D47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3D3D47"/>
                </a:solidFill>
                <a:latin typeface="Arial"/>
                <a:cs typeface="Arial"/>
              </a:rPr>
              <a:t>Renouvelables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300">
              <a:latin typeface="Arial"/>
              <a:cs typeface="Arial"/>
            </a:endParaRPr>
          </a:p>
          <a:p>
            <a:pPr marL="885825">
              <a:lnSpc>
                <a:spcPct val="100000"/>
              </a:lnSpc>
            </a:pPr>
            <a:r>
              <a:rPr sz="1200" spc="-5" dirty="0">
                <a:solidFill>
                  <a:srgbClr val="3D3D47"/>
                </a:solidFill>
                <a:latin typeface="Arial"/>
                <a:cs typeface="Arial"/>
              </a:rPr>
              <a:t>Extraction </a:t>
            </a:r>
            <a:r>
              <a:rPr sz="1200" dirty="0">
                <a:solidFill>
                  <a:srgbClr val="3D3D47"/>
                </a:solidFill>
                <a:latin typeface="Arial"/>
                <a:cs typeface="Arial"/>
              </a:rPr>
              <a:t>des </a:t>
            </a:r>
            <a:r>
              <a:rPr sz="1200" spc="-5" dirty="0">
                <a:solidFill>
                  <a:srgbClr val="3D3D47"/>
                </a:solidFill>
                <a:latin typeface="Arial"/>
                <a:cs typeface="Arial"/>
              </a:rPr>
              <a:t>ressources</a:t>
            </a:r>
            <a:r>
              <a:rPr sz="1200" dirty="0">
                <a:solidFill>
                  <a:srgbClr val="3D3D47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3D3D47"/>
                </a:solidFill>
                <a:latin typeface="Arial"/>
                <a:cs typeface="Arial"/>
              </a:rPr>
              <a:t>minières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700">
              <a:latin typeface="Arial"/>
              <a:cs typeface="Arial"/>
            </a:endParaRPr>
          </a:p>
          <a:p>
            <a:pPr marL="885825">
              <a:lnSpc>
                <a:spcPct val="100000"/>
              </a:lnSpc>
              <a:spcBef>
                <a:spcPts val="5"/>
              </a:spcBef>
            </a:pPr>
            <a:r>
              <a:rPr sz="1200" dirty="0">
                <a:solidFill>
                  <a:srgbClr val="3D3D47"/>
                </a:solidFill>
                <a:latin typeface="Arial"/>
                <a:cs typeface="Arial"/>
              </a:rPr>
              <a:t>Gaz et</a:t>
            </a:r>
            <a:r>
              <a:rPr sz="1200" spc="-5" dirty="0">
                <a:solidFill>
                  <a:srgbClr val="3D3D47"/>
                </a:solidFill>
                <a:latin typeface="Arial"/>
                <a:cs typeface="Arial"/>
              </a:rPr>
              <a:t> Pétrole</a:t>
            </a:r>
            <a:endParaRPr sz="12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012822" y="4703064"/>
            <a:ext cx="7163434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3D3D47"/>
                </a:solidFill>
                <a:latin typeface="Arial"/>
                <a:cs typeface="Arial"/>
              </a:rPr>
              <a:t>Formation, éducation, R&amp;D maritime, </a:t>
            </a:r>
            <a:r>
              <a:rPr sz="1100" dirty="0">
                <a:solidFill>
                  <a:srgbClr val="3D3D47"/>
                </a:solidFill>
                <a:latin typeface="Arial"/>
                <a:cs typeface="Arial"/>
              </a:rPr>
              <a:t>environnement juridique, </a:t>
            </a:r>
            <a:r>
              <a:rPr sz="1100" spc="-5" dirty="0">
                <a:solidFill>
                  <a:srgbClr val="3D3D47"/>
                </a:solidFill>
                <a:latin typeface="Arial"/>
                <a:cs typeface="Arial"/>
              </a:rPr>
              <a:t>potentiels </a:t>
            </a:r>
            <a:r>
              <a:rPr sz="1100" dirty="0">
                <a:solidFill>
                  <a:srgbClr val="3D3D47"/>
                </a:solidFill>
                <a:latin typeface="Arial"/>
                <a:cs typeface="Arial"/>
              </a:rPr>
              <a:t>de </a:t>
            </a:r>
            <a:r>
              <a:rPr sz="1100" spc="-5" dirty="0">
                <a:solidFill>
                  <a:srgbClr val="3D3D47"/>
                </a:solidFill>
                <a:latin typeface="Arial"/>
                <a:cs typeface="Arial"/>
              </a:rPr>
              <a:t>développement, </a:t>
            </a:r>
            <a:r>
              <a:rPr sz="1100" dirty="0">
                <a:solidFill>
                  <a:srgbClr val="3D3D47"/>
                </a:solidFill>
                <a:latin typeface="Arial"/>
                <a:cs typeface="Arial"/>
              </a:rPr>
              <a:t>risques et</a:t>
            </a:r>
            <a:r>
              <a:rPr sz="1100" spc="165" dirty="0">
                <a:solidFill>
                  <a:srgbClr val="3D3D47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3D3D47"/>
                </a:solidFill>
                <a:latin typeface="Arial"/>
                <a:cs typeface="Arial"/>
              </a:rPr>
              <a:t>menaces...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1024467" y="5074158"/>
            <a:ext cx="7150734" cy="399415"/>
            <a:chOff x="1024467" y="5074158"/>
            <a:chExt cx="7150734" cy="399415"/>
          </a:xfrm>
        </p:grpSpPr>
        <p:sp>
          <p:nvSpPr>
            <p:cNvPr id="31" name="object 31"/>
            <p:cNvSpPr/>
            <p:nvPr/>
          </p:nvSpPr>
          <p:spPr>
            <a:xfrm>
              <a:off x="1096467" y="5146154"/>
              <a:ext cx="7078345" cy="327025"/>
            </a:xfrm>
            <a:custGeom>
              <a:avLst/>
              <a:gdLst/>
              <a:ahLst/>
              <a:cxnLst/>
              <a:rect l="l" t="t" r="r" b="b"/>
              <a:pathLst>
                <a:path w="7078345" h="327025">
                  <a:moveTo>
                    <a:pt x="7078129" y="0"/>
                  </a:moveTo>
                  <a:lnTo>
                    <a:pt x="0" y="0"/>
                  </a:lnTo>
                  <a:lnTo>
                    <a:pt x="0" y="326834"/>
                  </a:lnTo>
                  <a:lnTo>
                    <a:pt x="7078129" y="326834"/>
                  </a:lnTo>
                  <a:lnTo>
                    <a:pt x="7078129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3385083" y="5235359"/>
              <a:ext cx="2505938" cy="190703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024467" y="5074158"/>
              <a:ext cx="7078345" cy="327025"/>
            </a:xfrm>
            <a:custGeom>
              <a:avLst/>
              <a:gdLst/>
              <a:ahLst/>
              <a:cxnLst/>
              <a:rect l="l" t="t" r="r" b="b"/>
              <a:pathLst>
                <a:path w="7078345" h="327025">
                  <a:moveTo>
                    <a:pt x="7078132" y="0"/>
                  </a:moveTo>
                  <a:lnTo>
                    <a:pt x="0" y="0"/>
                  </a:lnTo>
                  <a:lnTo>
                    <a:pt x="0" y="326834"/>
                  </a:lnTo>
                  <a:lnTo>
                    <a:pt x="7078132" y="326834"/>
                  </a:lnTo>
                  <a:lnTo>
                    <a:pt x="7078132" y="0"/>
                  </a:lnTo>
                  <a:close/>
                </a:path>
              </a:pathLst>
            </a:custGeom>
            <a:solidFill>
              <a:srgbClr val="61A5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3285502" y="5096763"/>
            <a:ext cx="255651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Basé sur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les</a:t>
            </a:r>
            <a:r>
              <a:rPr sz="1600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écosystèmes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3794759" y="1014983"/>
            <a:ext cx="5334000" cy="5831205"/>
            <a:chOff x="3794759" y="1014983"/>
            <a:chExt cx="5334000" cy="5831205"/>
          </a:xfrm>
        </p:grpSpPr>
        <p:sp>
          <p:nvSpPr>
            <p:cNvPr id="36" name="object 36"/>
            <p:cNvSpPr/>
            <p:nvPr/>
          </p:nvSpPr>
          <p:spPr>
            <a:xfrm>
              <a:off x="7629144" y="6138672"/>
              <a:ext cx="1499616" cy="707136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3794759" y="1014983"/>
              <a:ext cx="1624584" cy="527303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>
            <a:spLocks noGrp="1"/>
          </p:cNvSpPr>
          <p:nvPr>
            <p:ph type="title"/>
          </p:nvPr>
        </p:nvSpPr>
        <p:spPr>
          <a:xfrm>
            <a:off x="3928529" y="1078484"/>
            <a:ext cx="12700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CONTEXTE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2900" y="87485"/>
            <a:ext cx="4984115" cy="157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25"/>
              </a:lnSpc>
            </a:pPr>
            <a:r>
              <a:rPr sz="1050" dirty="0">
                <a:latin typeface="Arial"/>
                <a:cs typeface="Arial"/>
              </a:rPr>
              <a:t>La</a:t>
            </a:r>
            <a:r>
              <a:rPr sz="1050" spc="5" dirty="0">
                <a:latin typeface="Arial"/>
                <a:cs typeface="Arial"/>
              </a:rPr>
              <a:t> </a:t>
            </a:r>
            <a:r>
              <a:rPr sz="1050" spc="35" dirty="0">
                <a:latin typeface="Arial"/>
                <a:cs typeface="Arial"/>
              </a:rPr>
              <a:t>partie</a:t>
            </a:r>
            <a:r>
              <a:rPr sz="1050" spc="5" dirty="0">
                <a:latin typeface="Arial"/>
                <a:cs typeface="Arial"/>
              </a:rPr>
              <a:t> </a:t>
            </a:r>
            <a:r>
              <a:rPr sz="1050" spc="35" dirty="0">
                <a:latin typeface="Arial"/>
                <a:cs typeface="Arial"/>
              </a:rPr>
              <a:t>de</a:t>
            </a:r>
            <a:r>
              <a:rPr sz="1050" spc="5" dirty="0">
                <a:latin typeface="Arial"/>
                <a:cs typeface="Arial"/>
              </a:rPr>
              <a:t> </a:t>
            </a:r>
            <a:r>
              <a:rPr sz="1050" spc="30" dirty="0">
                <a:latin typeface="Arial"/>
                <a:cs typeface="Arial"/>
              </a:rPr>
              <a:t>l'image</a:t>
            </a:r>
            <a:r>
              <a:rPr sz="1050" spc="5" dirty="0">
                <a:latin typeface="Arial"/>
                <a:cs typeface="Arial"/>
              </a:rPr>
              <a:t> </a:t>
            </a:r>
            <a:r>
              <a:rPr sz="1050" spc="25" dirty="0">
                <a:latin typeface="Arial"/>
                <a:cs typeface="Arial"/>
              </a:rPr>
              <a:t>avec</a:t>
            </a:r>
            <a:r>
              <a:rPr sz="1050" spc="5" dirty="0">
                <a:latin typeface="Arial"/>
                <a:cs typeface="Arial"/>
              </a:rPr>
              <a:t> </a:t>
            </a:r>
            <a:r>
              <a:rPr sz="1050" spc="20" dirty="0">
                <a:latin typeface="Arial"/>
                <a:cs typeface="Arial"/>
              </a:rPr>
              <a:t>l'ID</a:t>
            </a:r>
            <a:r>
              <a:rPr sz="1050" spc="10" dirty="0">
                <a:latin typeface="Arial"/>
                <a:cs typeface="Arial"/>
              </a:rPr>
              <a:t> </a:t>
            </a:r>
            <a:r>
              <a:rPr sz="1050" spc="35" dirty="0">
                <a:latin typeface="Arial"/>
                <a:cs typeface="Arial"/>
              </a:rPr>
              <a:t>de</a:t>
            </a:r>
            <a:r>
              <a:rPr sz="1050" spc="5" dirty="0">
                <a:latin typeface="Arial"/>
                <a:cs typeface="Arial"/>
              </a:rPr>
              <a:t> </a:t>
            </a:r>
            <a:r>
              <a:rPr sz="1050" spc="30" dirty="0">
                <a:latin typeface="Arial"/>
                <a:cs typeface="Arial"/>
              </a:rPr>
              <a:t>relation</a:t>
            </a:r>
            <a:r>
              <a:rPr sz="1050" spc="5" dirty="0">
                <a:latin typeface="Arial"/>
                <a:cs typeface="Arial"/>
              </a:rPr>
              <a:t> </a:t>
            </a:r>
            <a:r>
              <a:rPr sz="1050" spc="10" dirty="0">
                <a:latin typeface="Arial"/>
                <a:cs typeface="Arial"/>
              </a:rPr>
              <a:t>rId15</a:t>
            </a:r>
            <a:r>
              <a:rPr sz="1050" spc="5" dirty="0">
                <a:latin typeface="Arial"/>
                <a:cs typeface="Arial"/>
              </a:rPr>
              <a:t> </a:t>
            </a:r>
            <a:r>
              <a:rPr sz="1050" spc="25" dirty="0">
                <a:latin typeface="Arial"/>
                <a:cs typeface="Arial"/>
              </a:rPr>
              <a:t>n'a</a:t>
            </a:r>
            <a:r>
              <a:rPr sz="1050" spc="5" dirty="0">
                <a:latin typeface="Arial"/>
                <a:cs typeface="Arial"/>
              </a:rPr>
              <a:t> </a:t>
            </a:r>
            <a:r>
              <a:rPr sz="1050" spc="25" dirty="0">
                <a:latin typeface="Arial"/>
                <a:cs typeface="Arial"/>
              </a:rPr>
              <a:t>pas</a:t>
            </a:r>
            <a:r>
              <a:rPr sz="1050" spc="5" dirty="0">
                <a:latin typeface="Arial"/>
                <a:cs typeface="Arial"/>
              </a:rPr>
              <a:t> </a:t>
            </a:r>
            <a:r>
              <a:rPr sz="1050" spc="40" dirty="0">
                <a:latin typeface="Arial"/>
                <a:cs typeface="Arial"/>
              </a:rPr>
              <a:t>été</a:t>
            </a:r>
            <a:r>
              <a:rPr sz="1050" spc="10" dirty="0">
                <a:latin typeface="Arial"/>
                <a:cs typeface="Arial"/>
              </a:rPr>
              <a:t> </a:t>
            </a:r>
            <a:r>
              <a:rPr sz="1050" spc="40" dirty="0">
                <a:latin typeface="Arial"/>
                <a:cs typeface="Arial"/>
              </a:rPr>
              <a:t>trouvé</a:t>
            </a:r>
            <a:r>
              <a:rPr sz="1050" spc="5" dirty="0">
                <a:latin typeface="Arial"/>
                <a:cs typeface="Arial"/>
              </a:rPr>
              <a:t> </a:t>
            </a:r>
            <a:r>
              <a:rPr sz="1050" spc="25" dirty="0">
                <a:latin typeface="Arial"/>
                <a:cs typeface="Arial"/>
              </a:rPr>
              <a:t>dans</a:t>
            </a:r>
            <a:r>
              <a:rPr sz="1050" spc="5" dirty="0">
                <a:latin typeface="Arial"/>
                <a:cs typeface="Arial"/>
              </a:rPr>
              <a:t> </a:t>
            </a:r>
            <a:r>
              <a:rPr sz="1050" spc="20" dirty="0">
                <a:latin typeface="Arial"/>
                <a:cs typeface="Arial"/>
              </a:rPr>
              <a:t>le</a:t>
            </a:r>
            <a:r>
              <a:rPr sz="1050" spc="10" dirty="0">
                <a:latin typeface="Arial"/>
                <a:cs typeface="Arial"/>
              </a:rPr>
              <a:t> </a:t>
            </a:r>
            <a:r>
              <a:rPr sz="1050" spc="40" dirty="0">
                <a:latin typeface="Arial"/>
                <a:cs typeface="Arial"/>
              </a:rPr>
              <a:t>fichier.</a:t>
            </a:r>
            <a:endParaRPr sz="105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350" y="657225"/>
            <a:ext cx="0" cy="5543550"/>
          </a:xfrm>
          <a:custGeom>
            <a:avLst/>
            <a:gdLst/>
            <a:ahLst/>
            <a:cxnLst/>
            <a:rect l="l" t="t" r="r" b="b"/>
            <a:pathLst>
              <a:path h="5543550">
                <a:moveTo>
                  <a:pt x="0" y="0"/>
                </a:moveTo>
                <a:lnTo>
                  <a:pt x="0" y="554355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5" name="object 5"/>
            <p:cNvSpPr/>
            <p:nvPr/>
          </p:nvSpPr>
          <p:spPr>
            <a:xfrm>
              <a:off x="9137655" y="657225"/>
              <a:ext cx="0" cy="5543550"/>
            </a:xfrm>
            <a:custGeom>
              <a:avLst/>
              <a:gdLst/>
              <a:ahLst/>
              <a:cxnLst/>
              <a:rect l="l" t="t" r="r" b="b"/>
              <a:pathLst>
                <a:path h="5543550">
                  <a:moveTo>
                    <a:pt x="0" y="0"/>
                  </a:moveTo>
                  <a:lnTo>
                    <a:pt x="0" y="554355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144000" cy="657225"/>
            </a:xfrm>
            <a:custGeom>
              <a:avLst/>
              <a:gdLst/>
              <a:ahLst/>
              <a:cxnLst/>
              <a:rect l="l" t="t" r="r" b="b"/>
              <a:pathLst>
                <a:path w="9144000" h="657225">
                  <a:moveTo>
                    <a:pt x="9144000" y="0"/>
                  </a:moveTo>
                  <a:lnTo>
                    <a:pt x="0" y="0"/>
                  </a:lnTo>
                  <a:lnTo>
                    <a:pt x="0" y="657225"/>
                  </a:lnTo>
                  <a:lnTo>
                    <a:pt x="9144000" y="657225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5557" y="99288"/>
              <a:ext cx="9118442" cy="675871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45701" y="244271"/>
              <a:ext cx="1453786" cy="65732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77368" y="2538983"/>
              <a:ext cx="4376928" cy="46939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391435" y="2594355"/>
            <a:ext cx="412813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solidFill>
                  <a:srgbClr val="05C7E1"/>
                </a:solidFill>
                <a:latin typeface="Arial"/>
                <a:cs typeface="Arial"/>
              </a:rPr>
              <a:t>2. VISION, </a:t>
            </a:r>
            <a:r>
              <a:rPr sz="1600" b="1" spc="-20" dirty="0">
                <a:solidFill>
                  <a:srgbClr val="05C7E1"/>
                </a:solidFill>
                <a:latin typeface="Arial"/>
                <a:cs typeface="Arial"/>
              </a:rPr>
              <a:t>STRATEGIE </a:t>
            </a:r>
            <a:r>
              <a:rPr sz="1600" b="1" spc="-5" dirty="0">
                <a:solidFill>
                  <a:srgbClr val="05C7E1"/>
                </a:solidFill>
                <a:latin typeface="Arial"/>
                <a:cs typeface="Arial"/>
              </a:rPr>
              <a:t>ET</a:t>
            </a:r>
            <a:r>
              <a:rPr sz="1600" b="1" spc="50" dirty="0">
                <a:solidFill>
                  <a:srgbClr val="05C7E1"/>
                </a:solidFill>
                <a:latin typeface="Arial"/>
                <a:cs typeface="Arial"/>
              </a:rPr>
              <a:t> </a:t>
            </a:r>
            <a:r>
              <a:rPr sz="1600" b="1" spc="-15" dirty="0">
                <a:solidFill>
                  <a:srgbClr val="05C7E1"/>
                </a:solidFill>
                <a:latin typeface="Arial"/>
                <a:cs typeface="Arial"/>
              </a:rPr>
              <a:t>PLANIFICATION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56031" y="3337559"/>
            <a:ext cx="4020312" cy="4724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70164" y="3392932"/>
            <a:ext cx="377126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solidFill>
                  <a:srgbClr val="05C7E1"/>
                </a:solidFill>
                <a:latin typeface="Arial"/>
                <a:cs typeface="Arial"/>
              </a:rPr>
              <a:t>3. </a:t>
            </a:r>
            <a:r>
              <a:rPr sz="1600" b="1" dirty="0">
                <a:solidFill>
                  <a:srgbClr val="05C7E1"/>
                </a:solidFill>
                <a:latin typeface="Arial"/>
                <a:cs typeface="Arial"/>
              </a:rPr>
              <a:t>MISE </a:t>
            </a:r>
            <a:r>
              <a:rPr sz="1600" b="1" spc="-5" dirty="0">
                <a:solidFill>
                  <a:srgbClr val="05C7E1"/>
                </a:solidFill>
                <a:latin typeface="Arial"/>
                <a:cs typeface="Arial"/>
              </a:rPr>
              <a:t>EN ŒUVRE DE LA</a:t>
            </a:r>
            <a:r>
              <a:rPr sz="1600" b="1" spc="-80" dirty="0">
                <a:solidFill>
                  <a:srgbClr val="05C7E1"/>
                </a:solidFill>
                <a:latin typeface="Arial"/>
                <a:cs typeface="Arial"/>
              </a:rPr>
              <a:t> </a:t>
            </a:r>
            <a:r>
              <a:rPr sz="1600" b="1" spc="-20" dirty="0">
                <a:solidFill>
                  <a:srgbClr val="05C7E1"/>
                </a:solidFill>
                <a:latin typeface="Arial"/>
                <a:cs typeface="Arial"/>
              </a:rPr>
              <a:t>STRATEGIE</a:t>
            </a:r>
            <a:endParaRPr sz="16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86511" y="4154423"/>
            <a:ext cx="3410712" cy="46939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401430" y="4206747"/>
            <a:ext cx="316039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solidFill>
                  <a:srgbClr val="05C7E1"/>
                </a:solidFill>
                <a:latin typeface="Arial"/>
                <a:cs typeface="Arial"/>
              </a:rPr>
              <a:t>4. </a:t>
            </a:r>
            <a:r>
              <a:rPr sz="1600" b="1" spc="-30" dirty="0">
                <a:solidFill>
                  <a:srgbClr val="05C7E1"/>
                </a:solidFill>
                <a:latin typeface="Arial"/>
                <a:cs typeface="Arial"/>
              </a:rPr>
              <a:t>PARTENARIATS </a:t>
            </a:r>
            <a:r>
              <a:rPr sz="1600" b="1" spc="-5" dirty="0">
                <a:solidFill>
                  <a:srgbClr val="05C7E1"/>
                </a:solidFill>
                <a:latin typeface="Arial"/>
                <a:cs typeface="Arial"/>
              </a:rPr>
              <a:t>ET</a:t>
            </a:r>
            <a:r>
              <a:rPr sz="1600" b="1" spc="10" dirty="0">
                <a:solidFill>
                  <a:srgbClr val="05C7E1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5C7E1"/>
                </a:solidFill>
                <a:latin typeface="Arial"/>
                <a:cs typeface="Arial"/>
              </a:rPr>
              <a:t>RESEAUX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286511" y="1944623"/>
            <a:ext cx="3161030" cy="469900"/>
            <a:chOff x="286511" y="1944623"/>
            <a:chExt cx="3161030" cy="469900"/>
          </a:xfrm>
        </p:grpSpPr>
        <p:sp>
          <p:nvSpPr>
            <p:cNvPr id="16" name="object 16"/>
            <p:cNvSpPr/>
            <p:nvPr/>
          </p:nvSpPr>
          <p:spPr>
            <a:xfrm>
              <a:off x="286511" y="1944623"/>
              <a:ext cx="390144" cy="469391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99287" y="1944623"/>
              <a:ext cx="3048000" cy="4693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401971" y="1996947"/>
            <a:ext cx="290830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solidFill>
                  <a:srgbClr val="05C7E1"/>
                </a:solidFill>
                <a:latin typeface="Arial"/>
                <a:cs typeface="Arial"/>
              </a:rPr>
              <a:t>1. SCHEMAS</a:t>
            </a:r>
            <a:r>
              <a:rPr sz="1600" b="1" spc="-50" dirty="0">
                <a:solidFill>
                  <a:srgbClr val="05C7E1"/>
                </a:solidFill>
                <a:latin typeface="Arial"/>
                <a:cs typeface="Arial"/>
              </a:rPr>
              <a:t> </a:t>
            </a:r>
            <a:r>
              <a:rPr sz="1600" b="1" spc="-15" dirty="0">
                <a:solidFill>
                  <a:srgbClr val="05C7E1"/>
                </a:solidFill>
                <a:latin typeface="Arial"/>
                <a:cs typeface="Arial"/>
              </a:rPr>
              <a:t>STRATEGIQUES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3438144" y="1901951"/>
            <a:ext cx="2519680" cy="2517775"/>
            <a:chOff x="3438144" y="1901951"/>
            <a:chExt cx="2519680" cy="2517775"/>
          </a:xfrm>
        </p:grpSpPr>
        <p:sp>
          <p:nvSpPr>
            <p:cNvPr id="20" name="object 20"/>
            <p:cNvSpPr/>
            <p:nvPr/>
          </p:nvSpPr>
          <p:spPr>
            <a:xfrm>
              <a:off x="4596383" y="2529839"/>
              <a:ext cx="393191" cy="179832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251960" y="3364991"/>
              <a:ext cx="390143" cy="286511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700272" y="4197095"/>
              <a:ext cx="390144" cy="222504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438144" y="1901951"/>
              <a:ext cx="393191" cy="365760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068201" y="2203462"/>
              <a:ext cx="889482" cy="681304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065776" y="2996183"/>
              <a:ext cx="749808" cy="524256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6294615" y="2264664"/>
            <a:ext cx="1953260" cy="5105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3345" indent="-81280">
              <a:lnSpc>
                <a:spcPts val="1310"/>
              </a:lnSpc>
              <a:spcBef>
                <a:spcPts val="100"/>
              </a:spcBef>
              <a:buChar char="-"/>
              <a:tabLst>
                <a:tab pos="93980" algn="l"/>
              </a:tabLst>
            </a:pPr>
            <a:r>
              <a:rPr sz="1100" b="1" spc="-30" dirty="0">
                <a:solidFill>
                  <a:srgbClr val="3D3D47"/>
                </a:solidFill>
                <a:latin typeface="Arial"/>
                <a:cs typeface="Arial"/>
              </a:rPr>
              <a:t>OCEAN METISS </a:t>
            </a:r>
            <a:r>
              <a:rPr sz="1100" dirty="0">
                <a:solidFill>
                  <a:srgbClr val="3D3D47"/>
                </a:solidFill>
                <a:latin typeface="Arial"/>
                <a:cs typeface="Arial"/>
              </a:rPr>
              <a:t>- </a:t>
            </a:r>
            <a:r>
              <a:rPr sz="1100" spc="-20" dirty="0">
                <a:solidFill>
                  <a:srgbClr val="3D3D47"/>
                </a:solidFill>
                <a:latin typeface="Arial"/>
                <a:cs typeface="Arial"/>
              </a:rPr>
              <a:t>Projet</a:t>
            </a:r>
            <a:r>
              <a:rPr sz="1100" spc="-155" dirty="0">
                <a:solidFill>
                  <a:srgbClr val="3D3D47"/>
                </a:solidFill>
                <a:latin typeface="Arial"/>
                <a:cs typeface="Arial"/>
              </a:rPr>
              <a:t> </a:t>
            </a:r>
            <a:r>
              <a:rPr sz="1100" spc="-15" dirty="0">
                <a:solidFill>
                  <a:srgbClr val="3D3D47"/>
                </a:solidFill>
                <a:latin typeface="Arial"/>
                <a:cs typeface="Arial"/>
              </a:rPr>
              <a:t>de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ts val="1250"/>
              </a:lnSpc>
            </a:pPr>
            <a:r>
              <a:rPr sz="1100" b="1" spc="-25" dirty="0">
                <a:solidFill>
                  <a:srgbClr val="3D3D47"/>
                </a:solidFill>
                <a:latin typeface="Arial"/>
                <a:cs typeface="Arial"/>
              </a:rPr>
              <a:t>Planification Spatiale</a:t>
            </a:r>
            <a:r>
              <a:rPr sz="1100" b="1" spc="-114" dirty="0">
                <a:solidFill>
                  <a:srgbClr val="3D3D47"/>
                </a:solidFill>
                <a:latin typeface="Arial"/>
                <a:cs typeface="Arial"/>
              </a:rPr>
              <a:t> </a:t>
            </a:r>
            <a:r>
              <a:rPr sz="1100" b="1" spc="-25" dirty="0">
                <a:solidFill>
                  <a:srgbClr val="3D3D47"/>
                </a:solidFill>
                <a:latin typeface="Arial"/>
                <a:cs typeface="Arial"/>
              </a:rPr>
              <a:t>Maritime</a:t>
            </a:r>
            <a:endParaRPr sz="1100">
              <a:latin typeface="Arial"/>
              <a:cs typeface="Arial"/>
            </a:endParaRPr>
          </a:p>
          <a:p>
            <a:pPr marL="93345" indent="-81280">
              <a:lnSpc>
                <a:spcPts val="1260"/>
              </a:lnSpc>
              <a:buChar char="-"/>
              <a:tabLst>
                <a:tab pos="93980" algn="l"/>
              </a:tabLst>
            </a:pPr>
            <a:r>
              <a:rPr sz="1100" b="1" spc="-30" dirty="0">
                <a:solidFill>
                  <a:srgbClr val="3D3D47"/>
                </a:solidFill>
                <a:latin typeface="Arial"/>
                <a:cs typeface="Arial"/>
              </a:rPr>
              <a:t>D.S.B.M.</a:t>
            </a:r>
            <a:endParaRPr sz="11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180484" y="4242816"/>
            <a:ext cx="4481195" cy="5105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10"/>
              </a:lnSpc>
              <a:spcBef>
                <a:spcPts val="100"/>
              </a:spcBef>
            </a:pPr>
            <a:r>
              <a:rPr sz="1100" spc="-25" dirty="0">
                <a:solidFill>
                  <a:srgbClr val="3D3D47"/>
                </a:solidFill>
                <a:latin typeface="Arial"/>
                <a:cs typeface="Arial"/>
              </a:rPr>
              <a:t>Différentes </a:t>
            </a:r>
            <a:r>
              <a:rPr sz="1100" b="1" spc="-25" dirty="0">
                <a:solidFill>
                  <a:srgbClr val="3D3D47"/>
                </a:solidFill>
                <a:latin typeface="Arial"/>
                <a:cs typeface="Arial"/>
              </a:rPr>
              <a:t>initiatives </a:t>
            </a:r>
            <a:r>
              <a:rPr sz="1100" b="1" spc="-15" dirty="0">
                <a:solidFill>
                  <a:srgbClr val="3D3D47"/>
                </a:solidFill>
                <a:latin typeface="Arial"/>
                <a:cs typeface="Arial"/>
              </a:rPr>
              <a:t>au </a:t>
            </a:r>
            <a:r>
              <a:rPr sz="1100" b="1" spc="-25" dirty="0">
                <a:solidFill>
                  <a:srgbClr val="3D3D47"/>
                </a:solidFill>
                <a:latin typeface="Arial"/>
                <a:cs typeface="Arial"/>
              </a:rPr>
              <a:t>niveau</a:t>
            </a:r>
            <a:r>
              <a:rPr sz="1100" b="1" spc="-135" dirty="0">
                <a:solidFill>
                  <a:srgbClr val="3D3D47"/>
                </a:solidFill>
                <a:latin typeface="Arial"/>
                <a:cs typeface="Arial"/>
              </a:rPr>
              <a:t> </a:t>
            </a:r>
            <a:r>
              <a:rPr sz="1100" b="1" spc="-25" dirty="0">
                <a:solidFill>
                  <a:srgbClr val="3D3D47"/>
                </a:solidFill>
                <a:latin typeface="Arial"/>
                <a:cs typeface="Arial"/>
              </a:rPr>
              <a:t>régional</a:t>
            </a:r>
            <a:endParaRPr sz="1100">
              <a:latin typeface="Arial"/>
              <a:cs typeface="Arial"/>
            </a:endParaRPr>
          </a:p>
          <a:p>
            <a:pPr marL="12700" marR="5080">
              <a:lnSpc>
                <a:spcPts val="1200"/>
              </a:lnSpc>
              <a:spcBef>
                <a:spcPts val="125"/>
              </a:spcBef>
            </a:pPr>
            <a:r>
              <a:rPr sz="1100" spc="-25" dirty="0">
                <a:solidFill>
                  <a:srgbClr val="3D3D47"/>
                </a:solidFill>
                <a:latin typeface="Arial"/>
                <a:cs typeface="Arial"/>
              </a:rPr>
              <a:t>Convention </a:t>
            </a:r>
            <a:r>
              <a:rPr sz="1100" spc="-15" dirty="0">
                <a:solidFill>
                  <a:srgbClr val="3D3D47"/>
                </a:solidFill>
                <a:latin typeface="Arial"/>
                <a:cs typeface="Arial"/>
              </a:rPr>
              <a:t>de </a:t>
            </a:r>
            <a:r>
              <a:rPr sz="1100" spc="-20" dirty="0">
                <a:solidFill>
                  <a:srgbClr val="3D3D47"/>
                </a:solidFill>
                <a:latin typeface="Arial"/>
                <a:cs typeface="Arial"/>
              </a:rPr>
              <a:t>Nairobi, </a:t>
            </a:r>
            <a:r>
              <a:rPr sz="1100" spc="-25" dirty="0">
                <a:solidFill>
                  <a:srgbClr val="3D3D47"/>
                </a:solidFill>
                <a:latin typeface="Arial"/>
                <a:cs typeface="Arial"/>
              </a:rPr>
              <a:t>Global </a:t>
            </a:r>
            <a:r>
              <a:rPr sz="1100" spc="-30" dirty="0">
                <a:solidFill>
                  <a:srgbClr val="3D3D47"/>
                </a:solidFill>
                <a:latin typeface="Arial"/>
                <a:cs typeface="Arial"/>
              </a:rPr>
              <a:t>MSP, </a:t>
            </a:r>
            <a:r>
              <a:rPr sz="1100" spc="-20" dirty="0">
                <a:solidFill>
                  <a:srgbClr val="3D3D47"/>
                </a:solidFill>
                <a:latin typeface="Arial"/>
                <a:cs typeface="Arial"/>
              </a:rPr>
              <a:t>Multi- </a:t>
            </a:r>
            <a:r>
              <a:rPr sz="1100" spc="-25" dirty="0">
                <a:solidFill>
                  <a:srgbClr val="3D3D47"/>
                </a:solidFill>
                <a:latin typeface="Arial"/>
                <a:cs typeface="Arial"/>
              </a:rPr>
              <a:t>Uses framework </a:t>
            </a:r>
            <a:r>
              <a:rPr sz="1100" spc="-20" dirty="0">
                <a:solidFill>
                  <a:srgbClr val="3D3D47"/>
                </a:solidFill>
                <a:latin typeface="Arial"/>
                <a:cs typeface="Arial"/>
              </a:rPr>
              <a:t>initatitive, </a:t>
            </a:r>
            <a:r>
              <a:rPr sz="1100" spc="-25" dirty="0">
                <a:solidFill>
                  <a:srgbClr val="3D3D47"/>
                </a:solidFill>
                <a:latin typeface="Arial"/>
                <a:cs typeface="Arial"/>
              </a:rPr>
              <a:t>COI,  </a:t>
            </a:r>
            <a:r>
              <a:rPr sz="1100" spc="-30" dirty="0">
                <a:solidFill>
                  <a:srgbClr val="3D3D47"/>
                </a:solidFill>
                <a:latin typeface="Arial"/>
                <a:cs typeface="Arial"/>
              </a:rPr>
              <a:t>IORA, SADEC, </a:t>
            </a:r>
            <a:r>
              <a:rPr sz="1100" spc="-40" dirty="0">
                <a:solidFill>
                  <a:srgbClr val="3D3D47"/>
                </a:solidFill>
                <a:latin typeface="Arial"/>
                <a:cs typeface="Arial"/>
              </a:rPr>
              <a:t>WIOMSA…, </a:t>
            </a:r>
            <a:r>
              <a:rPr sz="1100" spc="-25" dirty="0">
                <a:solidFill>
                  <a:srgbClr val="3D3D47"/>
                </a:solidFill>
                <a:latin typeface="Arial"/>
                <a:cs typeface="Arial"/>
              </a:rPr>
              <a:t>SIMM OI,</a:t>
            </a:r>
            <a:r>
              <a:rPr sz="1100" spc="-100" dirty="0">
                <a:solidFill>
                  <a:srgbClr val="3D3D47"/>
                </a:solidFill>
                <a:latin typeface="Arial"/>
                <a:cs typeface="Arial"/>
              </a:rPr>
              <a:t> </a:t>
            </a:r>
            <a:r>
              <a:rPr sz="1100" spc="-25" dirty="0">
                <a:solidFill>
                  <a:srgbClr val="3D3D47"/>
                </a:solidFill>
                <a:latin typeface="Arial"/>
                <a:cs typeface="Arial"/>
              </a:rPr>
              <a:t>UE…</a:t>
            </a:r>
            <a:endParaRPr sz="11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914178" y="1725168"/>
            <a:ext cx="4453890" cy="35814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>
              <a:lnSpc>
                <a:spcPts val="1300"/>
              </a:lnSpc>
              <a:spcBef>
                <a:spcPts val="160"/>
              </a:spcBef>
            </a:pPr>
            <a:r>
              <a:rPr sz="1100" spc="-35" dirty="0">
                <a:solidFill>
                  <a:srgbClr val="3D3D47"/>
                </a:solidFill>
                <a:latin typeface="Arial"/>
                <a:cs typeface="Arial"/>
              </a:rPr>
              <a:t>PROEPP </a:t>
            </a:r>
            <a:r>
              <a:rPr sz="1100" spc="-20" dirty="0">
                <a:solidFill>
                  <a:srgbClr val="3D3D47"/>
                </a:solidFill>
                <a:latin typeface="Arial"/>
                <a:cs typeface="Arial"/>
              </a:rPr>
              <a:t>(</a:t>
            </a:r>
            <a:r>
              <a:rPr sz="1100" spc="-20" dirty="0">
                <a:solidFill>
                  <a:srgbClr val="161645"/>
                </a:solidFill>
                <a:latin typeface="Arial"/>
                <a:cs typeface="Arial"/>
              </a:rPr>
              <a:t>plan régional d'organisation </a:t>
            </a:r>
            <a:r>
              <a:rPr sz="1100" spc="-15" dirty="0">
                <a:solidFill>
                  <a:srgbClr val="161645"/>
                </a:solidFill>
                <a:latin typeface="Arial"/>
                <a:cs typeface="Arial"/>
              </a:rPr>
              <a:t>et </a:t>
            </a:r>
            <a:r>
              <a:rPr sz="1100" spc="-25" dirty="0">
                <a:solidFill>
                  <a:srgbClr val="161645"/>
                </a:solidFill>
                <a:latin typeface="Arial"/>
                <a:cs typeface="Arial"/>
              </a:rPr>
              <a:t>d'équipement </a:t>
            </a:r>
            <a:r>
              <a:rPr sz="1100" spc="-20" dirty="0">
                <a:solidFill>
                  <a:srgbClr val="161645"/>
                </a:solidFill>
                <a:latin typeface="Arial"/>
                <a:cs typeface="Arial"/>
              </a:rPr>
              <a:t>des ports </a:t>
            </a:r>
            <a:r>
              <a:rPr sz="1100" spc="-15" dirty="0">
                <a:solidFill>
                  <a:srgbClr val="161645"/>
                </a:solidFill>
                <a:latin typeface="Arial"/>
                <a:cs typeface="Arial"/>
              </a:rPr>
              <a:t>de</a:t>
            </a:r>
            <a:r>
              <a:rPr sz="1100" spc="-180" dirty="0">
                <a:solidFill>
                  <a:srgbClr val="161645"/>
                </a:solidFill>
                <a:latin typeface="Arial"/>
                <a:cs typeface="Arial"/>
              </a:rPr>
              <a:t> </a:t>
            </a:r>
            <a:r>
              <a:rPr sz="1100" spc="-30" dirty="0">
                <a:solidFill>
                  <a:srgbClr val="161645"/>
                </a:solidFill>
                <a:latin typeface="Arial"/>
                <a:cs typeface="Arial"/>
              </a:rPr>
              <a:t>pêche  </a:t>
            </a:r>
            <a:r>
              <a:rPr sz="1100" spc="-20" dirty="0">
                <a:solidFill>
                  <a:srgbClr val="3D3D47"/>
                </a:solidFill>
                <a:latin typeface="Arial"/>
                <a:cs typeface="Arial"/>
              </a:rPr>
              <a:t>2018),</a:t>
            </a:r>
            <a:r>
              <a:rPr sz="1100" spc="-40" dirty="0">
                <a:solidFill>
                  <a:srgbClr val="3D3D47"/>
                </a:solidFill>
                <a:latin typeface="Arial"/>
                <a:cs typeface="Arial"/>
              </a:rPr>
              <a:t> </a:t>
            </a:r>
            <a:r>
              <a:rPr sz="1100" spc="-30" dirty="0">
                <a:solidFill>
                  <a:srgbClr val="3D3D47"/>
                </a:solidFill>
                <a:latin typeface="Arial"/>
                <a:cs typeface="Arial"/>
              </a:rPr>
              <a:t>SRDEII,</a:t>
            </a:r>
            <a:r>
              <a:rPr sz="1100" spc="-40" dirty="0">
                <a:solidFill>
                  <a:srgbClr val="3D3D47"/>
                </a:solidFill>
                <a:latin typeface="Arial"/>
                <a:cs typeface="Arial"/>
              </a:rPr>
              <a:t> </a:t>
            </a:r>
            <a:r>
              <a:rPr sz="1100" spc="-30" dirty="0">
                <a:solidFill>
                  <a:srgbClr val="3D3D47"/>
                </a:solidFill>
                <a:latin typeface="Arial"/>
                <a:cs typeface="Arial"/>
              </a:rPr>
              <a:t>SRDAR…</a:t>
            </a:r>
            <a:r>
              <a:rPr sz="1100" spc="-65" dirty="0">
                <a:solidFill>
                  <a:srgbClr val="3D3D4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3D3D47"/>
                </a:solidFill>
                <a:latin typeface="Arial"/>
                <a:cs typeface="Arial"/>
              </a:rPr>
              <a:t>-</a:t>
            </a:r>
            <a:r>
              <a:rPr sz="1100" spc="-30" dirty="0">
                <a:solidFill>
                  <a:srgbClr val="3D3D47"/>
                </a:solidFill>
                <a:latin typeface="Arial"/>
                <a:cs typeface="Arial"/>
              </a:rPr>
              <a:t> </a:t>
            </a:r>
            <a:r>
              <a:rPr sz="1100" spc="-20" dirty="0">
                <a:solidFill>
                  <a:srgbClr val="3D3D47"/>
                </a:solidFill>
                <a:latin typeface="Arial"/>
                <a:cs typeface="Arial"/>
              </a:rPr>
              <a:t>élaborés</a:t>
            </a:r>
            <a:r>
              <a:rPr sz="1100" spc="-45" dirty="0">
                <a:solidFill>
                  <a:srgbClr val="3D3D47"/>
                </a:solidFill>
                <a:latin typeface="Arial"/>
                <a:cs typeface="Arial"/>
              </a:rPr>
              <a:t> </a:t>
            </a:r>
            <a:r>
              <a:rPr sz="1100" spc="-15" dirty="0">
                <a:solidFill>
                  <a:srgbClr val="3D3D47"/>
                </a:solidFill>
                <a:latin typeface="Arial"/>
                <a:cs typeface="Arial"/>
              </a:rPr>
              <a:t>et</a:t>
            </a:r>
            <a:r>
              <a:rPr sz="1100" spc="-40" dirty="0">
                <a:solidFill>
                  <a:srgbClr val="3D3D47"/>
                </a:solidFill>
                <a:latin typeface="Arial"/>
                <a:cs typeface="Arial"/>
              </a:rPr>
              <a:t> </a:t>
            </a:r>
            <a:r>
              <a:rPr sz="1100" spc="-20" dirty="0">
                <a:solidFill>
                  <a:srgbClr val="3D3D47"/>
                </a:solidFill>
                <a:latin typeface="Arial"/>
                <a:cs typeface="Arial"/>
              </a:rPr>
              <a:t>mis</a:t>
            </a:r>
            <a:r>
              <a:rPr sz="1100" spc="-45" dirty="0">
                <a:solidFill>
                  <a:srgbClr val="3D3D47"/>
                </a:solidFill>
                <a:latin typeface="Arial"/>
                <a:cs typeface="Arial"/>
              </a:rPr>
              <a:t> </a:t>
            </a:r>
            <a:r>
              <a:rPr sz="1100" spc="-15" dirty="0">
                <a:solidFill>
                  <a:srgbClr val="3D3D47"/>
                </a:solidFill>
                <a:latin typeface="Arial"/>
                <a:cs typeface="Arial"/>
              </a:rPr>
              <a:t>en</a:t>
            </a:r>
            <a:r>
              <a:rPr sz="1100" spc="-40" dirty="0">
                <a:solidFill>
                  <a:srgbClr val="3D3D47"/>
                </a:solidFill>
                <a:latin typeface="Arial"/>
                <a:cs typeface="Arial"/>
              </a:rPr>
              <a:t> </a:t>
            </a:r>
            <a:r>
              <a:rPr sz="1100" spc="-30" dirty="0">
                <a:solidFill>
                  <a:srgbClr val="3D3D47"/>
                </a:solidFill>
                <a:latin typeface="Arial"/>
                <a:cs typeface="Arial"/>
              </a:rPr>
              <a:t>œuvre</a:t>
            </a:r>
            <a:r>
              <a:rPr sz="1100" spc="-45" dirty="0">
                <a:solidFill>
                  <a:srgbClr val="3D3D47"/>
                </a:solidFill>
                <a:latin typeface="Arial"/>
                <a:cs typeface="Arial"/>
              </a:rPr>
              <a:t> </a:t>
            </a:r>
            <a:r>
              <a:rPr sz="1100" spc="-20" dirty="0">
                <a:solidFill>
                  <a:srgbClr val="3D3D47"/>
                </a:solidFill>
                <a:latin typeface="Arial"/>
                <a:cs typeface="Arial"/>
              </a:rPr>
              <a:t>par</a:t>
            </a:r>
            <a:r>
              <a:rPr sz="1100" spc="-35" dirty="0">
                <a:solidFill>
                  <a:srgbClr val="3D3D47"/>
                </a:solidFill>
                <a:latin typeface="Arial"/>
                <a:cs typeface="Arial"/>
              </a:rPr>
              <a:t> </a:t>
            </a:r>
            <a:r>
              <a:rPr sz="1100" spc="-15" dirty="0">
                <a:solidFill>
                  <a:srgbClr val="3D3D47"/>
                </a:solidFill>
                <a:latin typeface="Arial"/>
                <a:cs typeface="Arial"/>
              </a:rPr>
              <a:t>les</a:t>
            </a:r>
            <a:r>
              <a:rPr sz="1100" spc="-45" dirty="0">
                <a:solidFill>
                  <a:srgbClr val="3D3D47"/>
                </a:solidFill>
                <a:latin typeface="Arial"/>
                <a:cs typeface="Arial"/>
              </a:rPr>
              <a:t> </a:t>
            </a:r>
            <a:r>
              <a:rPr sz="1100" spc="-25" dirty="0">
                <a:solidFill>
                  <a:srgbClr val="3D3D47"/>
                </a:solidFill>
                <a:latin typeface="Arial"/>
                <a:cs typeface="Arial"/>
              </a:rPr>
              <a:t>autorités</a:t>
            </a:r>
            <a:endParaRPr sz="11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914178" y="2042160"/>
            <a:ext cx="3954779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25" dirty="0">
                <a:solidFill>
                  <a:srgbClr val="3D3D47"/>
                </a:solidFill>
                <a:latin typeface="Arial"/>
                <a:cs typeface="Arial"/>
              </a:rPr>
              <a:t>compétentes </a:t>
            </a:r>
            <a:r>
              <a:rPr sz="1100" spc="-20" dirty="0">
                <a:solidFill>
                  <a:srgbClr val="3D3D47"/>
                </a:solidFill>
                <a:latin typeface="Arial"/>
                <a:cs typeface="Arial"/>
              </a:rPr>
              <a:t>sur </a:t>
            </a:r>
            <a:r>
              <a:rPr sz="1100" spc="-5" dirty="0">
                <a:solidFill>
                  <a:srgbClr val="3D3D47"/>
                </a:solidFill>
                <a:latin typeface="Arial"/>
                <a:cs typeface="Arial"/>
              </a:rPr>
              <a:t>la </a:t>
            </a:r>
            <a:r>
              <a:rPr sz="1100" spc="-20" dirty="0">
                <a:solidFill>
                  <a:srgbClr val="3D3D47"/>
                </a:solidFill>
                <a:latin typeface="Arial"/>
                <a:cs typeface="Arial"/>
              </a:rPr>
              <a:t>base des travaux avec </a:t>
            </a:r>
            <a:r>
              <a:rPr sz="1100" spc="-15" dirty="0">
                <a:solidFill>
                  <a:srgbClr val="3D3D47"/>
                </a:solidFill>
                <a:latin typeface="Arial"/>
                <a:cs typeface="Arial"/>
              </a:rPr>
              <a:t>les </a:t>
            </a:r>
            <a:r>
              <a:rPr sz="1100" spc="-25" dirty="0">
                <a:solidFill>
                  <a:srgbClr val="3D3D47"/>
                </a:solidFill>
                <a:latin typeface="Arial"/>
                <a:cs typeface="Arial"/>
              </a:rPr>
              <a:t>acteurs,</a:t>
            </a:r>
            <a:r>
              <a:rPr sz="1100" spc="-225" dirty="0">
                <a:solidFill>
                  <a:srgbClr val="3D3D47"/>
                </a:solidFill>
                <a:latin typeface="Arial"/>
                <a:cs typeface="Arial"/>
              </a:rPr>
              <a:t> </a:t>
            </a:r>
            <a:r>
              <a:rPr sz="1100" spc="-30" dirty="0">
                <a:solidFill>
                  <a:srgbClr val="3D3D47"/>
                </a:solidFill>
                <a:latin typeface="Arial"/>
                <a:cs typeface="Arial"/>
              </a:rPr>
              <a:t>notamment</a:t>
            </a:r>
            <a:endParaRPr sz="11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914178" y="2206752"/>
            <a:ext cx="76581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25" dirty="0">
                <a:solidFill>
                  <a:srgbClr val="3D3D47"/>
                </a:solidFill>
                <a:latin typeface="Arial"/>
                <a:cs typeface="Arial"/>
              </a:rPr>
              <a:t>sc</a:t>
            </a:r>
            <a:r>
              <a:rPr sz="1100" spc="-10" dirty="0">
                <a:solidFill>
                  <a:srgbClr val="3D3D47"/>
                </a:solidFill>
                <a:latin typeface="Arial"/>
                <a:cs typeface="Arial"/>
              </a:rPr>
              <a:t>i</a:t>
            </a:r>
            <a:r>
              <a:rPr sz="1100" spc="-25" dirty="0">
                <a:solidFill>
                  <a:srgbClr val="3D3D47"/>
                </a:solidFill>
                <a:latin typeface="Arial"/>
                <a:cs typeface="Arial"/>
              </a:rPr>
              <a:t>en</a:t>
            </a:r>
            <a:r>
              <a:rPr sz="1100" spc="-20" dirty="0">
                <a:solidFill>
                  <a:srgbClr val="3D3D47"/>
                </a:solidFill>
                <a:latin typeface="Arial"/>
                <a:cs typeface="Arial"/>
              </a:rPr>
              <a:t>t</a:t>
            </a:r>
            <a:r>
              <a:rPr sz="1100" spc="-10" dirty="0">
                <a:solidFill>
                  <a:srgbClr val="3D3D47"/>
                </a:solidFill>
                <a:latin typeface="Arial"/>
                <a:cs typeface="Arial"/>
              </a:rPr>
              <a:t>i</a:t>
            </a:r>
            <a:r>
              <a:rPr sz="1100" spc="-20" dirty="0">
                <a:solidFill>
                  <a:srgbClr val="3D3D47"/>
                </a:solidFill>
                <a:latin typeface="Arial"/>
                <a:cs typeface="Arial"/>
              </a:rPr>
              <a:t>f</a:t>
            </a:r>
            <a:r>
              <a:rPr sz="1100" spc="-10" dirty="0">
                <a:solidFill>
                  <a:srgbClr val="3D3D47"/>
                </a:solidFill>
                <a:latin typeface="Arial"/>
                <a:cs typeface="Arial"/>
              </a:rPr>
              <a:t>i</a:t>
            </a:r>
            <a:r>
              <a:rPr sz="1100" spc="-25" dirty="0">
                <a:solidFill>
                  <a:srgbClr val="3D3D47"/>
                </a:solidFill>
                <a:latin typeface="Arial"/>
                <a:cs typeface="Arial"/>
              </a:rPr>
              <a:t>que</a:t>
            </a:r>
            <a:r>
              <a:rPr sz="1100" dirty="0">
                <a:solidFill>
                  <a:srgbClr val="3D3D47"/>
                </a:solidFill>
                <a:latin typeface="Arial"/>
                <a:cs typeface="Arial"/>
              </a:rPr>
              <a:t>s</a:t>
            </a:r>
            <a:endParaRPr sz="1100"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5062994" y="3692043"/>
            <a:ext cx="1189139" cy="39842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6294615" y="2837688"/>
            <a:ext cx="2729230" cy="1232535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30"/>
              </a:spcBef>
            </a:pPr>
            <a:r>
              <a:rPr sz="1100" dirty="0">
                <a:solidFill>
                  <a:srgbClr val="3D3D47"/>
                </a:solidFill>
                <a:latin typeface="Arial"/>
                <a:cs typeface="Arial"/>
              </a:rPr>
              <a:t>- </a:t>
            </a:r>
            <a:r>
              <a:rPr sz="1100" b="1" spc="-25" dirty="0">
                <a:solidFill>
                  <a:srgbClr val="3D3D47"/>
                </a:solidFill>
                <a:latin typeface="Arial"/>
                <a:cs typeface="Arial"/>
              </a:rPr>
              <a:t>Association </a:t>
            </a:r>
            <a:r>
              <a:rPr sz="1100" dirty="0">
                <a:solidFill>
                  <a:srgbClr val="3D3D47"/>
                </a:solidFill>
                <a:latin typeface="Arial"/>
                <a:cs typeface="Arial"/>
              </a:rPr>
              <a:t>« </a:t>
            </a:r>
            <a:r>
              <a:rPr sz="1100" b="1" spc="-30" dirty="0">
                <a:solidFill>
                  <a:srgbClr val="3D3D47"/>
                </a:solidFill>
                <a:latin typeface="Arial"/>
                <a:cs typeface="Arial"/>
              </a:rPr>
              <a:t>INSTITUT BLEU</a:t>
            </a:r>
            <a:r>
              <a:rPr sz="1100" b="1" spc="-204" dirty="0">
                <a:solidFill>
                  <a:srgbClr val="3D3D47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3D3D47"/>
                </a:solidFill>
                <a:latin typeface="Arial"/>
                <a:cs typeface="Arial"/>
              </a:rPr>
              <a:t>»</a:t>
            </a:r>
            <a:endParaRPr sz="1100">
              <a:latin typeface="Arial"/>
              <a:cs typeface="Arial"/>
            </a:endParaRPr>
          </a:p>
          <a:p>
            <a:pPr marL="74930" marR="5080">
              <a:lnSpc>
                <a:spcPct val="95800"/>
              </a:lnSpc>
              <a:spcBef>
                <a:spcPts val="489"/>
              </a:spcBef>
            </a:pPr>
            <a:r>
              <a:rPr sz="1100" spc="-25" dirty="0">
                <a:solidFill>
                  <a:srgbClr val="3D3D47"/>
                </a:solidFill>
                <a:latin typeface="Arial"/>
                <a:cs typeface="Arial"/>
              </a:rPr>
              <a:t>Structure </a:t>
            </a:r>
            <a:r>
              <a:rPr sz="1100" spc="-15" dirty="0">
                <a:solidFill>
                  <a:srgbClr val="3D3D47"/>
                </a:solidFill>
                <a:latin typeface="Arial"/>
                <a:cs typeface="Arial"/>
              </a:rPr>
              <a:t>de </a:t>
            </a:r>
            <a:r>
              <a:rPr sz="1100" spc="-20" dirty="0">
                <a:solidFill>
                  <a:srgbClr val="3D3D47"/>
                </a:solidFill>
                <a:latin typeface="Arial"/>
                <a:cs typeface="Arial"/>
              </a:rPr>
              <a:t>soutien </a:t>
            </a:r>
            <a:r>
              <a:rPr sz="1100" spc="-15" dirty="0">
                <a:solidFill>
                  <a:srgbClr val="3D3D47"/>
                </a:solidFill>
                <a:latin typeface="Arial"/>
                <a:cs typeface="Arial"/>
              </a:rPr>
              <a:t>et de </a:t>
            </a:r>
            <a:r>
              <a:rPr sz="1100" spc="-20" dirty="0">
                <a:solidFill>
                  <a:srgbClr val="3D3D47"/>
                </a:solidFill>
                <a:latin typeface="Arial"/>
                <a:cs typeface="Arial"/>
              </a:rPr>
              <a:t>coordination</a:t>
            </a:r>
            <a:r>
              <a:rPr sz="1100" spc="-200" dirty="0">
                <a:solidFill>
                  <a:srgbClr val="3D3D47"/>
                </a:solidFill>
                <a:latin typeface="Arial"/>
                <a:cs typeface="Arial"/>
              </a:rPr>
              <a:t> </a:t>
            </a:r>
            <a:r>
              <a:rPr sz="1100" spc="-20" dirty="0">
                <a:solidFill>
                  <a:srgbClr val="3D3D47"/>
                </a:solidFill>
                <a:latin typeface="Arial"/>
                <a:cs typeface="Arial"/>
              </a:rPr>
              <a:t>entre  </a:t>
            </a:r>
            <a:r>
              <a:rPr sz="1100" spc="-25" dirty="0">
                <a:solidFill>
                  <a:srgbClr val="3D3D47"/>
                </a:solidFill>
                <a:latin typeface="Arial"/>
                <a:cs typeface="Arial"/>
              </a:rPr>
              <a:t>acteurs </a:t>
            </a:r>
            <a:r>
              <a:rPr sz="1100" spc="-20" dirty="0">
                <a:solidFill>
                  <a:srgbClr val="3D3D47"/>
                </a:solidFill>
                <a:latin typeface="Arial"/>
                <a:cs typeface="Arial"/>
              </a:rPr>
              <a:t>publics </a:t>
            </a:r>
            <a:r>
              <a:rPr sz="1100" spc="-15" dirty="0">
                <a:solidFill>
                  <a:srgbClr val="3D3D47"/>
                </a:solidFill>
                <a:latin typeface="Arial"/>
                <a:cs typeface="Arial"/>
              </a:rPr>
              <a:t>et </a:t>
            </a:r>
            <a:r>
              <a:rPr sz="1100" spc="-20" dirty="0">
                <a:solidFill>
                  <a:srgbClr val="3D3D47"/>
                </a:solidFill>
                <a:latin typeface="Arial"/>
                <a:cs typeface="Arial"/>
              </a:rPr>
              <a:t>privés </a:t>
            </a:r>
            <a:r>
              <a:rPr sz="1100" spc="-15" dirty="0">
                <a:solidFill>
                  <a:srgbClr val="3D3D47"/>
                </a:solidFill>
                <a:latin typeface="Arial"/>
                <a:cs typeface="Arial"/>
              </a:rPr>
              <a:t>de </a:t>
            </a:r>
            <a:r>
              <a:rPr sz="1100" spc="-25" dirty="0">
                <a:solidFill>
                  <a:srgbClr val="3D3D47"/>
                </a:solidFill>
                <a:latin typeface="Arial"/>
                <a:cs typeface="Arial"/>
              </a:rPr>
              <a:t>l’économie  </a:t>
            </a:r>
            <a:r>
              <a:rPr sz="1100" spc="-20" dirty="0">
                <a:solidFill>
                  <a:srgbClr val="3D3D47"/>
                </a:solidFill>
                <a:latin typeface="Arial"/>
                <a:cs typeface="Arial"/>
              </a:rPr>
              <a:t>bleue </a:t>
            </a:r>
            <a:r>
              <a:rPr sz="1100" spc="-25" dirty="0">
                <a:solidFill>
                  <a:srgbClr val="3D3D47"/>
                </a:solidFill>
                <a:latin typeface="Arial"/>
                <a:cs typeface="Arial"/>
              </a:rPr>
              <a:t>(communication/ sensilisation/appui  </a:t>
            </a:r>
            <a:r>
              <a:rPr sz="1100" spc="-20" dirty="0">
                <a:solidFill>
                  <a:srgbClr val="3D3D47"/>
                </a:solidFill>
                <a:latin typeface="Arial"/>
                <a:cs typeface="Arial"/>
              </a:rPr>
              <a:t>initiatives </a:t>
            </a:r>
            <a:r>
              <a:rPr sz="1100" spc="-25" dirty="0">
                <a:solidFill>
                  <a:srgbClr val="3D3D47"/>
                </a:solidFill>
                <a:latin typeface="Arial"/>
                <a:cs typeface="Arial"/>
              </a:rPr>
              <a:t>emploi</a:t>
            </a:r>
            <a:r>
              <a:rPr sz="1100" spc="-55" dirty="0">
                <a:solidFill>
                  <a:srgbClr val="3D3D47"/>
                </a:solidFill>
                <a:latin typeface="Arial"/>
                <a:cs typeface="Arial"/>
              </a:rPr>
              <a:t> </a:t>
            </a:r>
            <a:r>
              <a:rPr sz="1100" spc="-25" dirty="0">
                <a:solidFill>
                  <a:srgbClr val="3D3D47"/>
                </a:solidFill>
                <a:latin typeface="Arial"/>
                <a:cs typeface="Arial"/>
              </a:rPr>
              <a:t>martime)</a:t>
            </a:r>
            <a:endParaRPr sz="1100">
              <a:latin typeface="Arial"/>
              <a:cs typeface="Arial"/>
            </a:endParaRPr>
          </a:p>
          <a:p>
            <a:pPr marL="100965">
              <a:lnSpc>
                <a:spcPct val="100000"/>
              </a:lnSpc>
              <a:spcBef>
                <a:spcPts val="885"/>
              </a:spcBef>
            </a:pPr>
            <a:r>
              <a:rPr sz="1100" dirty="0">
                <a:solidFill>
                  <a:srgbClr val="3D3D47"/>
                </a:solidFill>
                <a:latin typeface="Arial"/>
                <a:cs typeface="Arial"/>
              </a:rPr>
              <a:t>-</a:t>
            </a:r>
            <a:r>
              <a:rPr sz="1100" spc="-40" dirty="0">
                <a:solidFill>
                  <a:srgbClr val="3D3D47"/>
                </a:solidFill>
                <a:latin typeface="Arial"/>
                <a:cs typeface="Arial"/>
              </a:rPr>
              <a:t> </a:t>
            </a:r>
            <a:r>
              <a:rPr sz="1100" b="1" spc="-40" dirty="0">
                <a:solidFill>
                  <a:srgbClr val="3D3D47"/>
                </a:solidFill>
                <a:latin typeface="Arial"/>
                <a:cs typeface="Arial"/>
              </a:rPr>
              <a:t>CMUB</a:t>
            </a:r>
            <a:endParaRPr sz="1100">
              <a:latin typeface="Arial"/>
              <a:cs typeface="Arial"/>
            </a:endParaRPr>
          </a:p>
        </p:txBody>
      </p:sp>
      <p:sp>
        <p:nvSpPr>
          <p:cNvPr id="33" name="object 33"/>
          <p:cNvSpPr txBox="1">
            <a:spLocks noGrp="1"/>
          </p:cNvSpPr>
          <p:nvPr>
            <p:ph type="title"/>
          </p:nvPr>
        </p:nvSpPr>
        <p:spPr>
          <a:xfrm>
            <a:off x="454958" y="1093723"/>
            <a:ext cx="8413750" cy="568325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388110" marR="5080" indent="-1376045">
              <a:lnSpc>
                <a:spcPts val="2110"/>
              </a:lnSpc>
              <a:spcBef>
                <a:spcPts val="210"/>
              </a:spcBef>
            </a:pPr>
            <a:r>
              <a:rPr i="1" spc="-20" dirty="0">
                <a:solidFill>
                  <a:srgbClr val="333399"/>
                </a:solidFill>
                <a:latin typeface="Arial"/>
                <a:cs typeface="Arial"/>
              </a:rPr>
              <a:t>INITIATIVES </a:t>
            </a:r>
            <a:r>
              <a:rPr i="1" spc="-5" dirty="0">
                <a:solidFill>
                  <a:srgbClr val="333399"/>
                </a:solidFill>
                <a:latin typeface="Arial"/>
                <a:cs typeface="Arial"/>
              </a:rPr>
              <a:t>POUR </a:t>
            </a:r>
            <a:r>
              <a:rPr i="1" dirty="0">
                <a:solidFill>
                  <a:srgbClr val="333399"/>
                </a:solidFill>
                <a:latin typeface="Arial"/>
                <a:cs typeface="Arial"/>
              </a:rPr>
              <a:t>LE </a:t>
            </a:r>
            <a:r>
              <a:rPr i="1" spc="-5" dirty="0">
                <a:solidFill>
                  <a:srgbClr val="333399"/>
                </a:solidFill>
                <a:latin typeface="Arial"/>
                <a:cs typeface="Arial"/>
              </a:rPr>
              <a:t>DÉVELOPPEMENT </a:t>
            </a:r>
            <a:r>
              <a:rPr i="1" dirty="0">
                <a:solidFill>
                  <a:srgbClr val="333399"/>
                </a:solidFill>
                <a:latin typeface="Arial"/>
                <a:cs typeface="Arial"/>
              </a:rPr>
              <a:t>DURABLE DE </a:t>
            </a:r>
            <a:r>
              <a:rPr i="1" spc="-20" dirty="0">
                <a:solidFill>
                  <a:srgbClr val="333399"/>
                </a:solidFill>
                <a:latin typeface="Arial"/>
                <a:cs typeface="Arial"/>
              </a:rPr>
              <a:t>L’ÉCONOMIE </a:t>
            </a:r>
            <a:r>
              <a:rPr i="1" spc="-5" dirty="0">
                <a:solidFill>
                  <a:srgbClr val="333399"/>
                </a:solidFill>
                <a:latin typeface="Arial"/>
                <a:cs typeface="Arial"/>
              </a:rPr>
              <a:t>BLEUE  </a:t>
            </a:r>
            <a:r>
              <a:rPr i="1" dirty="0">
                <a:solidFill>
                  <a:srgbClr val="333399"/>
                </a:solidFill>
                <a:latin typeface="Arial"/>
                <a:cs typeface="Arial"/>
              </a:rPr>
              <a:t>DANS LE </a:t>
            </a:r>
            <a:r>
              <a:rPr i="1" spc="-5" dirty="0">
                <a:solidFill>
                  <a:srgbClr val="333399"/>
                </a:solidFill>
                <a:latin typeface="Arial"/>
                <a:cs typeface="Arial"/>
              </a:rPr>
              <a:t>BASSIN SUD-OUEST DE </a:t>
            </a:r>
            <a:r>
              <a:rPr i="1" spc="-20" dirty="0">
                <a:solidFill>
                  <a:srgbClr val="333399"/>
                </a:solidFill>
                <a:latin typeface="Arial"/>
                <a:cs typeface="Arial"/>
              </a:rPr>
              <a:t>L’OCÉAN</a:t>
            </a:r>
            <a:r>
              <a:rPr i="1" spc="-1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i="1" spc="-5" dirty="0">
                <a:solidFill>
                  <a:srgbClr val="333399"/>
                </a:solidFill>
                <a:latin typeface="Arial"/>
                <a:cs typeface="Arial"/>
              </a:rPr>
              <a:t>INDIEN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2900" y="87485"/>
            <a:ext cx="4984115" cy="157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25"/>
              </a:lnSpc>
            </a:pPr>
            <a:r>
              <a:rPr sz="1050" dirty="0">
                <a:latin typeface="Arial"/>
                <a:cs typeface="Arial"/>
              </a:rPr>
              <a:t>La</a:t>
            </a:r>
            <a:r>
              <a:rPr sz="1050" spc="5" dirty="0">
                <a:latin typeface="Arial"/>
                <a:cs typeface="Arial"/>
              </a:rPr>
              <a:t> </a:t>
            </a:r>
            <a:r>
              <a:rPr sz="1050" spc="35" dirty="0">
                <a:latin typeface="Arial"/>
                <a:cs typeface="Arial"/>
              </a:rPr>
              <a:t>partie</a:t>
            </a:r>
            <a:r>
              <a:rPr sz="1050" spc="5" dirty="0">
                <a:latin typeface="Arial"/>
                <a:cs typeface="Arial"/>
              </a:rPr>
              <a:t> </a:t>
            </a:r>
            <a:r>
              <a:rPr sz="1050" spc="35" dirty="0">
                <a:latin typeface="Arial"/>
                <a:cs typeface="Arial"/>
              </a:rPr>
              <a:t>de</a:t>
            </a:r>
            <a:r>
              <a:rPr sz="1050" spc="5" dirty="0">
                <a:latin typeface="Arial"/>
                <a:cs typeface="Arial"/>
              </a:rPr>
              <a:t> </a:t>
            </a:r>
            <a:r>
              <a:rPr sz="1050" spc="30" dirty="0">
                <a:latin typeface="Arial"/>
                <a:cs typeface="Arial"/>
              </a:rPr>
              <a:t>l'image</a:t>
            </a:r>
            <a:r>
              <a:rPr sz="1050" spc="5" dirty="0">
                <a:latin typeface="Arial"/>
                <a:cs typeface="Arial"/>
              </a:rPr>
              <a:t> </a:t>
            </a:r>
            <a:r>
              <a:rPr sz="1050" spc="25" dirty="0">
                <a:latin typeface="Arial"/>
                <a:cs typeface="Arial"/>
              </a:rPr>
              <a:t>avec</a:t>
            </a:r>
            <a:r>
              <a:rPr sz="1050" spc="5" dirty="0">
                <a:latin typeface="Arial"/>
                <a:cs typeface="Arial"/>
              </a:rPr>
              <a:t> </a:t>
            </a:r>
            <a:r>
              <a:rPr sz="1050" spc="20" dirty="0">
                <a:latin typeface="Arial"/>
                <a:cs typeface="Arial"/>
              </a:rPr>
              <a:t>l'ID</a:t>
            </a:r>
            <a:r>
              <a:rPr sz="1050" spc="10" dirty="0">
                <a:latin typeface="Arial"/>
                <a:cs typeface="Arial"/>
              </a:rPr>
              <a:t> </a:t>
            </a:r>
            <a:r>
              <a:rPr sz="1050" spc="35" dirty="0">
                <a:latin typeface="Arial"/>
                <a:cs typeface="Arial"/>
              </a:rPr>
              <a:t>de</a:t>
            </a:r>
            <a:r>
              <a:rPr sz="1050" spc="5" dirty="0">
                <a:latin typeface="Arial"/>
                <a:cs typeface="Arial"/>
              </a:rPr>
              <a:t> </a:t>
            </a:r>
            <a:r>
              <a:rPr sz="1050" spc="30" dirty="0">
                <a:latin typeface="Arial"/>
                <a:cs typeface="Arial"/>
              </a:rPr>
              <a:t>relation</a:t>
            </a:r>
            <a:r>
              <a:rPr sz="1050" spc="5" dirty="0">
                <a:latin typeface="Arial"/>
                <a:cs typeface="Arial"/>
              </a:rPr>
              <a:t> </a:t>
            </a:r>
            <a:r>
              <a:rPr sz="1050" spc="10" dirty="0">
                <a:latin typeface="Arial"/>
                <a:cs typeface="Arial"/>
              </a:rPr>
              <a:t>rId15</a:t>
            </a:r>
            <a:r>
              <a:rPr sz="1050" spc="5" dirty="0">
                <a:latin typeface="Arial"/>
                <a:cs typeface="Arial"/>
              </a:rPr>
              <a:t> </a:t>
            </a:r>
            <a:r>
              <a:rPr sz="1050" spc="25" dirty="0">
                <a:latin typeface="Arial"/>
                <a:cs typeface="Arial"/>
              </a:rPr>
              <a:t>n'a</a:t>
            </a:r>
            <a:r>
              <a:rPr sz="1050" spc="5" dirty="0">
                <a:latin typeface="Arial"/>
                <a:cs typeface="Arial"/>
              </a:rPr>
              <a:t> </a:t>
            </a:r>
            <a:r>
              <a:rPr sz="1050" spc="25" dirty="0">
                <a:latin typeface="Arial"/>
                <a:cs typeface="Arial"/>
              </a:rPr>
              <a:t>pas</a:t>
            </a:r>
            <a:r>
              <a:rPr sz="1050" spc="5" dirty="0">
                <a:latin typeface="Arial"/>
                <a:cs typeface="Arial"/>
              </a:rPr>
              <a:t> </a:t>
            </a:r>
            <a:r>
              <a:rPr sz="1050" spc="40" dirty="0">
                <a:latin typeface="Arial"/>
                <a:cs typeface="Arial"/>
              </a:rPr>
              <a:t>été</a:t>
            </a:r>
            <a:r>
              <a:rPr sz="1050" spc="10" dirty="0">
                <a:latin typeface="Arial"/>
                <a:cs typeface="Arial"/>
              </a:rPr>
              <a:t> </a:t>
            </a:r>
            <a:r>
              <a:rPr sz="1050" spc="40" dirty="0">
                <a:latin typeface="Arial"/>
                <a:cs typeface="Arial"/>
              </a:rPr>
              <a:t>trouvé</a:t>
            </a:r>
            <a:r>
              <a:rPr sz="1050" spc="5" dirty="0">
                <a:latin typeface="Arial"/>
                <a:cs typeface="Arial"/>
              </a:rPr>
              <a:t> </a:t>
            </a:r>
            <a:r>
              <a:rPr sz="1050" spc="25" dirty="0">
                <a:latin typeface="Arial"/>
                <a:cs typeface="Arial"/>
              </a:rPr>
              <a:t>dans</a:t>
            </a:r>
            <a:r>
              <a:rPr sz="1050" spc="5" dirty="0">
                <a:latin typeface="Arial"/>
                <a:cs typeface="Arial"/>
              </a:rPr>
              <a:t> </a:t>
            </a:r>
            <a:r>
              <a:rPr sz="1050" spc="20" dirty="0">
                <a:latin typeface="Arial"/>
                <a:cs typeface="Arial"/>
              </a:rPr>
              <a:t>le</a:t>
            </a:r>
            <a:r>
              <a:rPr sz="1050" spc="10" dirty="0">
                <a:latin typeface="Arial"/>
                <a:cs typeface="Arial"/>
              </a:rPr>
              <a:t> </a:t>
            </a:r>
            <a:r>
              <a:rPr sz="1050" spc="40" dirty="0">
                <a:latin typeface="Arial"/>
                <a:cs typeface="Arial"/>
              </a:rPr>
              <a:t>fichier.</a:t>
            </a:r>
            <a:endParaRPr sz="105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350" y="657225"/>
            <a:ext cx="0" cy="5543550"/>
          </a:xfrm>
          <a:custGeom>
            <a:avLst/>
            <a:gdLst/>
            <a:ahLst/>
            <a:cxnLst/>
            <a:rect l="l" t="t" r="r" b="b"/>
            <a:pathLst>
              <a:path h="5543550">
                <a:moveTo>
                  <a:pt x="0" y="0"/>
                </a:moveTo>
                <a:lnTo>
                  <a:pt x="0" y="554355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5" name="object 5"/>
            <p:cNvSpPr/>
            <p:nvPr/>
          </p:nvSpPr>
          <p:spPr>
            <a:xfrm>
              <a:off x="9137655" y="657225"/>
              <a:ext cx="0" cy="5543550"/>
            </a:xfrm>
            <a:custGeom>
              <a:avLst/>
              <a:gdLst/>
              <a:ahLst/>
              <a:cxnLst/>
              <a:rect l="l" t="t" r="r" b="b"/>
              <a:pathLst>
                <a:path h="5543550">
                  <a:moveTo>
                    <a:pt x="0" y="0"/>
                  </a:moveTo>
                  <a:lnTo>
                    <a:pt x="0" y="554355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144000" cy="68579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45701" y="244271"/>
              <a:ext cx="1453786" cy="65732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95656" y="1511808"/>
              <a:ext cx="8570976" cy="12192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37346" y="1549374"/>
              <a:ext cx="8469630" cy="0"/>
            </a:xfrm>
            <a:custGeom>
              <a:avLst/>
              <a:gdLst/>
              <a:ahLst/>
              <a:cxnLst/>
              <a:rect l="l" t="t" r="r" b="b"/>
              <a:pathLst>
                <a:path w="8469630">
                  <a:moveTo>
                    <a:pt x="0" y="0"/>
                  </a:moveTo>
                  <a:lnTo>
                    <a:pt x="8469314" y="1"/>
                  </a:lnTo>
                </a:path>
              </a:pathLst>
            </a:custGeom>
            <a:ln w="38100">
              <a:solidFill>
                <a:srgbClr val="00B0F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783079" y="1121663"/>
              <a:ext cx="5245608" cy="5273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917700" y="1185164"/>
            <a:ext cx="49542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2060"/>
                </a:solidFill>
                <a:latin typeface="Arial"/>
                <a:cs typeface="Arial"/>
              </a:rPr>
              <a:t>LE </a:t>
            </a:r>
            <a:r>
              <a:rPr sz="1800" b="1" spc="-5" dirty="0">
                <a:solidFill>
                  <a:srgbClr val="002060"/>
                </a:solidFill>
                <a:latin typeface="Arial"/>
                <a:cs typeface="Arial"/>
              </a:rPr>
              <a:t>PROJET </a:t>
            </a:r>
            <a:r>
              <a:rPr sz="1800" b="1" dirty="0">
                <a:solidFill>
                  <a:srgbClr val="002060"/>
                </a:solidFill>
                <a:latin typeface="Arial"/>
                <a:cs typeface="Arial"/>
              </a:rPr>
              <a:t>&amp; </a:t>
            </a:r>
            <a:r>
              <a:rPr sz="1800" b="1" spc="-5" dirty="0">
                <a:solidFill>
                  <a:srgbClr val="002060"/>
                </a:solidFill>
                <a:latin typeface="Arial"/>
                <a:cs typeface="Arial"/>
              </a:rPr>
              <a:t>CONSORTIUM </a:t>
            </a:r>
            <a:r>
              <a:rPr sz="1800" b="1" dirty="0">
                <a:solidFill>
                  <a:srgbClr val="002060"/>
                </a:solidFill>
                <a:latin typeface="Arial"/>
                <a:cs typeface="Arial"/>
              </a:rPr>
              <a:t>OCEAN</a:t>
            </a:r>
            <a:r>
              <a:rPr sz="1800" b="1" spc="-6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2060"/>
                </a:solidFill>
                <a:latin typeface="Arial"/>
                <a:cs typeface="Arial"/>
              </a:rPr>
              <a:t>METISS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58800" y="1770660"/>
            <a:ext cx="7670800" cy="390250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58800" y="5927834"/>
            <a:ext cx="7670800" cy="473075"/>
          </a:xfrm>
          <a:prstGeom prst="rect">
            <a:avLst/>
          </a:prstGeom>
          <a:solidFill>
            <a:srgbClr val="63BCCB"/>
          </a:solidFill>
          <a:ln w="25400">
            <a:solidFill>
              <a:srgbClr val="5C5B80"/>
            </a:solidFill>
          </a:ln>
        </p:spPr>
        <p:txBody>
          <a:bodyPr vert="horz" wrap="square" lIns="0" tIns="9779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770"/>
              </a:spcBef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En impliquant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les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acteurs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locaux dans les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GT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2618905" y="155790"/>
            <a:ext cx="3307715" cy="755650"/>
            <a:chOff x="2618905" y="155790"/>
            <a:chExt cx="3307715" cy="755650"/>
          </a:xfrm>
        </p:grpSpPr>
        <p:sp>
          <p:nvSpPr>
            <p:cNvPr id="15" name="object 15"/>
            <p:cNvSpPr/>
            <p:nvPr/>
          </p:nvSpPr>
          <p:spPr>
            <a:xfrm>
              <a:off x="2618905" y="155790"/>
              <a:ext cx="973696" cy="74580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592601" y="244280"/>
              <a:ext cx="2333955" cy="666842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2900" y="87485"/>
            <a:ext cx="4984115" cy="157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25"/>
              </a:lnSpc>
            </a:pPr>
            <a:r>
              <a:rPr sz="1050" dirty="0">
                <a:latin typeface="Arial"/>
                <a:cs typeface="Arial"/>
              </a:rPr>
              <a:t>La</a:t>
            </a:r>
            <a:r>
              <a:rPr sz="1050" spc="5" dirty="0">
                <a:latin typeface="Arial"/>
                <a:cs typeface="Arial"/>
              </a:rPr>
              <a:t> </a:t>
            </a:r>
            <a:r>
              <a:rPr sz="1050" spc="35" dirty="0">
                <a:latin typeface="Arial"/>
                <a:cs typeface="Arial"/>
              </a:rPr>
              <a:t>partie</a:t>
            </a:r>
            <a:r>
              <a:rPr sz="1050" spc="5" dirty="0">
                <a:latin typeface="Arial"/>
                <a:cs typeface="Arial"/>
              </a:rPr>
              <a:t> </a:t>
            </a:r>
            <a:r>
              <a:rPr sz="1050" spc="35" dirty="0">
                <a:latin typeface="Arial"/>
                <a:cs typeface="Arial"/>
              </a:rPr>
              <a:t>de</a:t>
            </a:r>
            <a:r>
              <a:rPr sz="1050" spc="5" dirty="0">
                <a:latin typeface="Arial"/>
                <a:cs typeface="Arial"/>
              </a:rPr>
              <a:t> </a:t>
            </a:r>
            <a:r>
              <a:rPr sz="1050" spc="30" dirty="0">
                <a:latin typeface="Arial"/>
                <a:cs typeface="Arial"/>
              </a:rPr>
              <a:t>l'image</a:t>
            </a:r>
            <a:r>
              <a:rPr sz="1050" spc="5" dirty="0">
                <a:latin typeface="Arial"/>
                <a:cs typeface="Arial"/>
              </a:rPr>
              <a:t> </a:t>
            </a:r>
            <a:r>
              <a:rPr sz="1050" spc="25" dirty="0">
                <a:latin typeface="Arial"/>
                <a:cs typeface="Arial"/>
              </a:rPr>
              <a:t>avec</a:t>
            </a:r>
            <a:r>
              <a:rPr sz="1050" spc="5" dirty="0">
                <a:latin typeface="Arial"/>
                <a:cs typeface="Arial"/>
              </a:rPr>
              <a:t> </a:t>
            </a:r>
            <a:r>
              <a:rPr sz="1050" spc="20" dirty="0">
                <a:latin typeface="Arial"/>
                <a:cs typeface="Arial"/>
              </a:rPr>
              <a:t>l'ID</a:t>
            </a:r>
            <a:r>
              <a:rPr sz="1050" spc="10" dirty="0">
                <a:latin typeface="Arial"/>
                <a:cs typeface="Arial"/>
              </a:rPr>
              <a:t> </a:t>
            </a:r>
            <a:r>
              <a:rPr sz="1050" spc="35" dirty="0">
                <a:latin typeface="Arial"/>
                <a:cs typeface="Arial"/>
              </a:rPr>
              <a:t>de</a:t>
            </a:r>
            <a:r>
              <a:rPr sz="1050" spc="5" dirty="0">
                <a:latin typeface="Arial"/>
                <a:cs typeface="Arial"/>
              </a:rPr>
              <a:t> </a:t>
            </a:r>
            <a:r>
              <a:rPr sz="1050" spc="30" dirty="0">
                <a:latin typeface="Arial"/>
                <a:cs typeface="Arial"/>
              </a:rPr>
              <a:t>relation</a:t>
            </a:r>
            <a:r>
              <a:rPr sz="1050" spc="5" dirty="0">
                <a:latin typeface="Arial"/>
                <a:cs typeface="Arial"/>
              </a:rPr>
              <a:t> </a:t>
            </a:r>
            <a:r>
              <a:rPr sz="1050" spc="10" dirty="0">
                <a:latin typeface="Arial"/>
                <a:cs typeface="Arial"/>
              </a:rPr>
              <a:t>rId15</a:t>
            </a:r>
            <a:r>
              <a:rPr sz="1050" spc="5" dirty="0">
                <a:latin typeface="Arial"/>
                <a:cs typeface="Arial"/>
              </a:rPr>
              <a:t> </a:t>
            </a:r>
            <a:r>
              <a:rPr sz="1050" spc="25" dirty="0">
                <a:latin typeface="Arial"/>
                <a:cs typeface="Arial"/>
              </a:rPr>
              <a:t>n'a</a:t>
            </a:r>
            <a:r>
              <a:rPr sz="1050" spc="5" dirty="0">
                <a:latin typeface="Arial"/>
                <a:cs typeface="Arial"/>
              </a:rPr>
              <a:t> </a:t>
            </a:r>
            <a:r>
              <a:rPr sz="1050" spc="25" dirty="0">
                <a:latin typeface="Arial"/>
                <a:cs typeface="Arial"/>
              </a:rPr>
              <a:t>pas</a:t>
            </a:r>
            <a:r>
              <a:rPr sz="1050" spc="5" dirty="0">
                <a:latin typeface="Arial"/>
                <a:cs typeface="Arial"/>
              </a:rPr>
              <a:t> </a:t>
            </a:r>
            <a:r>
              <a:rPr sz="1050" spc="40" dirty="0">
                <a:latin typeface="Arial"/>
                <a:cs typeface="Arial"/>
              </a:rPr>
              <a:t>été</a:t>
            </a:r>
            <a:r>
              <a:rPr sz="1050" spc="10" dirty="0">
                <a:latin typeface="Arial"/>
                <a:cs typeface="Arial"/>
              </a:rPr>
              <a:t> </a:t>
            </a:r>
            <a:r>
              <a:rPr sz="1050" spc="40" dirty="0">
                <a:latin typeface="Arial"/>
                <a:cs typeface="Arial"/>
              </a:rPr>
              <a:t>trouvé</a:t>
            </a:r>
            <a:r>
              <a:rPr sz="1050" spc="5" dirty="0">
                <a:latin typeface="Arial"/>
                <a:cs typeface="Arial"/>
              </a:rPr>
              <a:t> </a:t>
            </a:r>
            <a:r>
              <a:rPr sz="1050" spc="25" dirty="0">
                <a:latin typeface="Arial"/>
                <a:cs typeface="Arial"/>
              </a:rPr>
              <a:t>dans</a:t>
            </a:r>
            <a:r>
              <a:rPr sz="1050" spc="5" dirty="0">
                <a:latin typeface="Arial"/>
                <a:cs typeface="Arial"/>
              </a:rPr>
              <a:t> </a:t>
            </a:r>
            <a:r>
              <a:rPr sz="1050" spc="20" dirty="0">
                <a:latin typeface="Arial"/>
                <a:cs typeface="Arial"/>
              </a:rPr>
              <a:t>le</a:t>
            </a:r>
            <a:r>
              <a:rPr sz="1050" spc="10" dirty="0">
                <a:latin typeface="Arial"/>
                <a:cs typeface="Arial"/>
              </a:rPr>
              <a:t> </a:t>
            </a:r>
            <a:r>
              <a:rPr sz="1050" spc="40" dirty="0">
                <a:latin typeface="Arial"/>
                <a:cs typeface="Arial"/>
              </a:rPr>
              <a:t>fichier.</a:t>
            </a:r>
            <a:endParaRPr sz="105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350" y="657225"/>
            <a:ext cx="0" cy="5543550"/>
          </a:xfrm>
          <a:custGeom>
            <a:avLst/>
            <a:gdLst/>
            <a:ahLst/>
            <a:cxnLst/>
            <a:rect l="l" t="t" r="r" b="b"/>
            <a:pathLst>
              <a:path h="5543550">
                <a:moveTo>
                  <a:pt x="0" y="0"/>
                </a:moveTo>
                <a:lnTo>
                  <a:pt x="0" y="554355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9144000" cy="6200775"/>
            <a:chOff x="0" y="0"/>
            <a:chExt cx="9144000" cy="6200775"/>
          </a:xfrm>
        </p:grpSpPr>
        <p:sp>
          <p:nvSpPr>
            <p:cNvPr id="5" name="object 5"/>
            <p:cNvSpPr/>
            <p:nvPr/>
          </p:nvSpPr>
          <p:spPr>
            <a:xfrm>
              <a:off x="9137655" y="657225"/>
              <a:ext cx="0" cy="5543550"/>
            </a:xfrm>
            <a:custGeom>
              <a:avLst/>
              <a:gdLst/>
              <a:ahLst/>
              <a:cxnLst/>
              <a:rect l="l" t="t" r="r" b="b"/>
              <a:pathLst>
                <a:path h="5543550">
                  <a:moveTo>
                    <a:pt x="0" y="0"/>
                  </a:moveTo>
                  <a:lnTo>
                    <a:pt x="0" y="554355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144000" cy="657225"/>
            </a:xfrm>
            <a:custGeom>
              <a:avLst/>
              <a:gdLst/>
              <a:ahLst/>
              <a:cxnLst/>
              <a:rect l="l" t="t" r="r" b="b"/>
              <a:pathLst>
                <a:path w="9144000" h="657225">
                  <a:moveTo>
                    <a:pt x="9144000" y="0"/>
                  </a:moveTo>
                  <a:lnTo>
                    <a:pt x="0" y="0"/>
                  </a:lnTo>
                  <a:lnTo>
                    <a:pt x="0" y="657225"/>
                  </a:lnTo>
                  <a:lnTo>
                    <a:pt x="9144000" y="657225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45701" y="244271"/>
              <a:ext cx="1453786" cy="65732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95656" y="1511808"/>
              <a:ext cx="8570976" cy="12192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37346" y="1549374"/>
              <a:ext cx="8469630" cy="0"/>
            </a:xfrm>
            <a:custGeom>
              <a:avLst/>
              <a:gdLst/>
              <a:ahLst/>
              <a:cxnLst/>
              <a:rect l="l" t="t" r="r" b="b"/>
              <a:pathLst>
                <a:path w="8469630">
                  <a:moveTo>
                    <a:pt x="0" y="0"/>
                  </a:moveTo>
                  <a:lnTo>
                    <a:pt x="8469314" y="1"/>
                  </a:lnTo>
                </a:path>
              </a:pathLst>
            </a:custGeom>
            <a:ln w="38100">
              <a:solidFill>
                <a:srgbClr val="00B0F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618905" y="155790"/>
              <a:ext cx="973696" cy="74580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592601" y="244280"/>
              <a:ext cx="2333955" cy="66684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161032" y="993647"/>
              <a:ext cx="5221224" cy="52425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337347" y="1911096"/>
            <a:ext cx="8492490" cy="21228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955">
              <a:lnSpc>
                <a:spcPct val="100000"/>
              </a:lnSpc>
              <a:spcBef>
                <a:spcPts val="100"/>
              </a:spcBef>
            </a:pPr>
            <a:r>
              <a:rPr sz="1100" b="1" u="sng" spc="-30" dirty="0">
                <a:solidFill>
                  <a:srgbClr val="3D3D47"/>
                </a:solidFill>
                <a:uFill>
                  <a:solidFill>
                    <a:srgbClr val="3D3D47"/>
                  </a:solidFill>
                </a:uFill>
                <a:latin typeface="Arial"/>
                <a:cs typeface="Arial"/>
              </a:rPr>
              <a:t>Mission</a:t>
            </a:r>
            <a:r>
              <a:rPr sz="1100" b="1" spc="-70" dirty="0">
                <a:solidFill>
                  <a:srgbClr val="3D3D4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3D3D47"/>
                </a:solidFill>
                <a:latin typeface="Arial"/>
                <a:cs typeface="Arial"/>
              </a:rPr>
              <a:t>: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250">
              <a:latin typeface="Arial"/>
              <a:cs typeface="Arial"/>
            </a:endParaRPr>
          </a:p>
          <a:p>
            <a:pPr marL="20955" marR="5080">
              <a:lnSpc>
                <a:spcPts val="1300"/>
              </a:lnSpc>
              <a:spcBef>
                <a:spcPts val="5"/>
              </a:spcBef>
            </a:pPr>
            <a:r>
              <a:rPr sz="1100" spc="-15" dirty="0">
                <a:solidFill>
                  <a:srgbClr val="3D3D47"/>
                </a:solidFill>
                <a:latin typeface="Arial"/>
                <a:cs typeface="Arial"/>
              </a:rPr>
              <a:t>Le </a:t>
            </a:r>
            <a:r>
              <a:rPr sz="1100" spc="-30" dirty="0">
                <a:solidFill>
                  <a:srgbClr val="3D3D47"/>
                </a:solidFill>
                <a:latin typeface="Arial"/>
                <a:cs typeface="Arial"/>
              </a:rPr>
              <a:t>projet innovant </a:t>
            </a:r>
            <a:r>
              <a:rPr sz="1100" b="1" spc="-35" dirty="0">
                <a:solidFill>
                  <a:srgbClr val="3D3D47"/>
                </a:solidFill>
                <a:latin typeface="Arial"/>
                <a:cs typeface="Arial"/>
              </a:rPr>
              <a:t>contribue </a:t>
            </a:r>
            <a:r>
              <a:rPr sz="1100" b="1" spc="-15" dirty="0">
                <a:solidFill>
                  <a:srgbClr val="3D3D47"/>
                </a:solidFill>
                <a:latin typeface="Arial"/>
                <a:cs typeface="Arial"/>
              </a:rPr>
              <a:t>au </a:t>
            </a:r>
            <a:r>
              <a:rPr sz="1100" b="1" spc="-40" dirty="0">
                <a:solidFill>
                  <a:srgbClr val="3D3D47"/>
                </a:solidFill>
                <a:latin typeface="Arial"/>
                <a:cs typeface="Arial"/>
              </a:rPr>
              <a:t>développement </a:t>
            </a:r>
            <a:r>
              <a:rPr sz="1100" b="1" spc="-35" dirty="0">
                <a:solidFill>
                  <a:srgbClr val="3D3D47"/>
                </a:solidFill>
                <a:latin typeface="Arial"/>
                <a:cs typeface="Arial"/>
              </a:rPr>
              <a:t>attendu </a:t>
            </a:r>
            <a:r>
              <a:rPr sz="1100" spc="-15" dirty="0">
                <a:solidFill>
                  <a:srgbClr val="3D3D47"/>
                </a:solidFill>
                <a:latin typeface="Arial"/>
                <a:cs typeface="Arial"/>
              </a:rPr>
              <a:t>de </a:t>
            </a:r>
            <a:r>
              <a:rPr sz="1100" spc="-10" dirty="0">
                <a:solidFill>
                  <a:srgbClr val="3D3D47"/>
                </a:solidFill>
                <a:latin typeface="Arial"/>
                <a:cs typeface="Arial"/>
              </a:rPr>
              <a:t>la </a:t>
            </a:r>
            <a:r>
              <a:rPr sz="1100" spc="-30" dirty="0">
                <a:solidFill>
                  <a:srgbClr val="3D3D47"/>
                </a:solidFill>
                <a:latin typeface="Arial"/>
                <a:cs typeface="Arial"/>
              </a:rPr>
              <a:t>Planification Spatiale Maritime intégrée </a:t>
            </a:r>
            <a:r>
              <a:rPr sz="1100" spc="-15" dirty="0">
                <a:solidFill>
                  <a:srgbClr val="3D3D47"/>
                </a:solidFill>
                <a:latin typeface="Arial"/>
                <a:cs typeface="Arial"/>
              </a:rPr>
              <a:t>du </a:t>
            </a:r>
            <a:r>
              <a:rPr sz="1100" spc="-25" dirty="0">
                <a:solidFill>
                  <a:srgbClr val="3D3D47"/>
                </a:solidFill>
                <a:latin typeface="Arial"/>
                <a:cs typeface="Arial"/>
              </a:rPr>
              <a:t>Bassin </a:t>
            </a:r>
            <a:r>
              <a:rPr sz="1100" spc="-30" dirty="0">
                <a:solidFill>
                  <a:srgbClr val="3D3D47"/>
                </a:solidFill>
                <a:latin typeface="Arial"/>
                <a:cs typeface="Arial"/>
              </a:rPr>
              <a:t>Sud-Ouest </a:t>
            </a:r>
            <a:r>
              <a:rPr sz="1100" spc="-20" dirty="0">
                <a:solidFill>
                  <a:srgbClr val="3D3D47"/>
                </a:solidFill>
                <a:latin typeface="Arial"/>
                <a:cs typeface="Arial"/>
              </a:rPr>
              <a:t>de </a:t>
            </a:r>
            <a:r>
              <a:rPr sz="1100" spc="-10" dirty="0">
                <a:solidFill>
                  <a:srgbClr val="3D3D47"/>
                </a:solidFill>
                <a:latin typeface="Arial"/>
                <a:cs typeface="Arial"/>
              </a:rPr>
              <a:t>la </a:t>
            </a:r>
            <a:r>
              <a:rPr sz="1100" spc="-30" dirty="0">
                <a:solidFill>
                  <a:srgbClr val="3D3D47"/>
                </a:solidFill>
                <a:latin typeface="Arial"/>
                <a:cs typeface="Arial"/>
              </a:rPr>
              <a:t>Zone Océan  Indien.</a:t>
            </a:r>
            <a:endParaRPr sz="1100">
              <a:latin typeface="Arial"/>
              <a:cs typeface="Arial"/>
            </a:endParaRPr>
          </a:p>
          <a:p>
            <a:pPr marL="20955">
              <a:lnSpc>
                <a:spcPct val="100000"/>
              </a:lnSpc>
              <a:spcBef>
                <a:spcPts val="780"/>
              </a:spcBef>
            </a:pPr>
            <a:r>
              <a:rPr sz="1400" b="1" spc="-10" dirty="0">
                <a:solidFill>
                  <a:srgbClr val="002060"/>
                </a:solidFill>
                <a:latin typeface="Arial"/>
                <a:cs typeface="Arial"/>
              </a:rPr>
              <a:t>La Planification Spatiale Maritime (ou Planification de l’espace </a:t>
            </a:r>
            <a:r>
              <a:rPr sz="1400" b="1" spc="-5" dirty="0">
                <a:solidFill>
                  <a:srgbClr val="002060"/>
                </a:solidFill>
                <a:latin typeface="Arial"/>
                <a:cs typeface="Arial"/>
              </a:rPr>
              <a:t>maritime*, PSM) </a:t>
            </a:r>
            <a:r>
              <a:rPr sz="1400" b="1" spc="-10" dirty="0">
                <a:solidFill>
                  <a:srgbClr val="002060"/>
                </a:solidFill>
                <a:latin typeface="Arial"/>
                <a:cs typeface="Arial"/>
              </a:rPr>
              <a:t>est</a:t>
            </a:r>
            <a:r>
              <a:rPr sz="1400" b="1" spc="17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C5B6B"/>
                </a:solidFill>
                <a:latin typeface="Arial"/>
                <a:cs typeface="Arial"/>
              </a:rPr>
              <a:t>:</a:t>
            </a:r>
            <a:endParaRPr sz="1400">
              <a:latin typeface="Arial"/>
              <a:cs typeface="Arial"/>
            </a:endParaRPr>
          </a:p>
          <a:p>
            <a:pPr marL="12700" marR="993775">
              <a:lnSpc>
                <a:spcPct val="121800"/>
              </a:lnSpc>
              <a:spcBef>
                <a:spcPts val="540"/>
              </a:spcBef>
              <a:buAutoNum type="arabicPeriod"/>
              <a:tabLst>
                <a:tab pos="158750" algn="l"/>
              </a:tabLst>
            </a:pPr>
            <a:r>
              <a:rPr sz="1100" spc="-20" dirty="0">
                <a:solidFill>
                  <a:srgbClr val="5C5B6B"/>
                </a:solidFill>
                <a:latin typeface="Arial"/>
                <a:cs typeface="Arial"/>
              </a:rPr>
              <a:t>Un outil </a:t>
            </a:r>
            <a:r>
              <a:rPr sz="1100" spc="-25" dirty="0">
                <a:solidFill>
                  <a:srgbClr val="5C5B6B"/>
                </a:solidFill>
                <a:latin typeface="Arial"/>
                <a:cs typeface="Arial"/>
              </a:rPr>
              <a:t>visant </a:t>
            </a:r>
            <a:r>
              <a:rPr sz="1100" dirty="0">
                <a:solidFill>
                  <a:srgbClr val="5C5B6B"/>
                </a:solidFill>
                <a:latin typeface="Arial"/>
                <a:cs typeface="Arial"/>
              </a:rPr>
              <a:t>à </a:t>
            </a:r>
            <a:r>
              <a:rPr sz="1100" b="1" spc="-30" dirty="0">
                <a:solidFill>
                  <a:srgbClr val="5C5B6B"/>
                </a:solidFill>
                <a:latin typeface="Arial"/>
                <a:cs typeface="Arial"/>
              </a:rPr>
              <a:t>l’organisation </a:t>
            </a:r>
            <a:r>
              <a:rPr sz="1100" b="1" spc="-25" dirty="0">
                <a:solidFill>
                  <a:srgbClr val="5C5B6B"/>
                </a:solidFill>
                <a:latin typeface="Arial"/>
                <a:cs typeface="Arial"/>
              </a:rPr>
              <a:t>des activités </a:t>
            </a:r>
            <a:r>
              <a:rPr sz="1100" b="1" spc="-35" dirty="0">
                <a:solidFill>
                  <a:srgbClr val="5C5B6B"/>
                </a:solidFill>
                <a:latin typeface="Arial"/>
                <a:cs typeface="Arial"/>
              </a:rPr>
              <a:t>humaines </a:t>
            </a:r>
            <a:r>
              <a:rPr sz="1100" b="1" spc="-15" dirty="0">
                <a:solidFill>
                  <a:srgbClr val="5C5B6B"/>
                </a:solidFill>
                <a:latin typeface="Arial"/>
                <a:cs typeface="Arial"/>
              </a:rPr>
              <a:t>en </a:t>
            </a:r>
            <a:r>
              <a:rPr sz="1100" b="1" spc="-30" dirty="0">
                <a:solidFill>
                  <a:srgbClr val="5C5B6B"/>
                </a:solidFill>
                <a:latin typeface="Arial"/>
                <a:cs typeface="Arial"/>
              </a:rPr>
              <a:t>mer </a:t>
            </a:r>
            <a:r>
              <a:rPr sz="1100" spc="-15" dirty="0">
                <a:solidFill>
                  <a:srgbClr val="5C5B6B"/>
                </a:solidFill>
                <a:latin typeface="Arial"/>
                <a:cs typeface="Arial"/>
              </a:rPr>
              <a:t>en </a:t>
            </a:r>
            <a:r>
              <a:rPr sz="1100" spc="-25" dirty="0">
                <a:solidFill>
                  <a:srgbClr val="5C5B6B"/>
                </a:solidFill>
                <a:latin typeface="Arial"/>
                <a:cs typeface="Arial"/>
              </a:rPr>
              <a:t>tenant </a:t>
            </a:r>
            <a:r>
              <a:rPr sz="1100" spc="-30" dirty="0">
                <a:solidFill>
                  <a:srgbClr val="5C5B6B"/>
                </a:solidFill>
                <a:latin typeface="Arial"/>
                <a:cs typeface="Arial"/>
              </a:rPr>
              <a:t>compte </a:t>
            </a:r>
            <a:r>
              <a:rPr sz="1100" spc="-20" dirty="0">
                <a:solidFill>
                  <a:srgbClr val="5C5B6B"/>
                </a:solidFill>
                <a:latin typeface="Arial"/>
                <a:cs typeface="Arial"/>
              </a:rPr>
              <a:t>des </a:t>
            </a:r>
            <a:r>
              <a:rPr sz="1100" spc="-25" dirty="0">
                <a:solidFill>
                  <a:srgbClr val="5C5B6B"/>
                </a:solidFill>
                <a:latin typeface="Arial"/>
                <a:cs typeface="Arial"/>
              </a:rPr>
              <a:t>enjeux multiples </a:t>
            </a:r>
            <a:r>
              <a:rPr sz="1100" spc="-30" dirty="0">
                <a:solidFill>
                  <a:srgbClr val="5C5B6B"/>
                </a:solidFill>
                <a:latin typeface="Arial"/>
                <a:cs typeface="Arial"/>
              </a:rPr>
              <a:t>(environnementaux,  </a:t>
            </a:r>
            <a:r>
              <a:rPr sz="1100" spc="-25" dirty="0">
                <a:solidFill>
                  <a:srgbClr val="5C5B6B"/>
                </a:solidFill>
                <a:latin typeface="Arial"/>
                <a:cs typeface="Arial"/>
              </a:rPr>
              <a:t>culturels,</a:t>
            </a:r>
            <a:r>
              <a:rPr sz="1100" spc="-5" dirty="0">
                <a:solidFill>
                  <a:srgbClr val="5C5B6B"/>
                </a:solidFill>
                <a:latin typeface="Arial"/>
                <a:cs typeface="Arial"/>
              </a:rPr>
              <a:t> </a:t>
            </a:r>
            <a:r>
              <a:rPr sz="1100" spc="-30" dirty="0">
                <a:solidFill>
                  <a:srgbClr val="5C5B6B"/>
                </a:solidFill>
                <a:latin typeface="Arial"/>
                <a:cs typeface="Arial"/>
              </a:rPr>
              <a:t>socio-économiques).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5C5B6B"/>
              </a:buClr>
              <a:buFont typeface="Arial"/>
              <a:buAutoNum type="arabicPeriod"/>
            </a:pPr>
            <a:endParaRPr sz="1150">
              <a:latin typeface="Arial"/>
              <a:cs typeface="Arial"/>
            </a:endParaRPr>
          </a:p>
          <a:p>
            <a:pPr marL="12700" marR="796290" algn="just">
              <a:lnSpc>
                <a:spcPts val="1200"/>
              </a:lnSpc>
              <a:buAutoNum type="arabicPeriod"/>
              <a:tabLst>
                <a:tab pos="179070" algn="l"/>
              </a:tabLst>
            </a:pPr>
            <a:r>
              <a:rPr sz="1100" spc="-20" dirty="0">
                <a:solidFill>
                  <a:srgbClr val="5C5B6B"/>
                </a:solidFill>
                <a:latin typeface="Arial"/>
                <a:cs typeface="Arial"/>
              </a:rPr>
              <a:t>Un outil qui doit </a:t>
            </a:r>
            <a:r>
              <a:rPr sz="1100" spc="-25" dirty="0">
                <a:solidFill>
                  <a:srgbClr val="5C5B6B"/>
                </a:solidFill>
                <a:latin typeface="Arial"/>
                <a:cs typeface="Arial"/>
              </a:rPr>
              <a:t>soutenir </a:t>
            </a:r>
            <a:r>
              <a:rPr sz="1100" spc="-15" dirty="0">
                <a:solidFill>
                  <a:srgbClr val="5C5B6B"/>
                </a:solidFill>
                <a:latin typeface="Arial"/>
                <a:cs typeface="Arial"/>
              </a:rPr>
              <a:t>et </a:t>
            </a:r>
            <a:r>
              <a:rPr sz="1100" spc="-25" dirty="0">
                <a:solidFill>
                  <a:srgbClr val="5C5B6B"/>
                </a:solidFill>
                <a:latin typeface="Arial"/>
                <a:cs typeface="Arial"/>
              </a:rPr>
              <a:t>faciliter </a:t>
            </a:r>
            <a:r>
              <a:rPr sz="1100" b="1" spc="-10" dirty="0">
                <a:solidFill>
                  <a:srgbClr val="5C5B6B"/>
                </a:solidFill>
                <a:latin typeface="Arial"/>
                <a:cs typeface="Arial"/>
              </a:rPr>
              <a:t>la </a:t>
            </a:r>
            <a:r>
              <a:rPr sz="1100" b="1" spc="-30" dirty="0">
                <a:solidFill>
                  <a:srgbClr val="5C5B6B"/>
                </a:solidFill>
                <a:latin typeface="Arial"/>
                <a:cs typeface="Arial"/>
              </a:rPr>
              <a:t>mise </a:t>
            </a:r>
            <a:r>
              <a:rPr sz="1100" b="1" spc="-15" dirty="0">
                <a:solidFill>
                  <a:srgbClr val="5C5B6B"/>
                </a:solidFill>
                <a:latin typeface="Arial"/>
                <a:cs typeface="Arial"/>
              </a:rPr>
              <a:t>en </a:t>
            </a:r>
            <a:r>
              <a:rPr sz="1100" b="1" spc="-35" dirty="0">
                <a:solidFill>
                  <a:srgbClr val="5C5B6B"/>
                </a:solidFill>
                <a:latin typeface="Arial"/>
                <a:cs typeface="Arial"/>
              </a:rPr>
              <a:t>œuvre </a:t>
            </a:r>
            <a:r>
              <a:rPr sz="1100" b="1" spc="-20" dirty="0">
                <a:solidFill>
                  <a:srgbClr val="5C5B6B"/>
                </a:solidFill>
                <a:latin typeface="Arial"/>
                <a:cs typeface="Arial"/>
              </a:rPr>
              <a:t>de </a:t>
            </a:r>
            <a:r>
              <a:rPr sz="1100" b="1" spc="-10" dirty="0">
                <a:solidFill>
                  <a:srgbClr val="5C5B6B"/>
                </a:solidFill>
                <a:latin typeface="Arial"/>
                <a:cs typeface="Arial"/>
              </a:rPr>
              <a:t>la </a:t>
            </a:r>
            <a:r>
              <a:rPr sz="1100" b="1" spc="-30" dirty="0">
                <a:solidFill>
                  <a:srgbClr val="5C5B6B"/>
                </a:solidFill>
                <a:latin typeface="Arial"/>
                <a:cs typeface="Arial"/>
              </a:rPr>
              <a:t>stratégie </a:t>
            </a:r>
            <a:r>
              <a:rPr sz="1100" b="1" spc="-35" dirty="0">
                <a:solidFill>
                  <a:srgbClr val="5C5B6B"/>
                </a:solidFill>
                <a:latin typeface="Arial"/>
                <a:cs typeface="Arial"/>
              </a:rPr>
              <a:t>Europe </a:t>
            </a:r>
            <a:r>
              <a:rPr sz="1100" b="1" spc="-25" dirty="0">
                <a:solidFill>
                  <a:srgbClr val="5C5B6B"/>
                </a:solidFill>
                <a:latin typeface="Arial"/>
                <a:cs typeface="Arial"/>
              </a:rPr>
              <a:t>2020 </a:t>
            </a:r>
            <a:r>
              <a:rPr sz="1100" spc="-20" dirty="0">
                <a:solidFill>
                  <a:srgbClr val="5C5B6B"/>
                </a:solidFill>
                <a:latin typeface="Arial"/>
                <a:cs typeface="Arial"/>
              </a:rPr>
              <a:t>visant </a:t>
            </a:r>
            <a:r>
              <a:rPr sz="1100" dirty="0">
                <a:solidFill>
                  <a:srgbClr val="5C5B6B"/>
                </a:solidFill>
                <a:latin typeface="Arial"/>
                <a:cs typeface="Arial"/>
              </a:rPr>
              <a:t>à </a:t>
            </a:r>
            <a:r>
              <a:rPr sz="1100" spc="-30" dirty="0">
                <a:solidFill>
                  <a:srgbClr val="5C5B6B"/>
                </a:solidFill>
                <a:latin typeface="Arial"/>
                <a:cs typeface="Arial"/>
              </a:rPr>
              <a:t>assurer </a:t>
            </a:r>
            <a:r>
              <a:rPr sz="1100" spc="-20" dirty="0">
                <a:solidFill>
                  <a:srgbClr val="5C5B6B"/>
                </a:solidFill>
                <a:latin typeface="Arial"/>
                <a:cs typeface="Arial"/>
              </a:rPr>
              <a:t>des </a:t>
            </a:r>
            <a:r>
              <a:rPr sz="1100" spc="-25" dirty="0">
                <a:solidFill>
                  <a:srgbClr val="5C5B6B"/>
                </a:solidFill>
                <a:latin typeface="Arial"/>
                <a:cs typeface="Arial"/>
              </a:rPr>
              <a:t>niveaux </a:t>
            </a:r>
            <a:r>
              <a:rPr sz="1100" spc="-30" dirty="0">
                <a:solidFill>
                  <a:srgbClr val="5C5B6B"/>
                </a:solidFill>
                <a:latin typeface="Arial"/>
                <a:cs typeface="Arial"/>
              </a:rPr>
              <a:t>élevés  </a:t>
            </a:r>
            <a:r>
              <a:rPr sz="1100" spc="-25" dirty="0">
                <a:solidFill>
                  <a:srgbClr val="5C5B6B"/>
                </a:solidFill>
                <a:latin typeface="Arial"/>
                <a:cs typeface="Arial"/>
              </a:rPr>
              <a:t>d’emploi, </a:t>
            </a:r>
            <a:r>
              <a:rPr sz="1100" spc="-15" dirty="0">
                <a:solidFill>
                  <a:srgbClr val="5C5B6B"/>
                </a:solidFill>
                <a:latin typeface="Arial"/>
                <a:cs typeface="Arial"/>
              </a:rPr>
              <a:t>de </a:t>
            </a:r>
            <a:r>
              <a:rPr sz="1100" spc="-25" dirty="0">
                <a:solidFill>
                  <a:srgbClr val="5C5B6B"/>
                </a:solidFill>
                <a:latin typeface="Arial"/>
                <a:cs typeface="Arial"/>
              </a:rPr>
              <a:t>productivité </a:t>
            </a:r>
            <a:r>
              <a:rPr sz="1100" spc="-15" dirty="0">
                <a:solidFill>
                  <a:srgbClr val="5C5B6B"/>
                </a:solidFill>
                <a:latin typeface="Arial"/>
                <a:cs typeface="Arial"/>
              </a:rPr>
              <a:t>et de </a:t>
            </a:r>
            <a:r>
              <a:rPr sz="1100" spc="-25" dirty="0">
                <a:solidFill>
                  <a:srgbClr val="5C5B6B"/>
                </a:solidFill>
                <a:latin typeface="Arial"/>
                <a:cs typeface="Arial"/>
              </a:rPr>
              <a:t>cohésion sociale </a:t>
            </a:r>
            <a:r>
              <a:rPr sz="1100" spc="-15" dirty="0">
                <a:solidFill>
                  <a:srgbClr val="5C5B6B"/>
                </a:solidFill>
                <a:latin typeface="Arial"/>
                <a:cs typeface="Arial"/>
              </a:rPr>
              <a:t>en </a:t>
            </a:r>
            <a:r>
              <a:rPr sz="1100" spc="-30" dirty="0">
                <a:solidFill>
                  <a:srgbClr val="5C5B6B"/>
                </a:solidFill>
                <a:latin typeface="Arial"/>
                <a:cs typeface="Arial"/>
              </a:rPr>
              <a:t>promouvant </a:t>
            </a:r>
            <a:r>
              <a:rPr sz="1100" spc="-25" dirty="0">
                <a:solidFill>
                  <a:srgbClr val="5C5B6B"/>
                </a:solidFill>
                <a:latin typeface="Arial"/>
                <a:cs typeface="Arial"/>
              </a:rPr>
              <a:t>d’une économie </a:t>
            </a:r>
            <a:r>
              <a:rPr sz="1100" spc="-20" dirty="0">
                <a:solidFill>
                  <a:srgbClr val="5C5B6B"/>
                </a:solidFill>
                <a:latin typeface="Arial"/>
                <a:cs typeface="Arial"/>
              </a:rPr>
              <a:t>plus </a:t>
            </a:r>
            <a:r>
              <a:rPr sz="1100" spc="-30" dirty="0">
                <a:solidFill>
                  <a:srgbClr val="5C5B6B"/>
                </a:solidFill>
                <a:latin typeface="Arial"/>
                <a:cs typeface="Arial"/>
              </a:rPr>
              <a:t>compétitive, </a:t>
            </a:r>
            <a:r>
              <a:rPr sz="1100" spc="-20" dirty="0">
                <a:solidFill>
                  <a:srgbClr val="5C5B6B"/>
                </a:solidFill>
                <a:latin typeface="Arial"/>
                <a:cs typeface="Arial"/>
              </a:rPr>
              <a:t>plus </a:t>
            </a:r>
            <a:r>
              <a:rPr sz="1100" spc="-25" dirty="0">
                <a:solidFill>
                  <a:srgbClr val="5C5B6B"/>
                </a:solidFill>
                <a:latin typeface="Arial"/>
                <a:cs typeface="Arial"/>
              </a:rPr>
              <a:t>efficace dans l’utilisation </a:t>
            </a:r>
            <a:r>
              <a:rPr sz="1100" spc="-30" dirty="0">
                <a:solidFill>
                  <a:srgbClr val="5C5B6B"/>
                </a:solidFill>
                <a:latin typeface="Arial"/>
                <a:cs typeface="Arial"/>
              </a:rPr>
              <a:t>de  </a:t>
            </a:r>
            <a:r>
              <a:rPr sz="1100" spc="-20" dirty="0">
                <a:solidFill>
                  <a:srgbClr val="5C5B6B"/>
                </a:solidFill>
                <a:latin typeface="Arial"/>
                <a:cs typeface="Arial"/>
              </a:rPr>
              <a:t>ses </a:t>
            </a:r>
            <a:r>
              <a:rPr sz="1100" spc="-30" dirty="0">
                <a:solidFill>
                  <a:srgbClr val="5C5B6B"/>
                </a:solidFill>
                <a:latin typeface="Arial"/>
                <a:cs typeface="Arial"/>
              </a:rPr>
              <a:t>ressources </a:t>
            </a:r>
            <a:r>
              <a:rPr sz="1100" spc="-15" dirty="0">
                <a:solidFill>
                  <a:srgbClr val="5C5B6B"/>
                </a:solidFill>
                <a:latin typeface="Arial"/>
                <a:cs typeface="Arial"/>
              </a:rPr>
              <a:t>et </a:t>
            </a:r>
            <a:r>
              <a:rPr sz="1100" spc="-20" dirty="0">
                <a:solidFill>
                  <a:srgbClr val="5C5B6B"/>
                </a:solidFill>
                <a:latin typeface="Arial"/>
                <a:cs typeface="Arial"/>
              </a:rPr>
              <a:t>plus</a:t>
            </a:r>
            <a:r>
              <a:rPr sz="1100" spc="75" dirty="0">
                <a:solidFill>
                  <a:srgbClr val="5C5B6B"/>
                </a:solidFill>
                <a:latin typeface="Arial"/>
                <a:cs typeface="Arial"/>
              </a:rPr>
              <a:t> </a:t>
            </a:r>
            <a:r>
              <a:rPr sz="1100" spc="-25" dirty="0">
                <a:solidFill>
                  <a:srgbClr val="5C5B6B"/>
                </a:solidFill>
                <a:latin typeface="Arial"/>
                <a:cs typeface="Arial"/>
              </a:rPr>
              <a:t>verte.</a:t>
            </a:r>
            <a:endParaRPr sz="11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08772" y="4283964"/>
            <a:ext cx="228219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002060"/>
                </a:solidFill>
                <a:latin typeface="Arial"/>
                <a:cs typeface="Arial"/>
              </a:rPr>
              <a:t>Cadre juridique Européen</a:t>
            </a:r>
            <a:r>
              <a:rPr sz="1400" b="1" spc="-13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2060"/>
                </a:solidFill>
                <a:latin typeface="Arial"/>
                <a:cs typeface="Arial"/>
              </a:rPr>
              <a:t>:</a:t>
            </a:r>
            <a:endParaRPr sz="14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722079" y="4273296"/>
            <a:ext cx="5314950" cy="82740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84150" marR="5080" indent="-171450" algn="just">
              <a:lnSpc>
                <a:spcPts val="1200"/>
              </a:lnSpc>
              <a:spcBef>
                <a:spcPts val="240"/>
              </a:spcBef>
              <a:buFont typeface="Arial"/>
              <a:buChar char="•"/>
              <a:tabLst>
                <a:tab pos="184150" algn="l"/>
              </a:tabLst>
            </a:pPr>
            <a:r>
              <a:rPr sz="1100" b="1" spc="-35" dirty="0">
                <a:solidFill>
                  <a:srgbClr val="5C5B6B"/>
                </a:solidFill>
                <a:latin typeface="Arial"/>
                <a:cs typeface="Arial"/>
              </a:rPr>
              <a:t>Règlement</a:t>
            </a:r>
            <a:r>
              <a:rPr sz="1100" b="1" spc="-40" dirty="0">
                <a:solidFill>
                  <a:srgbClr val="5C5B6B"/>
                </a:solidFill>
                <a:latin typeface="Arial"/>
                <a:cs typeface="Arial"/>
              </a:rPr>
              <a:t> </a:t>
            </a:r>
            <a:r>
              <a:rPr sz="1100" b="1" spc="-20" dirty="0">
                <a:solidFill>
                  <a:srgbClr val="5C5B6B"/>
                </a:solidFill>
                <a:latin typeface="Arial"/>
                <a:cs typeface="Arial"/>
              </a:rPr>
              <a:t>UE</a:t>
            </a:r>
            <a:r>
              <a:rPr sz="1100" b="1" spc="-55" dirty="0">
                <a:solidFill>
                  <a:srgbClr val="5C5B6B"/>
                </a:solidFill>
                <a:latin typeface="Arial"/>
                <a:cs typeface="Arial"/>
              </a:rPr>
              <a:t> </a:t>
            </a:r>
            <a:r>
              <a:rPr sz="1100" b="1" spc="-35" dirty="0">
                <a:solidFill>
                  <a:srgbClr val="5C5B6B"/>
                </a:solidFill>
                <a:latin typeface="Arial"/>
                <a:cs typeface="Arial"/>
              </a:rPr>
              <a:t>1255/2011</a:t>
            </a:r>
            <a:r>
              <a:rPr sz="1100" b="1" spc="-55" dirty="0">
                <a:solidFill>
                  <a:srgbClr val="5C5B6B"/>
                </a:solidFill>
                <a:latin typeface="Arial"/>
                <a:cs typeface="Arial"/>
              </a:rPr>
              <a:t> </a:t>
            </a:r>
            <a:r>
              <a:rPr sz="1100" spc="-15" dirty="0">
                <a:solidFill>
                  <a:srgbClr val="5C5B6B"/>
                </a:solidFill>
                <a:latin typeface="Arial"/>
                <a:cs typeface="Arial"/>
              </a:rPr>
              <a:t>du</a:t>
            </a:r>
            <a:r>
              <a:rPr sz="1100" spc="-45" dirty="0">
                <a:solidFill>
                  <a:srgbClr val="5C5B6B"/>
                </a:solidFill>
                <a:latin typeface="Arial"/>
                <a:cs typeface="Arial"/>
              </a:rPr>
              <a:t> </a:t>
            </a:r>
            <a:r>
              <a:rPr sz="1100" spc="-30" dirty="0">
                <a:solidFill>
                  <a:srgbClr val="5C5B6B"/>
                </a:solidFill>
                <a:latin typeface="Arial"/>
                <a:cs typeface="Arial"/>
              </a:rPr>
              <a:t>Parlement</a:t>
            </a:r>
            <a:r>
              <a:rPr sz="1100" spc="-40" dirty="0">
                <a:solidFill>
                  <a:srgbClr val="5C5B6B"/>
                </a:solidFill>
                <a:latin typeface="Arial"/>
                <a:cs typeface="Arial"/>
              </a:rPr>
              <a:t> </a:t>
            </a:r>
            <a:r>
              <a:rPr sz="1100" spc="-30" dirty="0">
                <a:solidFill>
                  <a:srgbClr val="5C5B6B"/>
                </a:solidFill>
                <a:latin typeface="Arial"/>
                <a:cs typeface="Arial"/>
              </a:rPr>
              <a:t>Européen</a:t>
            </a:r>
            <a:r>
              <a:rPr sz="1100" spc="-50" dirty="0">
                <a:solidFill>
                  <a:srgbClr val="5C5B6B"/>
                </a:solidFill>
                <a:latin typeface="Arial"/>
                <a:cs typeface="Arial"/>
              </a:rPr>
              <a:t> </a:t>
            </a:r>
            <a:r>
              <a:rPr sz="1100" spc="-15" dirty="0">
                <a:solidFill>
                  <a:srgbClr val="5C5B6B"/>
                </a:solidFill>
                <a:latin typeface="Arial"/>
                <a:cs typeface="Arial"/>
              </a:rPr>
              <a:t>et</a:t>
            </a:r>
            <a:r>
              <a:rPr sz="1100" spc="-40" dirty="0">
                <a:solidFill>
                  <a:srgbClr val="5C5B6B"/>
                </a:solidFill>
                <a:latin typeface="Arial"/>
                <a:cs typeface="Arial"/>
              </a:rPr>
              <a:t> </a:t>
            </a:r>
            <a:r>
              <a:rPr sz="1100" spc="-15" dirty="0">
                <a:solidFill>
                  <a:srgbClr val="5C5B6B"/>
                </a:solidFill>
                <a:latin typeface="Arial"/>
                <a:cs typeface="Arial"/>
              </a:rPr>
              <a:t>du</a:t>
            </a:r>
            <a:r>
              <a:rPr sz="1100" spc="-45" dirty="0">
                <a:solidFill>
                  <a:srgbClr val="5C5B6B"/>
                </a:solidFill>
                <a:latin typeface="Arial"/>
                <a:cs typeface="Arial"/>
              </a:rPr>
              <a:t> </a:t>
            </a:r>
            <a:r>
              <a:rPr sz="1100" spc="-30" dirty="0">
                <a:solidFill>
                  <a:srgbClr val="5C5B6B"/>
                </a:solidFill>
                <a:latin typeface="Arial"/>
                <a:cs typeface="Arial"/>
              </a:rPr>
              <a:t>Conseil</a:t>
            </a:r>
            <a:r>
              <a:rPr sz="1100" spc="-25" dirty="0">
                <a:solidFill>
                  <a:srgbClr val="5C5B6B"/>
                </a:solidFill>
                <a:latin typeface="Arial"/>
                <a:cs typeface="Arial"/>
              </a:rPr>
              <a:t> </a:t>
            </a:r>
            <a:r>
              <a:rPr sz="1100" spc="-15" dirty="0">
                <a:solidFill>
                  <a:srgbClr val="5C5B6B"/>
                </a:solidFill>
                <a:latin typeface="Arial"/>
                <a:cs typeface="Arial"/>
              </a:rPr>
              <a:t>du</a:t>
            </a:r>
            <a:r>
              <a:rPr sz="1100" spc="-45" dirty="0">
                <a:solidFill>
                  <a:srgbClr val="5C5B6B"/>
                </a:solidFill>
                <a:latin typeface="Arial"/>
                <a:cs typeface="Arial"/>
              </a:rPr>
              <a:t> </a:t>
            </a:r>
            <a:r>
              <a:rPr sz="1100" spc="-15" dirty="0">
                <a:solidFill>
                  <a:srgbClr val="5C5B6B"/>
                </a:solidFill>
                <a:latin typeface="Arial"/>
                <a:cs typeface="Arial"/>
              </a:rPr>
              <a:t>30</a:t>
            </a:r>
            <a:r>
              <a:rPr sz="1100" spc="-45" dirty="0">
                <a:solidFill>
                  <a:srgbClr val="5C5B6B"/>
                </a:solidFill>
                <a:latin typeface="Arial"/>
                <a:cs typeface="Arial"/>
              </a:rPr>
              <a:t> </a:t>
            </a:r>
            <a:r>
              <a:rPr sz="1100" spc="-30" dirty="0">
                <a:solidFill>
                  <a:srgbClr val="5C5B6B"/>
                </a:solidFill>
                <a:latin typeface="Arial"/>
                <a:cs typeface="Arial"/>
              </a:rPr>
              <a:t>novembre</a:t>
            </a:r>
            <a:r>
              <a:rPr sz="1100" spc="-45" dirty="0">
                <a:solidFill>
                  <a:srgbClr val="5C5B6B"/>
                </a:solidFill>
                <a:latin typeface="Arial"/>
                <a:cs typeface="Arial"/>
              </a:rPr>
              <a:t> </a:t>
            </a:r>
            <a:r>
              <a:rPr sz="1100" spc="-55" dirty="0">
                <a:solidFill>
                  <a:srgbClr val="5C5B6B"/>
                </a:solidFill>
                <a:latin typeface="Arial"/>
                <a:cs typeface="Arial"/>
              </a:rPr>
              <a:t>2011  </a:t>
            </a:r>
            <a:r>
              <a:rPr sz="1100" spc="-25" dirty="0">
                <a:solidFill>
                  <a:srgbClr val="5C5B6B"/>
                </a:solidFill>
                <a:latin typeface="Arial"/>
                <a:cs typeface="Arial"/>
              </a:rPr>
              <a:t>établissant </a:t>
            </a:r>
            <a:r>
              <a:rPr sz="1100" spc="-15" dirty="0">
                <a:solidFill>
                  <a:srgbClr val="5C5B6B"/>
                </a:solidFill>
                <a:latin typeface="Arial"/>
                <a:cs typeface="Arial"/>
              </a:rPr>
              <a:t>un </a:t>
            </a:r>
            <a:r>
              <a:rPr sz="1100" spc="-30" dirty="0">
                <a:solidFill>
                  <a:srgbClr val="5C5B6B"/>
                </a:solidFill>
                <a:latin typeface="Arial"/>
                <a:cs typeface="Arial"/>
              </a:rPr>
              <a:t>programme </a:t>
            </a:r>
            <a:r>
              <a:rPr sz="1100" spc="-15" dirty="0">
                <a:solidFill>
                  <a:srgbClr val="5C5B6B"/>
                </a:solidFill>
                <a:latin typeface="Arial"/>
                <a:cs typeface="Arial"/>
              </a:rPr>
              <a:t>de </a:t>
            </a:r>
            <a:r>
              <a:rPr sz="1100" spc="-25" dirty="0">
                <a:solidFill>
                  <a:srgbClr val="5C5B6B"/>
                </a:solidFill>
                <a:latin typeface="Arial"/>
                <a:cs typeface="Arial"/>
              </a:rPr>
              <a:t>soutien pour </a:t>
            </a:r>
            <a:r>
              <a:rPr sz="1100" spc="-5" dirty="0">
                <a:solidFill>
                  <a:srgbClr val="5C5B6B"/>
                </a:solidFill>
                <a:latin typeface="Arial"/>
                <a:cs typeface="Arial"/>
              </a:rPr>
              <a:t>le </a:t>
            </a:r>
            <a:r>
              <a:rPr sz="1100" spc="-30" dirty="0">
                <a:solidFill>
                  <a:srgbClr val="5C5B6B"/>
                </a:solidFill>
                <a:latin typeface="Arial"/>
                <a:cs typeface="Arial"/>
              </a:rPr>
              <a:t>développement </a:t>
            </a:r>
            <a:r>
              <a:rPr sz="1100" spc="-15" dirty="0">
                <a:solidFill>
                  <a:srgbClr val="5C5B6B"/>
                </a:solidFill>
                <a:latin typeface="Arial"/>
                <a:cs typeface="Arial"/>
              </a:rPr>
              <a:t>de </a:t>
            </a:r>
            <a:r>
              <a:rPr sz="1100" spc="-5" dirty="0">
                <a:solidFill>
                  <a:srgbClr val="5C5B6B"/>
                </a:solidFill>
                <a:latin typeface="Arial"/>
                <a:cs typeface="Arial"/>
              </a:rPr>
              <a:t>la </a:t>
            </a:r>
            <a:r>
              <a:rPr sz="1100" spc="-25" dirty="0">
                <a:solidFill>
                  <a:srgbClr val="5C5B6B"/>
                </a:solidFill>
                <a:latin typeface="Arial"/>
                <a:cs typeface="Arial"/>
              </a:rPr>
              <a:t>Politique </a:t>
            </a:r>
            <a:r>
              <a:rPr sz="1100" spc="-35" dirty="0">
                <a:solidFill>
                  <a:srgbClr val="5C5B6B"/>
                </a:solidFill>
                <a:latin typeface="Arial"/>
                <a:cs typeface="Arial"/>
              </a:rPr>
              <a:t>Maritime  </a:t>
            </a:r>
            <a:r>
              <a:rPr sz="1100" spc="-25" dirty="0">
                <a:solidFill>
                  <a:srgbClr val="5C5B6B"/>
                </a:solidFill>
                <a:latin typeface="Arial"/>
                <a:cs typeface="Arial"/>
              </a:rPr>
              <a:t>Intégrée</a:t>
            </a:r>
            <a:endParaRPr sz="1100">
              <a:latin typeface="Arial"/>
              <a:cs typeface="Arial"/>
            </a:endParaRPr>
          </a:p>
          <a:p>
            <a:pPr marL="184150" marR="5080" indent="-171450" algn="just">
              <a:lnSpc>
                <a:spcPts val="1200"/>
              </a:lnSpc>
              <a:spcBef>
                <a:spcPts val="190"/>
              </a:spcBef>
              <a:buFont typeface="Arial"/>
              <a:buChar char="•"/>
              <a:tabLst>
                <a:tab pos="184150" algn="l"/>
              </a:tabLst>
            </a:pPr>
            <a:r>
              <a:rPr sz="1100" b="1" spc="-30" dirty="0">
                <a:solidFill>
                  <a:srgbClr val="5C5B6B"/>
                </a:solidFill>
                <a:latin typeface="Arial"/>
                <a:cs typeface="Arial"/>
              </a:rPr>
              <a:t>Directive 2014/89/UE </a:t>
            </a:r>
            <a:r>
              <a:rPr sz="1100" spc="-15" dirty="0">
                <a:solidFill>
                  <a:srgbClr val="5C5B6B"/>
                </a:solidFill>
                <a:latin typeface="Arial"/>
                <a:cs typeface="Arial"/>
              </a:rPr>
              <a:t>du </a:t>
            </a:r>
            <a:r>
              <a:rPr sz="1100" spc="-30" dirty="0">
                <a:solidFill>
                  <a:srgbClr val="5C5B6B"/>
                </a:solidFill>
                <a:latin typeface="Arial"/>
                <a:cs typeface="Arial"/>
              </a:rPr>
              <a:t>Parlement Européen </a:t>
            </a:r>
            <a:r>
              <a:rPr sz="1100" spc="-15" dirty="0">
                <a:solidFill>
                  <a:srgbClr val="5C5B6B"/>
                </a:solidFill>
                <a:latin typeface="Arial"/>
                <a:cs typeface="Arial"/>
              </a:rPr>
              <a:t>et du </a:t>
            </a:r>
            <a:r>
              <a:rPr sz="1100" spc="-30" dirty="0">
                <a:solidFill>
                  <a:srgbClr val="5C5B6B"/>
                </a:solidFill>
                <a:latin typeface="Arial"/>
                <a:cs typeface="Arial"/>
              </a:rPr>
              <a:t>Conseil </a:t>
            </a:r>
            <a:r>
              <a:rPr sz="1100" spc="-15" dirty="0">
                <a:solidFill>
                  <a:srgbClr val="5C5B6B"/>
                </a:solidFill>
                <a:latin typeface="Arial"/>
                <a:cs typeface="Arial"/>
              </a:rPr>
              <a:t>du 23 </a:t>
            </a:r>
            <a:r>
              <a:rPr sz="1100" spc="-20" dirty="0">
                <a:solidFill>
                  <a:srgbClr val="5C5B6B"/>
                </a:solidFill>
                <a:latin typeface="Arial"/>
                <a:cs typeface="Arial"/>
              </a:rPr>
              <a:t>juillet </a:t>
            </a:r>
            <a:r>
              <a:rPr sz="1100" spc="-30" dirty="0">
                <a:solidFill>
                  <a:srgbClr val="5C5B6B"/>
                </a:solidFill>
                <a:latin typeface="Arial"/>
                <a:cs typeface="Arial"/>
              </a:rPr>
              <a:t>2014  </a:t>
            </a:r>
            <a:r>
              <a:rPr sz="1100" spc="-25" dirty="0">
                <a:solidFill>
                  <a:srgbClr val="5C5B6B"/>
                </a:solidFill>
                <a:latin typeface="Arial"/>
                <a:cs typeface="Arial"/>
              </a:rPr>
              <a:t>établissant </a:t>
            </a:r>
            <a:r>
              <a:rPr sz="1100" spc="-15" dirty="0">
                <a:solidFill>
                  <a:srgbClr val="5C5B6B"/>
                </a:solidFill>
                <a:latin typeface="Arial"/>
                <a:cs typeface="Arial"/>
              </a:rPr>
              <a:t>un </a:t>
            </a:r>
            <a:r>
              <a:rPr sz="1100" spc="-25" dirty="0">
                <a:solidFill>
                  <a:srgbClr val="5C5B6B"/>
                </a:solidFill>
                <a:latin typeface="Arial"/>
                <a:cs typeface="Arial"/>
              </a:rPr>
              <a:t>cadre pour </a:t>
            </a:r>
            <a:r>
              <a:rPr sz="1100" spc="-10" dirty="0">
                <a:solidFill>
                  <a:srgbClr val="5C5B6B"/>
                </a:solidFill>
                <a:latin typeface="Arial"/>
                <a:cs typeface="Arial"/>
              </a:rPr>
              <a:t>la </a:t>
            </a:r>
            <a:r>
              <a:rPr sz="1100" spc="-25" dirty="0">
                <a:solidFill>
                  <a:srgbClr val="5C5B6B"/>
                </a:solidFill>
                <a:latin typeface="Arial"/>
                <a:cs typeface="Arial"/>
              </a:rPr>
              <a:t>planification </a:t>
            </a:r>
            <a:r>
              <a:rPr sz="1100" spc="-15" dirty="0">
                <a:solidFill>
                  <a:srgbClr val="5C5B6B"/>
                </a:solidFill>
                <a:latin typeface="Arial"/>
                <a:cs typeface="Arial"/>
              </a:rPr>
              <a:t>de </a:t>
            </a:r>
            <a:r>
              <a:rPr sz="1100" spc="-25" dirty="0">
                <a:solidFill>
                  <a:srgbClr val="5C5B6B"/>
                </a:solidFill>
                <a:latin typeface="Arial"/>
                <a:cs typeface="Arial"/>
              </a:rPr>
              <a:t>l’espace</a:t>
            </a:r>
            <a:r>
              <a:rPr sz="1100" spc="30" dirty="0">
                <a:solidFill>
                  <a:srgbClr val="5C5B6B"/>
                </a:solidFill>
                <a:latin typeface="Arial"/>
                <a:cs typeface="Arial"/>
              </a:rPr>
              <a:t> </a:t>
            </a:r>
            <a:r>
              <a:rPr sz="1100" spc="-35" dirty="0">
                <a:solidFill>
                  <a:srgbClr val="5C5B6B"/>
                </a:solidFill>
                <a:latin typeface="Arial"/>
                <a:cs typeface="Arial"/>
              </a:rPr>
              <a:t>maritime</a:t>
            </a:r>
            <a:endParaRPr sz="1100">
              <a:latin typeface="Arial"/>
              <a:cs typeface="Arial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2293683" y="1057147"/>
            <a:ext cx="49333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LA MISSION ET LES </a:t>
            </a:r>
            <a:r>
              <a:rPr spc="-5" dirty="0"/>
              <a:t>OBJECTIFS DU</a:t>
            </a:r>
            <a:r>
              <a:rPr spc="-95" dirty="0"/>
              <a:t> </a:t>
            </a:r>
            <a:r>
              <a:rPr spc="-5" dirty="0"/>
              <a:t>PROJET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2900" y="87485"/>
            <a:ext cx="4984115" cy="157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25"/>
              </a:lnSpc>
            </a:pPr>
            <a:r>
              <a:rPr sz="1050" dirty="0">
                <a:latin typeface="Arial"/>
                <a:cs typeface="Arial"/>
              </a:rPr>
              <a:t>La</a:t>
            </a:r>
            <a:r>
              <a:rPr sz="1050" spc="5" dirty="0">
                <a:latin typeface="Arial"/>
                <a:cs typeface="Arial"/>
              </a:rPr>
              <a:t> </a:t>
            </a:r>
            <a:r>
              <a:rPr sz="1050" spc="35" dirty="0">
                <a:latin typeface="Arial"/>
                <a:cs typeface="Arial"/>
              </a:rPr>
              <a:t>partie</a:t>
            </a:r>
            <a:r>
              <a:rPr sz="1050" spc="5" dirty="0">
                <a:latin typeface="Arial"/>
                <a:cs typeface="Arial"/>
              </a:rPr>
              <a:t> </a:t>
            </a:r>
            <a:r>
              <a:rPr sz="1050" spc="35" dirty="0">
                <a:latin typeface="Arial"/>
                <a:cs typeface="Arial"/>
              </a:rPr>
              <a:t>de</a:t>
            </a:r>
            <a:r>
              <a:rPr sz="1050" spc="5" dirty="0">
                <a:latin typeface="Arial"/>
                <a:cs typeface="Arial"/>
              </a:rPr>
              <a:t> </a:t>
            </a:r>
            <a:r>
              <a:rPr sz="1050" spc="30" dirty="0">
                <a:latin typeface="Arial"/>
                <a:cs typeface="Arial"/>
              </a:rPr>
              <a:t>l'image</a:t>
            </a:r>
            <a:r>
              <a:rPr sz="1050" spc="5" dirty="0">
                <a:latin typeface="Arial"/>
                <a:cs typeface="Arial"/>
              </a:rPr>
              <a:t> </a:t>
            </a:r>
            <a:r>
              <a:rPr sz="1050" spc="25" dirty="0">
                <a:latin typeface="Arial"/>
                <a:cs typeface="Arial"/>
              </a:rPr>
              <a:t>avec</a:t>
            </a:r>
            <a:r>
              <a:rPr sz="1050" spc="5" dirty="0">
                <a:latin typeface="Arial"/>
                <a:cs typeface="Arial"/>
              </a:rPr>
              <a:t> </a:t>
            </a:r>
            <a:r>
              <a:rPr sz="1050" spc="20" dirty="0">
                <a:latin typeface="Arial"/>
                <a:cs typeface="Arial"/>
              </a:rPr>
              <a:t>l'ID</a:t>
            </a:r>
            <a:r>
              <a:rPr sz="1050" spc="10" dirty="0">
                <a:latin typeface="Arial"/>
                <a:cs typeface="Arial"/>
              </a:rPr>
              <a:t> </a:t>
            </a:r>
            <a:r>
              <a:rPr sz="1050" spc="35" dirty="0">
                <a:latin typeface="Arial"/>
                <a:cs typeface="Arial"/>
              </a:rPr>
              <a:t>de</a:t>
            </a:r>
            <a:r>
              <a:rPr sz="1050" spc="5" dirty="0">
                <a:latin typeface="Arial"/>
                <a:cs typeface="Arial"/>
              </a:rPr>
              <a:t> </a:t>
            </a:r>
            <a:r>
              <a:rPr sz="1050" spc="30" dirty="0">
                <a:latin typeface="Arial"/>
                <a:cs typeface="Arial"/>
              </a:rPr>
              <a:t>relation</a:t>
            </a:r>
            <a:r>
              <a:rPr sz="1050" spc="5" dirty="0">
                <a:latin typeface="Arial"/>
                <a:cs typeface="Arial"/>
              </a:rPr>
              <a:t> </a:t>
            </a:r>
            <a:r>
              <a:rPr sz="1050" spc="10" dirty="0">
                <a:latin typeface="Arial"/>
                <a:cs typeface="Arial"/>
              </a:rPr>
              <a:t>rId15</a:t>
            </a:r>
            <a:r>
              <a:rPr sz="1050" spc="5" dirty="0">
                <a:latin typeface="Arial"/>
                <a:cs typeface="Arial"/>
              </a:rPr>
              <a:t> </a:t>
            </a:r>
            <a:r>
              <a:rPr sz="1050" spc="25" dirty="0">
                <a:latin typeface="Arial"/>
                <a:cs typeface="Arial"/>
              </a:rPr>
              <a:t>n'a</a:t>
            </a:r>
            <a:r>
              <a:rPr sz="1050" spc="5" dirty="0">
                <a:latin typeface="Arial"/>
                <a:cs typeface="Arial"/>
              </a:rPr>
              <a:t> </a:t>
            </a:r>
            <a:r>
              <a:rPr sz="1050" spc="25" dirty="0">
                <a:latin typeface="Arial"/>
                <a:cs typeface="Arial"/>
              </a:rPr>
              <a:t>pas</a:t>
            </a:r>
            <a:r>
              <a:rPr sz="1050" spc="5" dirty="0">
                <a:latin typeface="Arial"/>
                <a:cs typeface="Arial"/>
              </a:rPr>
              <a:t> </a:t>
            </a:r>
            <a:r>
              <a:rPr sz="1050" spc="40" dirty="0">
                <a:latin typeface="Arial"/>
                <a:cs typeface="Arial"/>
              </a:rPr>
              <a:t>été</a:t>
            </a:r>
            <a:r>
              <a:rPr sz="1050" spc="10" dirty="0">
                <a:latin typeface="Arial"/>
                <a:cs typeface="Arial"/>
              </a:rPr>
              <a:t> </a:t>
            </a:r>
            <a:r>
              <a:rPr sz="1050" spc="40" dirty="0">
                <a:latin typeface="Arial"/>
                <a:cs typeface="Arial"/>
              </a:rPr>
              <a:t>trouvé</a:t>
            </a:r>
            <a:r>
              <a:rPr sz="1050" spc="5" dirty="0">
                <a:latin typeface="Arial"/>
                <a:cs typeface="Arial"/>
              </a:rPr>
              <a:t> </a:t>
            </a:r>
            <a:r>
              <a:rPr sz="1050" spc="25" dirty="0">
                <a:latin typeface="Arial"/>
                <a:cs typeface="Arial"/>
              </a:rPr>
              <a:t>dans</a:t>
            </a:r>
            <a:r>
              <a:rPr sz="1050" spc="5" dirty="0">
                <a:latin typeface="Arial"/>
                <a:cs typeface="Arial"/>
              </a:rPr>
              <a:t> </a:t>
            </a:r>
            <a:r>
              <a:rPr sz="1050" spc="20" dirty="0">
                <a:latin typeface="Arial"/>
                <a:cs typeface="Arial"/>
              </a:rPr>
              <a:t>le</a:t>
            </a:r>
            <a:r>
              <a:rPr sz="1050" spc="10" dirty="0">
                <a:latin typeface="Arial"/>
                <a:cs typeface="Arial"/>
              </a:rPr>
              <a:t> </a:t>
            </a:r>
            <a:r>
              <a:rPr sz="1050" spc="40" dirty="0">
                <a:latin typeface="Arial"/>
                <a:cs typeface="Arial"/>
              </a:rPr>
              <a:t>fichier.</a:t>
            </a:r>
            <a:endParaRPr sz="105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350" y="657225"/>
            <a:ext cx="0" cy="5543550"/>
          </a:xfrm>
          <a:custGeom>
            <a:avLst/>
            <a:gdLst/>
            <a:ahLst/>
            <a:cxnLst/>
            <a:rect l="l" t="t" r="r" b="b"/>
            <a:pathLst>
              <a:path h="5543550">
                <a:moveTo>
                  <a:pt x="0" y="0"/>
                </a:moveTo>
                <a:lnTo>
                  <a:pt x="0" y="554355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9144000" cy="6207125"/>
            <a:chOff x="0" y="0"/>
            <a:chExt cx="9144000" cy="6207125"/>
          </a:xfrm>
        </p:grpSpPr>
        <p:sp>
          <p:nvSpPr>
            <p:cNvPr id="5" name="object 5"/>
            <p:cNvSpPr/>
            <p:nvPr/>
          </p:nvSpPr>
          <p:spPr>
            <a:xfrm>
              <a:off x="9137655" y="657225"/>
              <a:ext cx="0" cy="5543550"/>
            </a:xfrm>
            <a:custGeom>
              <a:avLst/>
              <a:gdLst/>
              <a:ahLst/>
              <a:cxnLst/>
              <a:rect l="l" t="t" r="r" b="b"/>
              <a:pathLst>
                <a:path h="5543550">
                  <a:moveTo>
                    <a:pt x="0" y="0"/>
                  </a:moveTo>
                  <a:lnTo>
                    <a:pt x="0" y="554355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144000" cy="657225"/>
            </a:xfrm>
            <a:custGeom>
              <a:avLst/>
              <a:gdLst/>
              <a:ahLst/>
              <a:cxnLst/>
              <a:rect l="l" t="t" r="r" b="b"/>
              <a:pathLst>
                <a:path w="9144000" h="657225">
                  <a:moveTo>
                    <a:pt x="9144000" y="0"/>
                  </a:moveTo>
                  <a:lnTo>
                    <a:pt x="0" y="0"/>
                  </a:lnTo>
                  <a:lnTo>
                    <a:pt x="0" y="657225"/>
                  </a:lnTo>
                  <a:lnTo>
                    <a:pt x="9144000" y="657225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45701" y="244271"/>
              <a:ext cx="1453786" cy="65732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795272" y="1121663"/>
              <a:ext cx="5224272" cy="5273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928304" y="1185164"/>
            <a:ext cx="49333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LA MISSION ET LES </a:t>
            </a:r>
            <a:r>
              <a:rPr spc="-5" dirty="0"/>
              <a:t>OBJECTIFS DU</a:t>
            </a:r>
            <a:r>
              <a:rPr spc="-95" dirty="0"/>
              <a:t> </a:t>
            </a:r>
            <a:r>
              <a:rPr spc="-5" dirty="0"/>
              <a:t>PROJET</a:t>
            </a:r>
          </a:p>
        </p:txBody>
      </p:sp>
      <p:grpSp>
        <p:nvGrpSpPr>
          <p:cNvPr id="10" name="object 10"/>
          <p:cNvGrpSpPr/>
          <p:nvPr/>
        </p:nvGrpSpPr>
        <p:grpSpPr>
          <a:xfrm>
            <a:off x="295656" y="155790"/>
            <a:ext cx="8571230" cy="1478280"/>
            <a:chOff x="295656" y="155790"/>
            <a:chExt cx="8571230" cy="1478280"/>
          </a:xfrm>
        </p:grpSpPr>
        <p:sp>
          <p:nvSpPr>
            <p:cNvPr id="11" name="object 11"/>
            <p:cNvSpPr/>
            <p:nvPr/>
          </p:nvSpPr>
          <p:spPr>
            <a:xfrm>
              <a:off x="2618905" y="155790"/>
              <a:ext cx="973696" cy="74580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592601" y="244280"/>
              <a:ext cx="2333955" cy="66684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95656" y="1511808"/>
              <a:ext cx="8570976" cy="12192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37346" y="1549374"/>
              <a:ext cx="8469630" cy="0"/>
            </a:xfrm>
            <a:custGeom>
              <a:avLst/>
              <a:gdLst/>
              <a:ahLst/>
              <a:cxnLst/>
              <a:rect l="l" t="t" r="r" b="b"/>
              <a:pathLst>
                <a:path w="8469630">
                  <a:moveTo>
                    <a:pt x="0" y="0"/>
                  </a:moveTo>
                  <a:lnTo>
                    <a:pt x="8469314" y="1"/>
                  </a:lnTo>
                </a:path>
              </a:pathLst>
            </a:custGeom>
            <a:ln w="38100">
              <a:solidFill>
                <a:srgbClr val="00B0F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220978" y="2011171"/>
            <a:ext cx="7492365" cy="42043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6466205" algn="r">
              <a:lnSpc>
                <a:spcPct val="100000"/>
              </a:lnSpc>
              <a:spcBef>
                <a:spcPts val="100"/>
              </a:spcBef>
            </a:pPr>
            <a:r>
              <a:rPr sz="1200" b="1" u="sng" spc="-10" dirty="0">
                <a:solidFill>
                  <a:srgbClr val="3D3D47"/>
                </a:solidFill>
                <a:uFill>
                  <a:solidFill>
                    <a:srgbClr val="3D3D47"/>
                  </a:solidFill>
                </a:uFill>
                <a:latin typeface="Arial"/>
                <a:cs typeface="Arial"/>
              </a:rPr>
              <a:t>Les objectifs</a:t>
            </a:r>
            <a:r>
              <a:rPr sz="1200" b="1" u="sng" spc="-100" dirty="0">
                <a:solidFill>
                  <a:srgbClr val="3D3D47"/>
                </a:solidFill>
                <a:uFill>
                  <a:solidFill>
                    <a:srgbClr val="3D3D47"/>
                  </a:solidFill>
                </a:u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3D3D47"/>
                </a:solidFill>
                <a:latin typeface="Arial"/>
                <a:cs typeface="Arial"/>
              </a:rPr>
              <a:t>: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050">
              <a:latin typeface="Arial"/>
              <a:cs typeface="Arial"/>
            </a:endParaRPr>
          </a:p>
          <a:p>
            <a:pPr marR="6436360" algn="r">
              <a:lnSpc>
                <a:spcPct val="100000"/>
              </a:lnSpc>
            </a:pPr>
            <a:r>
              <a:rPr sz="1200" b="1" spc="-5" dirty="0">
                <a:solidFill>
                  <a:srgbClr val="3D3D47"/>
                </a:solidFill>
                <a:latin typeface="Arial"/>
                <a:cs typeface="Arial"/>
              </a:rPr>
              <a:t>G</a:t>
            </a:r>
            <a:r>
              <a:rPr sz="1200" b="1" spc="-10" dirty="0">
                <a:solidFill>
                  <a:srgbClr val="3D3D47"/>
                </a:solidFill>
                <a:latin typeface="Arial"/>
                <a:cs typeface="Arial"/>
              </a:rPr>
              <a:t>é</a:t>
            </a:r>
            <a:r>
              <a:rPr sz="1200" b="1" spc="-5" dirty="0">
                <a:solidFill>
                  <a:srgbClr val="3D3D47"/>
                </a:solidFill>
                <a:latin typeface="Arial"/>
                <a:cs typeface="Arial"/>
              </a:rPr>
              <a:t>n</a:t>
            </a:r>
            <a:r>
              <a:rPr sz="1200" b="1" spc="-10" dirty="0">
                <a:solidFill>
                  <a:srgbClr val="3D3D47"/>
                </a:solidFill>
                <a:latin typeface="Arial"/>
                <a:cs typeface="Arial"/>
              </a:rPr>
              <a:t>éra</a:t>
            </a:r>
            <a:r>
              <a:rPr sz="1200" b="1" spc="-5" dirty="0">
                <a:solidFill>
                  <a:srgbClr val="3D3D47"/>
                </a:solidFill>
                <a:latin typeface="Arial"/>
                <a:cs typeface="Arial"/>
              </a:rPr>
              <a:t>ux</a:t>
            </a:r>
            <a:endParaRPr sz="1200">
              <a:latin typeface="Arial"/>
              <a:cs typeface="Arial"/>
            </a:endParaRPr>
          </a:p>
          <a:p>
            <a:pPr marL="636270" indent="-285750">
              <a:lnSpc>
                <a:spcPct val="100000"/>
              </a:lnSpc>
              <a:spcBef>
                <a:spcPts val="865"/>
              </a:spcBef>
              <a:buChar char="•"/>
              <a:tabLst>
                <a:tab pos="635635" algn="l"/>
                <a:tab pos="636270" algn="l"/>
              </a:tabLst>
            </a:pPr>
            <a:r>
              <a:rPr sz="1200" spc="-10" dirty="0">
                <a:solidFill>
                  <a:srgbClr val="3D3D47"/>
                </a:solidFill>
                <a:latin typeface="Arial"/>
                <a:cs typeface="Arial"/>
              </a:rPr>
              <a:t>Créer/intégrer des </a:t>
            </a:r>
            <a:r>
              <a:rPr sz="1200" spc="-15" dirty="0">
                <a:solidFill>
                  <a:srgbClr val="3D3D47"/>
                </a:solidFill>
                <a:latin typeface="Arial"/>
                <a:cs typeface="Arial"/>
              </a:rPr>
              <a:t>réseaux internationaux thématiques </a:t>
            </a:r>
            <a:r>
              <a:rPr sz="1200" spc="-10" dirty="0">
                <a:solidFill>
                  <a:srgbClr val="3D3D47"/>
                </a:solidFill>
                <a:latin typeface="Arial"/>
                <a:cs typeface="Arial"/>
              </a:rPr>
              <a:t>ou</a:t>
            </a:r>
            <a:r>
              <a:rPr sz="1200" spc="15" dirty="0">
                <a:solidFill>
                  <a:srgbClr val="3D3D47"/>
                </a:solidFill>
                <a:latin typeface="Arial"/>
                <a:cs typeface="Arial"/>
              </a:rPr>
              <a:t> </a:t>
            </a:r>
            <a:r>
              <a:rPr sz="1200" spc="-15" dirty="0">
                <a:solidFill>
                  <a:srgbClr val="3D3D47"/>
                </a:solidFill>
                <a:latin typeface="Arial"/>
                <a:cs typeface="Arial"/>
              </a:rPr>
              <a:t>disciplinaires</a:t>
            </a:r>
            <a:endParaRPr sz="1200">
              <a:latin typeface="Arial"/>
              <a:cs typeface="Arial"/>
            </a:endParaRPr>
          </a:p>
          <a:p>
            <a:pPr marL="1093470" lvl="1" indent="-285750">
              <a:lnSpc>
                <a:spcPct val="100000"/>
              </a:lnSpc>
              <a:spcBef>
                <a:spcPts val="865"/>
              </a:spcBef>
              <a:buChar char="•"/>
              <a:tabLst>
                <a:tab pos="1092835" algn="l"/>
                <a:tab pos="1093470" algn="l"/>
              </a:tabLst>
            </a:pPr>
            <a:r>
              <a:rPr sz="1200" spc="-10" dirty="0">
                <a:solidFill>
                  <a:srgbClr val="3D3D47"/>
                </a:solidFill>
                <a:latin typeface="Arial"/>
                <a:cs typeface="Arial"/>
              </a:rPr>
              <a:t>Dutualiser les </a:t>
            </a:r>
            <a:r>
              <a:rPr sz="1200" b="1" spc="-15" dirty="0">
                <a:solidFill>
                  <a:srgbClr val="3D3D47"/>
                </a:solidFill>
                <a:latin typeface="Arial"/>
                <a:cs typeface="Arial"/>
              </a:rPr>
              <a:t>ressources </a:t>
            </a:r>
            <a:r>
              <a:rPr sz="1200" b="1" spc="-10" dirty="0">
                <a:solidFill>
                  <a:srgbClr val="3D3D47"/>
                </a:solidFill>
                <a:latin typeface="Arial"/>
                <a:cs typeface="Arial"/>
              </a:rPr>
              <a:t>humaines scientifiques et</a:t>
            </a:r>
            <a:r>
              <a:rPr sz="1200" b="1" spc="5" dirty="0">
                <a:solidFill>
                  <a:srgbClr val="3D3D47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3D3D47"/>
                </a:solidFill>
                <a:latin typeface="Arial"/>
                <a:cs typeface="Arial"/>
              </a:rPr>
              <a:t>techniques</a:t>
            </a:r>
            <a:endParaRPr sz="1200">
              <a:latin typeface="Arial"/>
              <a:cs typeface="Arial"/>
            </a:endParaRPr>
          </a:p>
          <a:p>
            <a:pPr marL="1093470" lvl="1" indent="-285750">
              <a:lnSpc>
                <a:spcPct val="100000"/>
              </a:lnSpc>
              <a:spcBef>
                <a:spcPts val="840"/>
              </a:spcBef>
              <a:buChar char="•"/>
              <a:tabLst>
                <a:tab pos="1092835" algn="l"/>
                <a:tab pos="1093470" algn="l"/>
              </a:tabLst>
            </a:pPr>
            <a:r>
              <a:rPr sz="1200" spc="-20" dirty="0">
                <a:solidFill>
                  <a:srgbClr val="3D3D47"/>
                </a:solidFill>
                <a:latin typeface="Arial"/>
                <a:cs typeface="Arial"/>
              </a:rPr>
              <a:t>Développer </a:t>
            </a:r>
            <a:r>
              <a:rPr sz="1200" spc="-5" dirty="0">
                <a:solidFill>
                  <a:srgbClr val="3D3D47"/>
                </a:solidFill>
                <a:latin typeface="Arial"/>
                <a:cs typeface="Arial"/>
              </a:rPr>
              <a:t>le </a:t>
            </a:r>
            <a:r>
              <a:rPr sz="1200" b="1" spc="-10" dirty="0">
                <a:solidFill>
                  <a:srgbClr val="3D3D47"/>
                </a:solidFill>
                <a:latin typeface="Arial"/>
                <a:cs typeface="Arial"/>
              </a:rPr>
              <a:t>partage d’expertise internationale </a:t>
            </a:r>
            <a:r>
              <a:rPr sz="1200" spc="-10" dirty="0">
                <a:solidFill>
                  <a:srgbClr val="3D3D47"/>
                </a:solidFill>
                <a:latin typeface="Arial"/>
                <a:cs typeface="Arial"/>
              </a:rPr>
              <a:t>sur </a:t>
            </a:r>
            <a:r>
              <a:rPr sz="1200" spc="-5" dirty="0">
                <a:solidFill>
                  <a:srgbClr val="3D3D47"/>
                </a:solidFill>
                <a:latin typeface="Arial"/>
                <a:cs typeface="Arial"/>
              </a:rPr>
              <a:t>le </a:t>
            </a:r>
            <a:r>
              <a:rPr sz="1200" spc="-10" dirty="0">
                <a:solidFill>
                  <a:srgbClr val="3D3D47"/>
                </a:solidFill>
                <a:latin typeface="Arial"/>
                <a:cs typeface="Arial"/>
              </a:rPr>
              <a:t>thème de </a:t>
            </a:r>
            <a:r>
              <a:rPr sz="1200" spc="-15" dirty="0">
                <a:solidFill>
                  <a:srgbClr val="3D3D47"/>
                </a:solidFill>
                <a:latin typeface="Arial"/>
                <a:cs typeface="Arial"/>
              </a:rPr>
              <a:t>l’économie</a:t>
            </a:r>
            <a:r>
              <a:rPr sz="1200" spc="-70" dirty="0">
                <a:solidFill>
                  <a:srgbClr val="3D3D47"/>
                </a:solidFill>
                <a:latin typeface="Arial"/>
                <a:cs typeface="Arial"/>
              </a:rPr>
              <a:t> </a:t>
            </a:r>
            <a:r>
              <a:rPr sz="1200" spc="-15" dirty="0">
                <a:solidFill>
                  <a:srgbClr val="3D3D47"/>
                </a:solidFill>
                <a:latin typeface="Arial"/>
                <a:cs typeface="Arial"/>
              </a:rPr>
              <a:t>bleue</a:t>
            </a:r>
            <a:endParaRPr sz="1200">
              <a:latin typeface="Arial"/>
              <a:cs typeface="Arial"/>
            </a:endParaRPr>
          </a:p>
          <a:p>
            <a:pPr marL="636270" indent="-285750">
              <a:lnSpc>
                <a:spcPct val="100000"/>
              </a:lnSpc>
              <a:spcBef>
                <a:spcPts val="865"/>
              </a:spcBef>
              <a:buChar char="•"/>
              <a:tabLst>
                <a:tab pos="635635" algn="l"/>
                <a:tab pos="636270" algn="l"/>
              </a:tabLst>
            </a:pPr>
            <a:r>
              <a:rPr sz="1200" spc="-20" dirty="0">
                <a:solidFill>
                  <a:srgbClr val="3D3D47"/>
                </a:solidFill>
                <a:latin typeface="Arial"/>
                <a:cs typeface="Arial"/>
              </a:rPr>
              <a:t>Développer </a:t>
            </a:r>
            <a:r>
              <a:rPr sz="1200" spc="-10" dirty="0">
                <a:solidFill>
                  <a:srgbClr val="3D3D47"/>
                </a:solidFill>
                <a:latin typeface="Arial"/>
                <a:cs typeface="Arial"/>
              </a:rPr>
              <a:t>les </a:t>
            </a:r>
            <a:r>
              <a:rPr sz="1200" b="1" spc="-15" dirty="0">
                <a:solidFill>
                  <a:srgbClr val="3D3D47"/>
                </a:solidFill>
                <a:latin typeface="Arial"/>
                <a:cs typeface="Arial"/>
              </a:rPr>
              <a:t>compétences </a:t>
            </a:r>
            <a:r>
              <a:rPr sz="1200" b="1" spc="-10" dirty="0">
                <a:solidFill>
                  <a:srgbClr val="3D3D47"/>
                </a:solidFill>
                <a:latin typeface="Arial"/>
                <a:cs typeface="Arial"/>
              </a:rPr>
              <a:t>et </a:t>
            </a:r>
            <a:r>
              <a:rPr sz="1200" b="1" spc="-5" dirty="0">
                <a:solidFill>
                  <a:srgbClr val="3D3D47"/>
                </a:solidFill>
                <a:latin typeface="Arial"/>
                <a:cs typeface="Arial"/>
              </a:rPr>
              <a:t>les </a:t>
            </a:r>
            <a:r>
              <a:rPr sz="1200" b="1" spc="-10" dirty="0">
                <a:solidFill>
                  <a:srgbClr val="3D3D47"/>
                </a:solidFill>
                <a:latin typeface="Arial"/>
                <a:cs typeface="Arial"/>
              </a:rPr>
              <a:t>formations </a:t>
            </a:r>
            <a:r>
              <a:rPr sz="1200" spc="-10" dirty="0">
                <a:solidFill>
                  <a:srgbClr val="3D3D47"/>
                </a:solidFill>
                <a:latin typeface="Arial"/>
                <a:cs typeface="Arial"/>
              </a:rPr>
              <a:t>aux métiers </a:t>
            </a:r>
            <a:r>
              <a:rPr sz="1200" spc="-15" dirty="0">
                <a:solidFill>
                  <a:srgbClr val="3D3D47"/>
                </a:solidFill>
                <a:latin typeface="Arial"/>
                <a:cs typeface="Arial"/>
              </a:rPr>
              <a:t>liés </a:t>
            </a:r>
            <a:r>
              <a:rPr sz="1200" dirty="0">
                <a:solidFill>
                  <a:srgbClr val="3D3D47"/>
                </a:solidFill>
                <a:latin typeface="Arial"/>
                <a:cs typeface="Arial"/>
              </a:rPr>
              <a:t>à </a:t>
            </a:r>
            <a:r>
              <a:rPr sz="1200" spc="-5" dirty="0">
                <a:solidFill>
                  <a:srgbClr val="3D3D47"/>
                </a:solidFill>
                <a:latin typeface="Arial"/>
                <a:cs typeface="Arial"/>
              </a:rPr>
              <a:t>la</a:t>
            </a:r>
            <a:r>
              <a:rPr sz="1200" spc="75" dirty="0">
                <a:solidFill>
                  <a:srgbClr val="3D3D47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3D3D47"/>
                </a:solidFill>
                <a:latin typeface="Arial"/>
                <a:cs typeface="Arial"/>
              </a:rPr>
              <a:t>mer</a:t>
            </a:r>
            <a:endParaRPr sz="1200">
              <a:latin typeface="Arial"/>
              <a:cs typeface="Arial"/>
            </a:endParaRPr>
          </a:p>
          <a:p>
            <a:pPr marL="636270" indent="-285750">
              <a:lnSpc>
                <a:spcPct val="100000"/>
              </a:lnSpc>
              <a:spcBef>
                <a:spcPts val="865"/>
              </a:spcBef>
              <a:buChar char="•"/>
              <a:tabLst>
                <a:tab pos="635635" algn="l"/>
                <a:tab pos="636270" algn="l"/>
              </a:tabLst>
            </a:pPr>
            <a:r>
              <a:rPr sz="1200" spc="-10" dirty="0">
                <a:solidFill>
                  <a:srgbClr val="3D3D47"/>
                </a:solidFill>
                <a:latin typeface="Arial"/>
                <a:cs typeface="Arial"/>
              </a:rPr>
              <a:t>Assurer </a:t>
            </a:r>
            <a:r>
              <a:rPr sz="1200" spc="-5" dirty="0">
                <a:solidFill>
                  <a:srgbClr val="3D3D47"/>
                </a:solidFill>
                <a:latin typeface="Arial"/>
                <a:cs typeface="Arial"/>
              </a:rPr>
              <a:t>la </a:t>
            </a:r>
            <a:r>
              <a:rPr sz="1200" b="1" spc="-10" dirty="0">
                <a:solidFill>
                  <a:srgbClr val="3D3D47"/>
                </a:solidFill>
                <a:latin typeface="Arial"/>
                <a:cs typeface="Arial"/>
              </a:rPr>
              <a:t>durabilité des </a:t>
            </a:r>
            <a:r>
              <a:rPr sz="1200" b="1" spc="-5" dirty="0">
                <a:solidFill>
                  <a:srgbClr val="3D3D47"/>
                </a:solidFill>
                <a:latin typeface="Arial"/>
                <a:cs typeface="Arial"/>
              </a:rPr>
              <a:t>soutiens </a:t>
            </a:r>
            <a:r>
              <a:rPr sz="1200" b="1" spc="-10" dirty="0">
                <a:solidFill>
                  <a:srgbClr val="3D3D47"/>
                </a:solidFill>
                <a:latin typeface="Arial"/>
                <a:cs typeface="Arial"/>
              </a:rPr>
              <a:t>structurels </a:t>
            </a:r>
            <a:r>
              <a:rPr sz="1200" dirty="0">
                <a:solidFill>
                  <a:srgbClr val="3D3D47"/>
                </a:solidFill>
                <a:latin typeface="Arial"/>
                <a:cs typeface="Arial"/>
              </a:rPr>
              <a:t>à </a:t>
            </a:r>
            <a:r>
              <a:rPr sz="1200" spc="-5" dirty="0">
                <a:solidFill>
                  <a:srgbClr val="3D3D47"/>
                </a:solidFill>
                <a:latin typeface="Arial"/>
                <a:cs typeface="Arial"/>
              </a:rPr>
              <a:t>la </a:t>
            </a:r>
            <a:r>
              <a:rPr sz="1200" spc="-15" dirty="0">
                <a:solidFill>
                  <a:srgbClr val="3D3D47"/>
                </a:solidFill>
                <a:latin typeface="Arial"/>
                <a:cs typeface="Arial"/>
              </a:rPr>
              <a:t>croissance bleue </a:t>
            </a:r>
            <a:r>
              <a:rPr sz="1200" spc="-10" dirty="0">
                <a:solidFill>
                  <a:srgbClr val="3D3D47"/>
                </a:solidFill>
                <a:latin typeface="Arial"/>
                <a:cs typeface="Arial"/>
              </a:rPr>
              <a:t>via des </a:t>
            </a:r>
            <a:r>
              <a:rPr sz="1200" spc="-15" dirty="0">
                <a:solidFill>
                  <a:srgbClr val="3D3D47"/>
                </a:solidFill>
                <a:latin typeface="Arial"/>
                <a:cs typeface="Arial"/>
              </a:rPr>
              <a:t>organes</a:t>
            </a:r>
            <a:r>
              <a:rPr sz="1200" spc="-25" dirty="0">
                <a:solidFill>
                  <a:srgbClr val="3D3D47"/>
                </a:solidFill>
                <a:latin typeface="Arial"/>
                <a:cs typeface="Arial"/>
              </a:rPr>
              <a:t> </a:t>
            </a:r>
            <a:r>
              <a:rPr sz="1200" spc="-15" dirty="0">
                <a:solidFill>
                  <a:srgbClr val="3D3D47"/>
                </a:solidFill>
                <a:latin typeface="Arial"/>
                <a:cs typeface="Arial"/>
              </a:rPr>
              <a:t>dédiés</a:t>
            </a:r>
            <a:endParaRPr sz="1200">
              <a:latin typeface="Arial"/>
              <a:cs typeface="Arial"/>
            </a:endParaRPr>
          </a:p>
          <a:p>
            <a:pPr marL="636270" indent="-285750">
              <a:lnSpc>
                <a:spcPct val="100000"/>
              </a:lnSpc>
              <a:spcBef>
                <a:spcPts val="860"/>
              </a:spcBef>
              <a:buChar char="•"/>
              <a:tabLst>
                <a:tab pos="635635" algn="l"/>
                <a:tab pos="636270" algn="l"/>
                <a:tab pos="3367404" algn="l"/>
              </a:tabLst>
            </a:pPr>
            <a:r>
              <a:rPr sz="1200" spc="-10" dirty="0">
                <a:solidFill>
                  <a:srgbClr val="3D3D47"/>
                </a:solidFill>
                <a:latin typeface="Arial"/>
                <a:cs typeface="Arial"/>
              </a:rPr>
              <a:t>Inciter de</a:t>
            </a:r>
            <a:r>
              <a:rPr sz="1200" spc="10" dirty="0">
                <a:solidFill>
                  <a:srgbClr val="3D3D47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3D3D47"/>
                </a:solidFill>
                <a:latin typeface="Arial"/>
                <a:cs typeface="Arial"/>
              </a:rPr>
              <a:t>nouvelles</a:t>
            </a:r>
            <a:r>
              <a:rPr sz="1200" b="1" dirty="0">
                <a:solidFill>
                  <a:srgbClr val="3D3D47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3D3D47"/>
                </a:solidFill>
                <a:latin typeface="Arial"/>
                <a:cs typeface="Arial"/>
              </a:rPr>
              <a:t>initiatives	Projet </a:t>
            </a:r>
            <a:r>
              <a:rPr sz="1200" b="1" u="heavy" dirty="0">
                <a:solidFill>
                  <a:srgbClr val="3D3D47"/>
                </a:solidFill>
                <a:uFill>
                  <a:solidFill>
                    <a:srgbClr val="3D3D47"/>
                  </a:solidFill>
                </a:uFill>
                <a:latin typeface="Arial"/>
                <a:cs typeface="Arial"/>
              </a:rPr>
              <a:t>« </a:t>
            </a:r>
            <a:r>
              <a:rPr sz="1200" b="1" u="heavy" spc="-5" dirty="0">
                <a:solidFill>
                  <a:srgbClr val="3D3D47"/>
                </a:solidFill>
                <a:uFill>
                  <a:solidFill>
                    <a:srgbClr val="3D3D47"/>
                  </a:solidFill>
                </a:uFill>
                <a:latin typeface="Arial"/>
                <a:cs typeface="Arial"/>
              </a:rPr>
              <a:t>Blue </a:t>
            </a:r>
            <a:r>
              <a:rPr sz="1200" b="1" u="heavy" spc="-10" dirty="0">
                <a:solidFill>
                  <a:srgbClr val="3D3D47"/>
                </a:solidFill>
                <a:uFill>
                  <a:solidFill>
                    <a:srgbClr val="3D3D47"/>
                  </a:solidFill>
                </a:uFill>
                <a:latin typeface="Arial"/>
                <a:cs typeface="Arial"/>
              </a:rPr>
              <a:t>Green Governance</a:t>
            </a:r>
            <a:r>
              <a:rPr sz="1200" b="1" spc="-45" dirty="0">
                <a:solidFill>
                  <a:srgbClr val="3D3D47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3D3D47"/>
                </a:solidFill>
                <a:latin typeface="Arial"/>
                <a:cs typeface="Arial"/>
              </a:rPr>
              <a:t>»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buChar char="•"/>
            </a:pP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har char="•"/>
            </a:pPr>
            <a:endParaRPr sz="1450">
              <a:latin typeface="Arial"/>
              <a:cs typeface="Arial"/>
            </a:endParaRPr>
          </a:p>
          <a:p>
            <a:pPr marL="350520">
              <a:lnSpc>
                <a:spcPct val="100000"/>
              </a:lnSpc>
              <a:spcBef>
                <a:spcPts val="5"/>
              </a:spcBef>
            </a:pPr>
            <a:r>
              <a:rPr sz="1200" b="1" spc="-10" dirty="0">
                <a:solidFill>
                  <a:srgbClr val="3D3D47"/>
                </a:solidFill>
                <a:latin typeface="Arial"/>
                <a:cs typeface="Arial"/>
              </a:rPr>
              <a:t>Spécifiques</a:t>
            </a:r>
            <a:endParaRPr sz="1200">
              <a:latin typeface="Arial"/>
              <a:cs typeface="Arial"/>
            </a:endParaRPr>
          </a:p>
          <a:p>
            <a:pPr marL="636270" indent="-285750">
              <a:lnSpc>
                <a:spcPct val="100000"/>
              </a:lnSpc>
              <a:spcBef>
                <a:spcPts val="840"/>
              </a:spcBef>
              <a:buChar char="•"/>
              <a:tabLst>
                <a:tab pos="635635" algn="l"/>
                <a:tab pos="636270" algn="l"/>
              </a:tabLst>
            </a:pPr>
            <a:r>
              <a:rPr sz="1200" spc="-5" dirty="0">
                <a:solidFill>
                  <a:srgbClr val="002060"/>
                </a:solidFill>
                <a:latin typeface="Arial"/>
                <a:cs typeface="Arial"/>
              </a:rPr>
              <a:t>Mettre en place d’une PSM </a:t>
            </a:r>
            <a:r>
              <a:rPr sz="1200" dirty="0">
                <a:solidFill>
                  <a:srgbClr val="002060"/>
                </a:solidFill>
                <a:latin typeface="Arial"/>
                <a:cs typeface="Arial"/>
              </a:rPr>
              <a:t>« </a:t>
            </a:r>
            <a:r>
              <a:rPr sz="1200" spc="-5" dirty="0">
                <a:solidFill>
                  <a:srgbClr val="002060"/>
                </a:solidFill>
                <a:latin typeface="Arial"/>
                <a:cs typeface="Arial"/>
              </a:rPr>
              <a:t>multi-objectifs» intégrée avec un site web dédié</a:t>
            </a:r>
            <a:r>
              <a:rPr sz="1200" spc="4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2060"/>
                </a:solidFill>
                <a:latin typeface="Arial"/>
                <a:cs typeface="Arial"/>
              </a:rPr>
              <a:t>:</a:t>
            </a:r>
            <a:endParaRPr sz="1200">
              <a:latin typeface="Arial"/>
              <a:cs typeface="Arial"/>
            </a:endParaRPr>
          </a:p>
          <a:p>
            <a:pPr marL="1093470" marR="5080" lvl="1" indent="-285750">
              <a:lnSpc>
                <a:spcPct val="140000"/>
              </a:lnSpc>
              <a:spcBef>
                <a:spcPts val="285"/>
              </a:spcBef>
              <a:buChar char="•"/>
              <a:tabLst>
                <a:tab pos="1092835" algn="l"/>
                <a:tab pos="1093470" algn="l"/>
              </a:tabLst>
            </a:pPr>
            <a:r>
              <a:rPr sz="1200" spc="-10" dirty="0">
                <a:solidFill>
                  <a:srgbClr val="3D3D47"/>
                </a:solidFill>
                <a:latin typeface="Arial"/>
                <a:cs typeface="Arial"/>
              </a:rPr>
              <a:t>Dresser un </a:t>
            </a:r>
            <a:r>
              <a:rPr sz="1200" b="1" spc="-10" dirty="0">
                <a:solidFill>
                  <a:srgbClr val="3D3D47"/>
                </a:solidFill>
                <a:latin typeface="Arial"/>
                <a:cs typeface="Arial"/>
              </a:rPr>
              <a:t>état </a:t>
            </a:r>
            <a:r>
              <a:rPr sz="1200" b="1" dirty="0">
                <a:solidFill>
                  <a:srgbClr val="3D3D47"/>
                </a:solidFill>
                <a:latin typeface="Arial"/>
                <a:cs typeface="Arial"/>
              </a:rPr>
              <a:t>de </a:t>
            </a:r>
            <a:r>
              <a:rPr sz="1200" b="1" spc="-5" dirty="0">
                <a:solidFill>
                  <a:srgbClr val="3D3D47"/>
                </a:solidFill>
                <a:latin typeface="Arial"/>
                <a:cs typeface="Arial"/>
              </a:rPr>
              <a:t>lieu </a:t>
            </a:r>
            <a:r>
              <a:rPr sz="1200" b="1" dirty="0">
                <a:solidFill>
                  <a:srgbClr val="3D3D47"/>
                </a:solidFill>
                <a:latin typeface="Arial"/>
                <a:cs typeface="Arial"/>
              </a:rPr>
              <a:t>de </a:t>
            </a:r>
            <a:r>
              <a:rPr sz="1200" b="1" spc="-5" dirty="0">
                <a:solidFill>
                  <a:srgbClr val="3D3D47"/>
                </a:solidFill>
                <a:latin typeface="Arial"/>
                <a:cs typeface="Arial"/>
              </a:rPr>
              <a:t>l’usage </a:t>
            </a:r>
            <a:r>
              <a:rPr sz="1200" spc="-10" dirty="0">
                <a:solidFill>
                  <a:srgbClr val="3D3D47"/>
                </a:solidFill>
                <a:latin typeface="Arial"/>
                <a:cs typeface="Arial"/>
              </a:rPr>
              <a:t>de l’espace marin </a:t>
            </a:r>
            <a:r>
              <a:rPr sz="1200" spc="-5" dirty="0">
                <a:solidFill>
                  <a:srgbClr val="3D3D47"/>
                </a:solidFill>
                <a:latin typeface="Arial"/>
                <a:cs typeface="Arial"/>
              </a:rPr>
              <a:t>et </a:t>
            </a:r>
            <a:r>
              <a:rPr sz="1200" spc="-20" dirty="0">
                <a:solidFill>
                  <a:srgbClr val="3D3D47"/>
                </a:solidFill>
                <a:latin typeface="Arial"/>
                <a:cs typeface="Arial"/>
              </a:rPr>
              <a:t>côtier, </a:t>
            </a:r>
            <a:r>
              <a:rPr sz="1200" spc="-10" dirty="0">
                <a:solidFill>
                  <a:srgbClr val="3D3D47"/>
                </a:solidFill>
                <a:latin typeface="Arial"/>
                <a:cs typeface="Arial"/>
              </a:rPr>
              <a:t>identifier les </a:t>
            </a:r>
            <a:r>
              <a:rPr sz="1200" b="1" spc="-5" dirty="0">
                <a:solidFill>
                  <a:srgbClr val="3D3D47"/>
                </a:solidFill>
                <a:latin typeface="Arial"/>
                <a:cs typeface="Arial"/>
              </a:rPr>
              <a:t>conflits d’usage </a:t>
            </a:r>
            <a:r>
              <a:rPr sz="1200" spc="-10" dirty="0">
                <a:solidFill>
                  <a:srgbClr val="3D3D47"/>
                </a:solidFill>
                <a:latin typeface="Arial"/>
                <a:cs typeface="Arial"/>
              </a:rPr>
              <a:t>et  préparer des </a:t>
            </a:r>
            <a:r>
              <a:rPr sz="1200" b="1" spc="-10" dirty="0">
                <a:solidFill>
                  <a:srgbClr val="3D3D47"/>
                </a:solidFill>
                <a:latin typeface="Arial"/>
                <a:cs typeface="Arial"/>
              </a:rPr>
              <a:t>scénarii </a:t>
            </a:r>
            <a:r>
              <a:rPr sz="1200" b="1" dirty="0">
                <a:solidFill>
                  <a:srgbClr val="3D3D47"/>
                </a:solidFill>
                <a:latin typeface="Arial"/>
                <a:cs typeface="Arial"/>
              </a:rPr>
              <a:t>de </a:t>
            </a:r>
            <a:r>
              <a:rPr sz="1200" b="1" spc="-10" dirty="0">
                <a:solidFill>
                  <a:srgbClr val="3D3D47"/>
                </a:solidFill>
                <a:latin typeface="Arial"/>
                <a:cs typeface="Arial"/>
              </a:rPr>
              <a:t>développement </a:t>
            </a:r>
            <a:r>
              <a:rPr sz="1200" spc="-10" dirty="0">
                <a:solidFill>
                  <a:srgbClr val="3D3D47"/>
                </a:solidFill>
                <a:latin typeface="Arial"/>
                <a:cs typeface="Arial"/>
              </a:rPr>
              <a:t>selon les</a:t>
            </a:r>
            <a:r>
              <a:rPr sz="1200" spc="-15" dirty="0">
                <a:solidFill>
                  <a:srgbClr val="3D3D47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3D3D47"/>
                </a:solidFill>
                <a:latin typeface="Arial"/>
                <a:cs typeface="Arial"/>
              </a:rPr>
              <a:t>secteurs</a:t>
            </a:r>
            <a:endParaRPr sz="1200">
              <a:latin typeface="Arial"/>
              <a:cs typeface="Arial"/>
            </a:endParaRPr>
          </a:p>
          <a:p>
            <a:pPr marL="1093470" lvl="1" indent="-285750">
              <a:lnSpc>
                <a:spcPct val="100000"/>
              </a:lnSpc>
              <a:spcBef>
                <a:spcPts val="840"/>
              </a:spcBef>
              <a:buChar char="•"/>
              <a:tabLst>
                <a:tab pos="1092835" algn="l"/>
                <a:tab pos="1093470" algn="l"/>
              </a:tabLst>
            </a:pPr>
            <a:r>
              <a:rPr sz="1200" spc="-5" dirty="0">
                <a:solidFill>
                  <a:srgbClr val="3D3D47"/>
                </a:solidFill>
                <a:latin typeface="Arial"/>
                <a:cs typeface="Arial"/>
              </a:rPr>
              <a:t>Mettre </a:t>
            </a:r>
            <a:r>
              <a:rPr sz="1200" spc="-10" dirty="0">
                <a:solidFill>
                  <a:srgbClr val="3D3D47"/>
                </a:solidFill>
                <a:latin typeface="Arial"/>
                <a:cs typeface="Arial"/>
              </a:rPr>
              <a:t>en œuvre une </a:t>
            </a:r>
            <a:r>
              <a:rPr sz="1200" b="1" spc="-10" dirty="0">
                <a:solidFill>
                  <a:srgbClr val="3D3D47"/>
                </a:solidFill>
                <a:latin typeface="Arial"/>
                <a:cs typeface="Arial"/>
              </a:rPr>
              <a:t>méthodologie innovante </a:t>
            </a:r>
            <a:r>
              <a:rPr sz="1200" spc="-10" dirty="0">
                <a:solidFill>
                  <a:srgbClr val="3D3D47"/>
                </a:solidFill>
                <a:latin typeface="Arial"/>
                <a:cs typeface="Arial"/>
              </a:rPr>
              <a:t>de </a:t>
            </a:r>
            <a:r>
              <a:rPr sz="1200" spc="-15" dirty="0">
                <a:solidFill>
                  <a:srgbClr val="3D3D47"/>
                </a:solidFill>
                <a:latin typeface="Arial"/>
                <a:cs typeface="Arial"/>
              </a:rPr>
              <a:t>planification spatiale</a:t>
            </a:r>
            <a:r>
              <a:rPr sz="1200" spc="-40" dirty="0">
                <a:solidFill>
                  <a:srgbClr val="3D3D47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3D3D47"/>
                </a:solidFill>
                <a:latin typeface="Arial"/>
                <a:cs typeface="Arial"/>
              </a:rPr>
              <a:t>marine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014472" y="4264152"/>
            <a:ext cx="597408" cy="3657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2900" y="87485"/>
            <a:ext cx="4984115" cy="157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25"/>
              </a:lnSpc>
            </a:pPr>
            <a:r>
              <a:rPr sz="1050" dirty="0">
                <a:latin typeface="Arial"/>
                <a:cs typeface="Arial"/>
              </a:rPr>
              <a:t>La</a:t>
            </a:r>
            <a:r>
              <a:rPr sz="1050" spc="5" dirty="0">
                <a:latin typeface="Arial"/>
                <a:cs typeface="Arial"/>
              </a:rPr>
              <a:t> </a:t>
            </a:r>
            <a:r>
              <a:rPr sz="1050" spc="35" dirty="0">
                <a:latin typeface="Arial"/>
                <a:cs typeface="Arial"/>
              </a:rPr>
              <a:t>partie</a:t>
            </a:r>
            <a:r>
              <a:rPr sz="1050" spc="5" dirty="0">
                <a:latin typeface="Arial"/>
                <a:cs typeface="Arial"/>
              </a:rPr>
              <a:t> </a:t>
            </a:r>
            <a:r>
              <a:rPr sz="1050" spc="35" dirty="0">
                <a:latin typeface="Arial"/>
                <a:cs typeface="Arial"/>
              </a:rPr>
              <a:t>de</a:t>
            </a:r>
            <a:r>
              <a:rPr sz="1050" spc="5" dirty="0">
                <a:latin typeface="Arial"/>
                <a:cs typeface="Arial"/>
              </a:rPr>
              <a:t> </a:t>
            </a:r>
            <a:r>
              <a:rPr sz="1050" spc="30" dirty="0">
                <a:latin typeface="Arial"/>
                <a:cs typeface="Arial"/>
              </a:rPr>
              <a:t>l'image</a:t>
            </a:r>
            <a:r>
              <a:rPr sz="1050" spc="5" dirty="0">
                <a:latin typeface="Arial"/>
                <a:cs typeface="Arial"/>
              </a:rPr>
              <a:t> </a:t>
            </a:r>
            <a:r>
              <a:rPr sz="1050" spc="25" dirty="0">
                <a:latin typeface="Arial"/>
                <a:cs typeface="Arial"/>
              </a:rPr>
              <a:t>avec</a:t>
            </a:r>
            <a:r>
              <a:rPr sz="1050" spc="5" dirty="0">
                <a:latin typeface="Arial"/>
                <a:cs typeface="Arial"/>
              </a:rPr>
              <a:t> </a:t>
            </a:r>
            <a:r>
              <a:rPr sz="1050" spc="20" dirty="0">
                <a:latin typeface="Arial"/>
                <a:cs typeface="Arial"/>
              </a:rPr>
              <a:t>l'ID</a:t>
            </a:r>
            <a:r>
              <a:rPr sz="1050" spc="10" dirty="0">
                <a:latin typeface="Arial"/>
                <a:cs typeface="Arial"/>
              </a:rPr>
              <a:t> </a:t>
            </a:r>
            <a:r>
              <a:rPr sz="1050" spc="35" dirty="0">
                <a:latin typeface="Arial"/>
                <a:cs typeface="Arial"/>
              </a:rPr>
              <a:t>de</a:t>
            </a:r>
            <a:r>
              <a:rPr sz="1050" spc="5" dirty="0">
                <a:latin typeface="Arial"/>
                <a:cs typeface="Arial"/>
              </a:rPr>
              <a:t> </a:t>
            </a:r>
            <a:r>
              <a:rPr sz="1050" spc="30" dirty="0">
                <a:latin typeface="Arial"/>
                <a:cs typeface="Arial"/>
              </a:rPr>
              <a:t>relation</a:t>
            </a:r>
            <a:r>
              <a:rPr sz="1050" spc="5" dirty="0">
                <a:latin typeface="Arial"/>
                <a:cs typeface="Arial"/>
              </a:rPr>
              <a:t> </a:t>
            </a:r>
            <a:r>
              <a:rPr sz="1050" spc="10" dirty="0">
                <a:latin typeface="Arial"/>
                <a:cs typeface="Arial"/>
              </a:rPr>
              <a:t>rId15</a:t>
            </a:r>
            <a:r>
              <a:rPr sz="1050" spc="5" dirty="0">
                <a:latin typeface="Arial"/>
                <a:cs typeface="Arial"/>
              </a:rPr>
              <a:t> </a:t>
            </a:r>
            <a:r>
              <a:rPr sz="1050" spc="25" dirty="0">
                <a:latin typeface="Arial"/>
                <a:cs typeface="Arial"/>
              </a:rPr>
              <a:t>n'a</a:t>
            </a:r>
            <a:r>
              <a:rPr sz="1050" spc="5" dirty="0">
                <a:latin typeface="Arial"/>
                <a:cs typeface="Arial"/>
              </a:rPr>
              <a:t> </a:t>
            </a:r>
            <a:r>
              <a:rPr sz="1050" spc="25" dirty="0">
                <a:latin typeface="Arial"/>
                <a:cs typeface="Arial"/>
              </a:rPr>
              <a:t>pas</a:t>
            </a:r>
            <a:r>
              <a:rPr sz="1050" spc="5" dirty="0">
                <a:latin typeface="Arial"/>
                <a:cs typeface="Arial"/>
              </a:rPr>
              <a:t> </a:t>
            </a:r>
            <a:r>
              <a:rPr sz="1050" spc="40" dirty="0">
                <a:latin typeface="Arial"/>
                <a:cs typeface="Arial"/>
              </a:rPr>
              <a:t>été</a:t>
            </a:r>
            <a:r>
              <a:rPr sz="1050" spc="10" dirty="0">
                <a:latin typeface="Arial"/>
                <a:cs typeface="Arial"/>
              </a:rPr>
              <a:t> </a:t>
            </a:r>
            <a:r>
              <a:rPr sz="1050" spc="40" dirty="0">
                <a:latin typeface="Arial"/>
                <a:cs typeface="Arial"/>
              </a:rPr>
              <a:t>trouvé</a:t>
            </a:r>
            <a:r>
              <a:rPr sz="1050" spc="5" dirty="0">
                <a:latin typeface="Arial"/>
                <a:cs typeface="Arial"/>
              </a:rPr>
              <a:t> </a:t>
            </a:r>
            <a:r>
              <a:rPr sz="1050" spc="25" dirty="0">
                <a:latin typeface="Arial"/>
                <a:cs typeface="Arial"/>
              </a:rPr>
              <a:t>dans</a:t>
            </a:r>
            <a:r>
              <a:rPr sz="1050" spc="5" dirty="0">
                <a:latin typeface="Arial"/>
                <a:cs typeface="Arial"/>
              </a:rPr>
              <a:t> </a:t>
            </a:r>
            <a:r>
              <a:rPr sz="1050" spc="20" dirty="0">
                <a:latin typeface="Arial"/>
                <a:cs typeface="Arial"/>
              </a:rPr>
              <a:t>le</a:t>
            </a:r>
            <a:r>
              <a:rPr sz="1050" spc="10" dirty="0">
                <a:latin typeface="Arial"/>
                <a:cs typeface="Arial"/>
              </a:rPr>
              <a:t> </a:t>
            </a:r>
            <a:r>
              <a:rPr sz="1050" spc="40" dirty="0">
                <a:latin typeface="Arial"/>
                <a:cs typeface="Arial"/>
              </a:rPr>
              <a:t>fichier.</a:t>
            </a:r>
            <a:endParaRPr sz="105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350" y="657225"/>
            <a:ext cx="0" cy="5543550"/>
          </a:xfrm>
          <a:custGeom>
            <a:avLst/>
            <a:gdLst/>
            <a:ahLst/>
            <a:cxnLst/>
            <a:rect l="l" t="t" r="r" b="b"/>
            <a:pathLst>
              <a:path h="5543550">
                <a:moveTo>
                  <a:pt x="0" y="0"/>
                </a:moveTo>
                <a:lnTo>
                  <a:pt x="0" y="554355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5" name="object 5"/>
            <p:cNvSpPr/>
            <p:nvPr/>
          </p:nvSpPr>
          <p:spPr>
            <a:xfrm>
              <a:off x="9137655" y="657225"/>
              <a:ext cx="0" cy="5543550"/>
            </a:xfrm>
            <a:custGeom>
              <a:avLst/>
              <a:gdLst/>
              <a:ahLst/>
              <a:cxnLst/>
              <a:rect l="l" t="t" r="r" b="b"/>
              <a:pathLst>
                <a:path h="5543550">
                  <a:moveTo>
                    <a:pt x="0" y="0"/>
                  </a:moveTo>
                  <a:lnTo>
                    <a:pt x="0" y="554355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144000" cy="68579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45701" y="244271"/>
              <a:ext cx="1453786" cy="65732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95656" y="1511808"/>
              <a:ext cx="8570976" cy="12192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37346" y="1549374"/>
              <a:ext cx="8469630" cy="0"/>
            </a:xfrm>
            <a:custGeom>
              <a:avLst/>
              <a:gdLst/>
              <a:ahLst/>
              <a:cxnLst/>
              <a:rect l="l" t="t" r="r" b="b"/>
              <a:pathLst>
                <a:path w="8469630">
                  <a:moveTo>
                    <a:pt x="0" y="0"/>
                  </a:moveTo>
                  <a:lnTo>
                    <a:pt x="8469314" y="1"/>
                  </a:lnTo>
                </a:path>
              </a:pathLst>
            </a:custGeom>
            <a:ln w="38100">
              <a:solidFill>
                <a:srgbClr val="00B0F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331975" y="1121663"/>
              <a:ext cx="6211824" cy="5273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466888" y="1185164"/>
            <a:ext cx="58553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PERIMETRES CONCERNES </a:t>
            </a:r>
            <a:r>
              <a:rPr spc="-45" dirty="0"/>
              <a:t>PAR </a:t>
            </a:r>
            <a:r>
              <a:rPr dirty="0"/>
              <a:t>LA </a:t>
            </a:r>
            <a:r>
              <a:rPr spc="-5" dirty="0"/>
              <a:t>MISE EN</a:t>
            </a:r>
            <a:r>
              <a:rPr spc="-35" dirty="0"/>
              <a:t> </a:t>
            </a:r>
            <a:r>
              <a:rPr spc="-5" dirty="0"/>
              <a:t>ŒUVRE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337346" y="1771395"/>
            <a:ext cx="8382634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10" dirty="0">
                <a:solidFill>
                  <a:srgbClr val="48475F"/>
                </a:solidFill>
                <a:latin typeface="Arial"/>
                <a:cs typeface="Arial"/>
              </a:rPr>
              <a:t>Les actions sont mises </a:t>
            </a:r>
            <a:r>
              <a:rPr sz="1600" spc="-5" dirty="0">
                <a:solidFill>
                  <a:srgbClr val="48475F"/>
                </a:solidFill>
                <a:latin typeface="Arial"/>
                <a:cs typeface="Arial"/>
              </a:rPr>
              <a:t>en </a:t>
            </a:r>
            <a:r>
              <a:rPr sz="1600" spc="-10" dirty="0">
                <a:solidFill>
                  <a:srgbClr val="48475F"/>
                </a:solidFill>
                <a:latin typeface="Arial"/>
                <a:cs typeface="Arial"/>
              </a:rPr>
              <a:t>œuvre </a:t>
            </a:r>
            <a:r>
              <a:rPr sz="1600" spc="-5" dirty="0">
                <a:solidFill>
                  <a:srgbClr val="48475F"/>
                </a:solidFill>
                <a:latin typeface="Arial"/>
                <a:cs typeface="Arial"/>
              </a:rPr>
              <a:t>sur </a:t>
            </a:r>
            <a:r>
              <a:rPr sz="1600" b="1" spc="-5" dirty="0">
                <a:solidFill>
                  <a:srgbClr val="48475F"/>
                </a:solidFill>
                <a:latin typeface="Arial"/>
                <a:cs typeface="Arial"/>
              </a:rPr>
              <a:t>trois </a:t>
            </a:r>
            <a:r>
              <a:rPr sz="1600" b="1" spc="-10" dirty="0">
                <a:solidFill>
                  <a:srgbClr val="48475F"/>
                </a:solidFill>
                <a:latin typeface="Arial"/>
                <a:cs typeface="Arial"/>
              </a:rPr>
              <a:t>périmètres, </a:t>
            </a:r>
            <a:r>
              <a:rPr sz="1600" spc="-5" dirty="0">
                <a:solidFill>
                  <a:srgbClr val="48475F"/>
                </a:solidFill>
                <a:latin typeface="Arial"/>
                <a:cs typeface="Arial"/>
              </a:rPr>
              <a:t>en </a:t>
            </a:r>
            <a:r>
              <a:rPr sz="1600" spc="-10" dirty="0">
                <a:solidFill>
                  <a:srgbClr val="48475F"/>
                </a:solidFill>
                <a:latin typeface="Arial"/>
                <a:cs typeface="Arial"/>
              </a:rPr>
              <a:t>considérant une </a:t>
            </a:r>
            <a:r>
              <a:rPr sz="1600" dirty="0">
                <a:solidFill>
                  <a:srgbClr val="48475F"/>
                </a:solidFill>
                <a:latin typeface="Arial"/>
                <a:cs typeface="Arial"/>
              </a:rPr>
              <a:t>« </a:t>
            </a:r>
            <a:r>
              <a:rPr sz="1600" spc="-10" dirty="0">
                <a:solidFill>
                  <a:srgbClr val="48475F"/>
                </a:solidFill>
                <a:latin typeface="Arial"/>
                <a:cs typeface="Arial"/>
              </a:rPr>
              <a:t>zone d’impact</a:t>
            </a:r>
            <a:r>
              <a:rPr sz="1600" spc="110" dirty="0">
                <a:solidFill>
                  <a:srgbClr val="48475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8475F"/>
                </a:solidFill>
                <a:latin typeface="Arial"/>
                <a:cs typeface="Arial"/>
              </a:rPr>
              <a:t>»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179703" y="2039899"/>
            <a:ext cx="8784590" cy="3169920"/>
            <a:chOff x="179703" y="2039899"/>
            <a:chExt cx="8784590" cy="3169920"/>
          </a:xfrm>
        </p:grpSpPr>
        <p:sp>
          <p:nvSpPr>
            <p:cNvPr id="14" name="object 14"/>
            <p:cNvSpPr/>
            <p:nvPr/>
          </p:nvSpPr>
          <p:spPr>
            <a:xfrm>
              <a:off x="179703" y="2184679"/>
              <a:ext cx="2160270" cy="2735580"/>
            </a:xfrm>
            <a:custGeom>
              <a:avLst/>
              <a:gdLst/>
              <a:ahLst/>
              <a:cxnLst/>
              <a:rect l="l" t="t" r="r" b="b"/>
              <a:pathLst>
                <a:path w="2160270" h="2735579">
                  <a:moveTo>
                    <a:pt x="1620521" y="0"/>
                  </a:moveTo>
                  <a:lnTo>
                    <a:pt x="1620521" y="683260"/>
                  </a:lnTo>
                  <a:lnTo>
                    <a:pt x="0" y="683260"/>
                  </a:lnTo>
                  <a:lnTo>
                    <a:pt x="0" y="2051050"/>
                  </a:lnTo>
                  <a:lnTo>
                    <a:pt x="1620521" y="2051050"/>
                  </a:lnTo>
                  <a:lnTo>
                    <a:pt x="1620521" y="2735580"/>
                  </a:lnTo>
                  <a:lnTo>
                    <a:pt x="2160271" y="1367789"/>
                  </a:lnTo>
                  <a:lnTo>
                    <a:pt x="1620521" y="0"/>
                  </a:lnTo>
                  <a:close/>
                </a:path>
              </a:pathLst>
            </a:custGeom>
            <a:solidFill>
              <a:srgbClr val="BBE3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303145" y="2112289"/>
              <a:ext cx="2269490" cy="2952750"/>
            </a:xfrm>
            <a:custGeom>
              <a:avLst/>
              <a:gdLst/>
              <a:ahLst/>
              <a:cxnLst/>
              <a:rect l="l" t="t" r="r" b="b"/>
              <a:pathLst>
                <a:path w="2269490" h="2952750">
                  <a:moveTo>
                    <a:pt x="1701800" y="0"/>
                  </a:moveTo>
                  <a:lnTo>
                    <a:pt x="1701800" y="737870"/>
                  </a:lnTo>
                  <a:lnTo>
                    <a:pt x="0" y="737870"/>
                  </a:lnTo>
                  <a:lnTo>
                    <a:pt x="0" y="2213610"/>
                  </a:lnTo>
                  <a:lnTo>
                    <a:pt x="1701800" y="2213610"/>
                  </a:lnTo>
                  <a:lnTo>
                    <a:pt x="1701800" y="2952750"/>
                  </a:lnTo>
                  <a:lnTo>
                    <a:pt x="2269490" y="1475739"/>
                  </a:lnTo>
                  <a:lnTo>
                    <a:pt x="1701800" y="0"/>
                  </a:lnTo>
                  <a:close/>
                </a:path>
              </a:pathLst>
            </a:custGeom>
            <a:solidFill>
              <a:srgbClr val="99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571365" y="2039899"/>
              <a:ext cx="4392930" cy="3169920"/>
            </a:xfrm>
            <a:custGeom>
              <a:avLst/>
              <a:gdLst/>
              <a:ahLst/>
              <a:cxnLst/>
              <a:rect l="l" t="t" r="r" b="b"/>
              <a:pathLst>
                <a:path w="4392930" h="3169920">
                  <a:moveTo>
                    <a:pt x="3294380" y="0"/>
                  </a:moveTo>
                  <a:lnTo>
                    <a:pt x="3294380" y="792479"/>
                  </a:lnTo>
                  <a:lnTo>
                    <a:pt x="0" y="792479"/>
                  </a:lnTo>
                  <a:lnTo>
                    <a:pt x="0" y="2377440"/>
                  </a:lnTo>
                  <a:lnTo>
                    <a:pt x="3294380" y="2377440"/>
                  </a:lnTo>
                  <a:lnTo>
                    <a:pt x="3294380" y="3169920"/>
                  </a:lnTo>
                  <a:lnTo>
                    <a:pt x="4392930" y="1584959"/>
                  </a:lnTo>
                  <a:lnTo>
                    <a:pt x="3294380" y="0"/>
                  </a:lnTo>
                  <a:close/>
                </a:path>
              </a:pathLst>
            </a:custGeom>
            <a:solidFill>
              <a:srgbClr val="60A4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79703" y="3336569"/>
              <a:ext cx="1764030" cy="720090"/>
            </a:xfrm>
            <a:custGeom>
              <a:avLst/>
              <a:gdLst/>
              <a:ahLst/>
              <a:cxnLst/>
              <a:rect l="l" t="t" r="r" b="b"/>
              <a:pathLst>
                <a:path w="1764030" h="720089">
                  <a:moveTo>
                    <a:pt x="863600" y="0"/>
                  </a:moveTo>
                  <a:lnTo>
                    <a:pt x="794919" y="965"/>
                  </a:lnTo>
                  <a:lnTo>
                    <a:pt x="727871" y="3797"/>
                  </a:lnTo>
                  <a:lnTo>
                    <a:pt x="662607" y="8445"/>
                  </a:lnTo>
                  <a:lnTo>
                    <a:pt x="599281" y="14833"/>
                  </a:lnTo>
                  <a:lnTo>
                    <a:pt x="538045" y="22923"/>
                  </a:lnTo>
                  <a:lnTo>
                    <a:pt x="479050" y="32638"/>
                  </a:lnTo>
                  <a:lnTo>
                    <a:pt x="422450" y="43929"/>
                  </a:lnTo>
                  <a:lnTo>
                    <a:pt x="368397" y="56718"/>
                  </a:lnTo>
                  <a:lnTo>
                    <a:pt x="317042" y="70954"/>
                  </a:lnTo>
                  <a:lnTo>
                    <a:pt x="268541" y="86575"/>
                  </a:lnTo>
                  <a:lnTo>
                    <a:pt x="223043" y="103505"/>
                  </a:lnTo>
                  <a:lnTo>
                    <a:pt x="180701" y="121704"/>
                  </a:lnTo>
                  <a:lnTo>
                    <a:pt x="141669" y="141097"/>
                  </a:lnTo>
                  <a:lnTo>
                    <a:pt x="106099" y="161632"/>
                  </a:lnTo>
                  <a:lnTo>
                    <a:pt x="74143" y="183235"/>
                  </a:lnTo>
                  <a:lnTo>
                    <a:pt x="21681" y="229425"/>
                  </a:lnTo>
                  <a:lnTo>
                    <a:pt x="0" y="463156"/>
                  </a:lnTo>
                  <a:lnTo>
                    <a:pt x="1480" y="465505"/>
                  </a:lnTo>
                  <a:lnTo>
                    <a:pt x="45952" y="513753"/>
                  </a:lnTo>
                  <a:lnTo>
                    <a:pt x="106099" y="558139"/>
                  </a:lnTo>
                  <a:lnTo>
                    <a:pt x="141669" y="578739"/>
                  </a:lnTo>
                  <a:lnTo>
                    <a:pt x="180701" y="598182"/>
                  </a:lnTo>
                  <a:lnTo>
                    <a:pt x="223043" y="616432"/>
                  </a:lnTo>
                  <a:lnTo>
                    <a:pt x="268541" y="633412"/>
                  </a:lnTo>
                  <a:lnTo>
                    <a:pt x="317042" y="649058"/>
                  </a:lnTo>
                  <a:lnTo>
                    <a:pt x="368397" y="663321"/>
                  </a:lnTo>
                  <a:lnTo>
                    <a:pt x="422450" y="676122"/>
                  </a:lnTo>
                  <a:lnTo>
                    <a:pt x="479050" y="687425"/>
                  </a:lnTo>
                  <a:lnTo>
                    <a:pt x="538045" y="697153"/>
                  </a:lnTo>
                  <a:lnTo>
                    <a:pt x="599281" y="705256"/>
                  </a:lnTo>
                  <a:lnTo>
                    <a:pt x="662607" y="711657"/>
                  </a:lnTo>
                  <a:lnTo>
                    <a:pt x="727871" y="716305"/>
                  </a:lnTo>
                  <a:lnTo>
                    <a:pt x="794919" y="719137"/>
                  </a:lnTo>
                  <a:lnTo>
                    <a:pt x="863600" y="720090"/>
                  </a:lnTo>
                  <a:lnTo>
                    <a:pt x="932445" y="719137"/>
                  </a:lnTo>
                  <a:lnTo>
                    <a:pt x="999643" y="716305"/>
                  </a:lnTo>
                  <a:lnTo>
                    <a:pt x="1065044" y="711657"/>
                  </a:lnTo>
                  <a:lnTo>
                    <a:pt x="1128497" y="705256"/>
                  </a:lnTo>
                  <a:lnTo>
                    <a:pt x="1189838" y="697153"/>
                  </a:lnTo>
                  <a:lnTo>
                    <a:pt x="1248931" y="687425"/>
                  </a:lnTo>
                  <a:lnTo>
                    <a:pt x="1305612" y="676122"/>
                  </a:lnTo>
                  <a:lnTo>
                    <a:pt x="1359752" y="663321"/>
                  </a:lnTo>
                  <a:lnTo>
                    <a:pt x="1411161" y="649058"/>
                  </a:lnTo>
                  <a:lnTo>
                    <a:pt x="1459726" y="633412"/>
                  </a:lnTo>
                  <a:lnTo>
                    <a:pt x="1505268" y="616432"/>
                  </a:lnTo>
                  <a:lnTo>
                    <a:pt x="1547648" y="598182"/>
                  </a:lnTo>
                  <a:lnTo>
                    <a:pt x="1586713" y="578739"/>
                  </a:lnTo>
                  <a:lnTo>
                    <a:pt x="1622311" y="558139"/>
                  </a:lnTo>
                  <a:lnTo>
                    <a:pt x="1654290" y="536460"/>
                  </a:lnTo>
                  <a:lnTo>
                    <a:pt x="1706766" y="490080"/>
                  </a:lnTo>
                  <a:lnTo>
                    <a:pt x="1742961" y="440093"/>
                  </a:lnTo>
                  <a:lnTo>
                    <a:pt x="1761643" y="386981"/>
                  </a:lnTo>
                  <a:lnTo>
                    <a:pt x="1764031" y="359410"/>
                  </a:lnTo>
                  <a:lnTo>
                    <a:pt x="1761643" y="332003"/>
                  </a:lnTo>
                  <a:lnTo>
                    <a:pt x="1742961" y="279184"/>
                  </a:lnTo>
                  <a:lnTo>
                    <a:pt x="1706766" y="229425"/>
                  </a:lnTo>
                  <a:lnTo>
                    <a:pt x="1654290" y="183235"/>
                  </a:lnTo>
                  <a:lnTo>
                    <a:pt x="1622311" y="161632"/>
                  </a:lnTo>
                  <a:lnTo>
                    <a:pt x="1586713" y="141097"/>
                  </a:lnTo>
                  <a:lnTo>
                    <a:pt x="1547648" y="121704"/>
                  </a:lnTo>
                  <a:lnTo>
                    <a:pt x="1505268" y="103505"/>
                  </a:lnTo>
                  <a:lnTo>
                    <a:pt x="1459726" y="86575"/>
                  </a:lnTo>
                  <a:lnTo>
                    <a:pt x="1411161" y="70954"/>
                  </a:lnTo>
                  <a:lnTo>
                    <a:pt x="1359752" y="56718"/>
                  </a:lnTo>
                  <a:lnTo>
                    <a:pt x="1305612" y="43929"/>
                  </a:lnTo>
                  <a:lnTo>
                    <a:pt x="1248931" y="32638"/>
                  </a:lnTo>
                  <a:lnTo>
                    <a:pt x="1189838" y="22923"/>
                  </a:lnTo>
                  <a:lnTo>
                    <a:pt x="1128497" y="14833"/>
                  </a:lnTo>
                  <a:lnTo>
                    <a:pt x="1065044" y="8445"/>
                  </a:lnTo>
                  <a:lnTo>
                    <a:pt x="999643" y="3797"/>
                  </a:lnTo>
                  <a:lnTo>
                    <a:pt x="932445" y="965"/>
                  </a:lnTo>
                  <a:lnTo>
                    <a:pt x="863600" y="0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506093" y="3498595"/>
            <a:ext cx="1096010" cy="37338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6510" marR="5080" indent="-3810">
              <a:lnSpc>
                <a:spcPts val="1300"/>
              </a:lnSpc>
              <a:spcBef>
                <a:spcPts val="260"/>
              </a:spcBef>
            </a:pPr>
            <a:r>
              <a:rPr sz="1200" b="1" spc="-5" dirty="0">
                <a:solidFill>
                  <a:srgbClr val="002060"/>
                </a:solidFill>
                <a:latin typeface="Arial"/>
                <a:cs typeface="Arial"/>
              </a:rPr>
              <a:t>Zone côtière</a:t>
            </a:r>
            <a:r>
              <a:rPr sz="1200" b="1" spc="-17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2060"/>
                </a:solidFill>
                <a:latin typeface="Arial"/>
                <a:cs typeface="Arial"/>
              </a:rPr>
              <a:t>et  </a:t>
            </a:r>
            <a:r>
              <a:rPr sz="1200" b="1" spc="-5" dirty="0">
                <a:solidFill>
                  <a:srgbClr val="002060"/>
                </a:solidFill>
                <a:latin typeface="Arial"/>
                <a:cs typeface="Arial"/>
              </a:rPr>
              <a:t>mer</a:t>
            </a:r>
            <a:r>
              <a:rPr sz="1200" b="1" spc="-1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002060"/>
                </a:solidFill>
                <a:latin typeface="Arial"/>
                <a:cs typeface="Arial"/>
              </a:rPr>
              <a:t>territoriale</a:t>
            </a:r>
            <a:endParaRPr sz="12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06093" y="2915919"/>
            <a:ext cx="1007744" cy="41275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40970" marR="5080" indent="-128270">
              <a:lnSpc>
                <a:spcPts val="1490"/>
              </a:lnSpc>
              <a:spcBef>
                <a:spcPts val="204"/>
              </a:spcBef>
            </a:pPr>
            <a:r>
              <a:rPr sz="1300" b="1" i="1" spc="-10" dirty="0">
                <a:solidFill>
                  <a:srgbClr val="002060"/>
                </a:solidFill>
                <a:latin typeface="Arial"/>
                <a:cs typeface="Arial"/>
              </a:rPr>
              <a:t>Périmètre</a:t>
            </a:r>
            <a:r>
              <a:rPr sz="1300" b="1" i="1" spc="-17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1300" b="1" i="1" dirty="0">
                <a:solidFill>
                  <a:srgbClr val="002060"/>
                </a:solidFill>
                <a:latin typeface="Arial"/>
                <a:cs typeface="Arial"/>
              </a:rPr>
              <a:t>de  </a:t>
            </a:r>
            <a:r>
              <a:rPr sz="1300" b="1" i="1" spc="-10" dirty="0">
                <a:solidFill>
                  <a:srgbClr val="002060"/>
                </a:solidFill>
                <a:latin typeface="Arial"/>
                <a:cs typeface="Arial"/>
              </a:rPr>
              <a:t>proximité</a:t>
            </a:r>
            <a:endParaRPr sz="13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97802" y="4595139"/>
            <a:ext cx="2015489" cy="756920"/>
          </a:xfrm>
          <a:custGeom>
            <a:avLst/>
            <a:gdLst/>
            <a:ahLst/>
            <a:cxnLst/>
            <a:rect l="l" t="t" r="r" b="b"/>
            <a:pathLst>
              <a:path w="2015489" h="756920">
                <a:moveTo>
                  <a:pt x="1512570" y="0"/>
                </a:moveTo>
                <a:lnTo>
                  <a:pt x="1512570" y="189230"/>
                </a:lnTo>
                <a:lnTo>
                  <a:pt x="0" y="189230"/>
                </a:lnTo>
                <a:lnTo>
                  <a:pt x="0" y="567689"/>
                </a:lnTo>
                <a:lnTo>
                  <a:pt x="1512570" y="567689"/>
                </a:lnTo>
                <a:lnTo>
                  <a:pt x="1512570" y="756919"/>
                </a:lnTo>
                <a:lnTo>
                  <a:pt x="2015490" y="378460"/>
                </a:lnTo>
                <a:lnTo>
                  <a:pt x="1512570" y="0"/>
                </a:lnTo>
                <a:close/>
              </a:path>
            </a:pathLst>
          </a:custGeom>
          <a:solidFill>
            <a:srgbClr val="BBE3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578794" y="4853940"/>
            <a:ext cx="69469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002060"/>
                </a:solidFill>
                <a:latin typeface="Arial"/>
                <a:cs typeface="Arial"/>
              </a:rPr>
              <a:t>0-12</a:t>
            </a:r>
            <a:r>
              <a:rPr sz="1400" b="1" spc="-8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2060"/>
                </a:solidFill>
                <a:latin typeface="Arial"/>
                <a:cs typeface="Arial"/>
              </a:rPr>
              <a:t>nm</a:t>
            </a:r>
            <a:endParaRPr sz="14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2346477" y="3429000"/>
            <a:ext cx="2051050" cy="720090"/>
          </a:xfrm>
          <a:custGeom>
            <a:avLst/>
            <a:gdLst/>
            <a:ahLst/>
            <a:cxnLst/>
            <a:rect l="l" t="t" r="r" b="b"/>
            <a:pathLst>
              <a:path w="2051050" h="720089">
                <a:moveTo>
                  <a:pt x="1024889" y="0"/>
                </a:moveTo>
                <a:lnTo>
                  <a:pt x="955916" y="736"/>
                </a:lnTo>
                <a:lnTo>
                  <a:pt x="888364" y="2946"/>
                </a:lnTo>
                <a:lnTo>
                  <a:pt x="822350" y="6565"/>
                </a:lnTo>
                <a:lnTo>
                  <a:pt x="758012" y="11557"/>
                </a:lnTo>
                <a:lnTo>
                  <a:pt x="695439" y="17881"/>
                </a:lnTo>
                <a:lnTo>
                  <a:pt x="634758" y="25501"/>
                </a:lnTo>
                <a:lnTo>
                  <a:pt x="576097" y="34366"/>
                </a:lnTo>
                <a:lnTo>
                  <a:pt x="519569" y="44450"/>
                </a:lnTo>
                <a:lnTo>
                  <a:pt x="465302" y="55689"/>
                </a:lnTo>
                <a:lnTo>
                  <a:pt x="413397" y="68072"/>
                </a:lnTo>
                <a:lnTo>
                  <a:pt x="363994" y="81534"/>
                </a:lnTo>
                <a:lnTo>
                  <a:pt x="317182" y="96037"/>
                </a:lnTo>
                <a:lnTo>
                  <a:pt x="273113" y="111531"/>
                </a:lnTo>
                <a:lnTo>
                  <a:pt x="231876" y="128003"/>
                </a:lnTo>
                <a:lnTo>
                  <a:pt x="193611" y="145389"/>
                </a:lnTo>
                <a:lnTo>
                  <a:pt x="158419" y="163652"/>
                </a:lnTo>
                <a:lnTo>
                  <a:pt x="97777" y="202641"/>
                </a:lnTo>
                <a:lnTo>
                  <a:pt x="50876" y="244652"/>
                </a:lnTo>
                <a:lnTo>
                  <a:pt x="18668" y="289344"/>
                </a:lnTo>
                <a:lnTo>
                  <a:pt x="2120" y="336384"/>
                </a:lnTo>
                <a:lnTo>
                  <a:pt x="0" y="360680"/>
                </a:lnTo>
                <a:lnTo>
                  <a:pt x="2120" y="384835"/>
                </a:lnTo>
                <a:lnTo>
                  <a:pt x="18668" y="431609"/>
                </a:lnTo>
                <a:lnTo>
                  <a:pt x="50876" y="476084"/>
                </a:lnTo>
                <a:lnTo>
                  <a:pt x="97777" y="517918"/>
                </a:lnTo>
                <a:lnTo>
                  <a:pt x="158419" y="556768"/>
                </a:lnTo>
                <a:lnTo>
                  <a:pt x="193611" y="574979"/>
                </a:lnTo>
                <a:lnTo>
                  <a:pt x="231876" y="592302"/>
                </a:lnTo>
                <a:lnTo>
                  <a:pt x="273113" y="608723"/>
                </a:lnTo>
                <a:lnTo>
                  <a:pt x="317182" y="624192"/>
                </a:lnTo>
                <a:lnTo>
                  <a:pt x="363994" y="638670"/>
                </a:lnTo>
                <a:lnTo>
                  <a:pt x="413397" y="652094"/>
                </a:lnTo>
                <a:lnTo>
                  <a:pt x="465302" y="664451"/>
                </a:lnTo>
                <a:lnTo>
                  <a:pt x="519569" y="675678"/>
                </a:lnTo>
                <a:lnTo>
                  <a:pt x="576097" y="685749"/>
                </a:lnTo>
                <a:lnTo>
                  <a:pt x="634758" y="694601"/>
                </a:lnTo>
                <a:lnTo>
                  <a:pt x="695439" y="702221"/>
                </a:lnTo>
                <a:lnTo>
                  <a:pt x="758012" y="708545"/>
                </a:lnTo>
                <a:lnTo>
                  <a:pt x="822350" y="713524"/>
                </a:lnTo>
                <a:lnTo>
                  <a:pt x="888364" y="717143"/>
                </a:lnTo>
                <a:lnTo>
                  <a:pt x="955916" y="719353"/>
                </a:lnTo>
                <a:lnTo>
                  <a:pt x="1024889" y="720089"/>
                </a:lnTo>
                <a:lnTo>
                  <a:pt x="1094016" y="719353"/>
                </a:lnTo>
                <a:lnTo>
                  <a:pt x="1161694" y="717143"/>
                </a:lnTo>
                <a:lnTo>
                  <a:pt x="1227836" y="713524"/>
                </a:lnTo>
                <a:lnTo>
                  <a:pt x="1292301" y="708545"/>
                </a:lnTo>
                <a:lnTo>
                  <a:pt x="1354975" y="702221"/>
                </a:lnTo>
                <a:lnTo>
                  <a:pt x="1415732" y="694601"/>
                </a:lnTo>
                <a:lnTo>
                  <a:pt x="1474482" y="685749"/>
                </a:lnTo>
                <a:lnTo>
                  <a:pt x="1531073" y="675678"/>
                </a:lnTo>
                <a:lnTo>
                  <a:pt x="1585417" y="664451"/>
                </a:lnTo>
                <a:lnTo>
                  <a:pt x="1637372" y="652094"/>
                </a:lnTo>
                <a:lnTo>
                  <a:pt x="1686839" y="638670"/>
                </a:lnTo>
                <a:lnTo>
                  <a:pt x="1733689" y="624192"/>
                </a:lnTo>
                <a:lnTo>
                  <a:pt x="1777796" y="608723"/>
                </a:lnTo>
                <a:lnTo>
                  <a:pt x="1819071" y="592302"/>
                </a:lnTo>
                <a:lnTo>
                  <a:pt x="1857362" y="574979"/>
                </a:lnTo>
                <a:lnTo>
                  <a:pt x="1892566" y="556768"/>
                </a:lnTo>
                <a:lnTo>
                  <a:pt x="1953247" y="517918"/>
                </a:lnTo>
                <a:lnTo>
                  <a:pt x="2000173" y="476084"/>
                </a:lnTo>
                <a:lnTo>
                  <a:pt x="2032380" y="431609"/>
                </a:lnTo>
                <a:lnTo>
                  <a:pt x="2048941" y="384835"/>
                </a:lnTo>
                <a:lnTo>
                  <a:pt x="2051050" y="360680"/>
                </a:lnTo>
                <a:lnTo>
                  <a:pt x="2048941" y="336384"/>
                </a:lnTo>
                <a:lnTo>
                  <a:pt x="2032380" y="289344"/>
                </a:lnTo>
                <a:lnTo>
                  <a:pt x="2000173" y="244652"/>
                </a:lnTo>
                <a:lnTo>
                  <a:pt x="1953247" y="202641"/>
                </a:lnTo>
                <a:lnTo>
                  <a:pt x="1892566" y="163652"/>
                </a:lnTo>
                <a:lnTo>
                  <a:pt x="1857362" y="145389"/>
                </a:lnTo>
                <a:lnTo>
                  <a:pt x="1819071" y="128003"/>
                </a:lnTo>
                <a:lnTo>
                  <a:pt x="1777796" y="111531"/>
                </a:lnTo>
                <a:lnTo>
                  <a:pt x="1733689" y="96037"/>
                </a:lnTo>
                <a:lnTo>
                  <a:pt x="1686839" y="81534"/>
                </a:lnTo>
                <a:lnTo>
                  <a:pt x="1637372" y="68072"/>
                </a:lnTo>
                <a:lnTo>
                  <a:pt x="1585417" y="55689"/>
                </a:lnTo>
                <a:lnTo>
                  <a:pt x="1531073" y="44450"/>
                </a:lnTo>
                <a:lnTo>
                  <a:pt x="1474482" y="34366"/>
                </a:lnTo>
                <a:lnTo>
                  <a:pt x="1415732" y="25501"/>
                </a:lnTo>
                <a:lnTo>
                  <a:pt x="1354975" y="17881"/>
                </a:lnTo>
                <a:lnTo>
                  <a:pt x="1292301" y="11557"/>
                </a:lnTo>
                <a:lnTo>
                  <a:pt x="1227836" y="6565"/>
                </a:lnTo>
                <a:lnTo>
                  <a:pt x="1161694" y="2946"/>
                </a:lnTo>
                <a:lnTo>
                  <a:pt x="1094016" y="736"/>
                </a:lnTo>
                <a:lnTo>
                  <a:pt x="1024889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2770339" y="3483355"/>
            <a:ext cx="1158240" cy="636270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 marR="5080" indent="-13335" algn="ctr">
              <a:lnSpc>
                <a:spcPct val="93600"/>
              </a:lnSpc>
              <a:spcBef>
                <a:spcPts val="190"/>
              </a:spcBef>
            </a:pPr>
            <a:r>
              <a:rPr sz="1200" b="1" spc="-5" dirty="0">
                <a:solidFill>
                  <a:srgbClr val="002060"/>
                </a:solidFill>
                <a:latin typeface="Arial"/>
                <a:cs typeface="Arial"/>
              </a:rPr>
              <a:t>Zone </a:t>
            </a:r>
            <a:r>
              <a:rPr sz="1200" b="1" spc="-10" dirty="0">
                <a:solidFill>
                  <a:srgbClr val="002060"/>
                </a:solidFill>
                <a:latin typeface="Arial"/>
                <a:cs typeface="Arial"/>
              </a:rPr>
              <a:t>Contiguë  </a:t>
            </a:r>
            <a:r>
              <a:rPr sz="1000" spc="-15" dirty="0">
                <a:solidFill>
                  <a:srgbClr val="002060"/>
                </a:solidFill>
                <a:latin typeface="Arial"/>
                <a:cs typeface="Arial"/>
              </a:rPr>
              <a:t>Actions </a:t>
            </a:r>
            <a:r>
              <a:rPr sz="1000" spc="-10" dirty="0">
                <a:solidFill>
                  <a:srgbClr val="002060"/>
                </a:solidFill>
                <a:latin typeface="Arial"/>
                <a:cs typeface="Arial"/>
              </a:rPr>
              <a:t>sous  surveillance de</a:t>
            </a:r>
            <a:r>
              <a:rPr sz="1000" spc="-16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1000" spc="-15" dirty="0">
                <a:solidFill>
                  <a:srgbClr val="002060"/>
                </a:solidFill>
                <a:latin typeface="Arial"/>
                <a:cs typeface="Arial"/>
              </a:rPr>
              <a:t>l’État  </a:t>
            </a:r>
            <a:r>
              <a:rPr sz="1000" spc="-10" dirty="0">
                <a:solidFill>
                  <a:srgbClr val="002060"/>
                </a:solidFill>
                <a:latin typeface="Arial"/>
                <a:cs typeface="Arial"/>
              </a:rPr>
              <a:t>français</a:t>
            </a:r>
            <a:endParaRPr sz="10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666364" y="2884932"/>
            <a:ext cx="1139825" cy="443230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2700" marR="5080" indent="173990">
              <a:lnSpc>
                <a:spcPts val="1610"/>
              </a:lnSpc>
              <a:spcBef>
                <a:spcPts val="210"/>
              </a:spcBef>
            </a:pPr>
            <a:r>
              <a:rPr sz="1400" b="1" i="1" spc="-10" dirty="0">
                <a:solidFill>
                  <a:srgbClr val="002060"/>
                </a:solidFill>
                <a:latin typeface="Arial"/>
                <a:cs typeface="Arial"/>
              </a:rPr>
              <a:t>Périmètre  </a:t>
            </a:r>
            <a:r>
              <a:rPr sz="1400" b="1" i="1" spc="5" dirty="0">
                <a:solidFill>
                  <a:srgbClr val="002060"/>
                </a:solidFill>
                <a:latin typeface="Arial"/>
                <a:cs typeface="Arial"/>
              </a:rPr>
              <a:t>i</a:t>
            </a:r>
            <a:r>
              <a:rPr sz="1400" b="1" i="1" spc="-20" dirty="0">
                <a:solidFill>
                  <a:srgbClr val="002060"/>
                </a:solidFill>
                <a:latin typeface="Arial"/>
                <a:cs typeface="Arial"/>
              </a:rPr>
              <a:t>n</a:t>
            </a:r>
            <a:r>
              <a:rPr sz="1400" b="1" i="1" spc="-15" dirty="0">
                <a:solidFill>
                  <a:srgbClr val="002060"/>
                </a:solidFill>
                <a:latin typeface="Arial"/>
                <a:cs typeface="Arial"/>
              </a:rPr>
              <a:t>t</a:t>
            </a:r>
            <a:r>
              <a:rPr sz="1400" b="1" i="1" dirty="0">
                <a:solidFill>
                  <a:srgbClr val="002060"/>
                </a:solidFill>
                <a:latin typeface="Arial"/>
                <a:cs typeface="Arial"/>
              </a:rPr>
              <a:t>e</a:t>
            </a:r>
            <a:r>
              <a:rPr sz="1400" b="1" i="1" spc="5" dirty="0">
                <a:solidFill>
                  <a:srgbClr val="002060"/>
                </a:solidFill>
                <a:latin typeface="Arial"/>
                <a:cs typeface="Arial"/>
              </a:rPr>
              <a:t>rm</a:t>
            </a:r>
            <a:r>
              <a:rPr sz="1400" b="1" i="1" spc="-10" dirty="0">
                <a:solidFill>
                  <a:srgbClr val="002060"/>
                </a:solidFill>
                <a:latin typeface="Arial"/>
                <a:cs typeface="Arial"/>
              </a:rPr>
              <a:t>é</a:t>
            </a:r>
            <a:r>
              <a:rPr sz="1400" b="1" i="1" spc="-15" dirty="0">
                <a:solidFill>
                  <a:srgbClr val="002060"/>
                </a:solidFill>
                <a:latin typeface="Arial"/>
                <a:cs typeface="Arial"/>
              </a:rPr>
              <a:t>d</a:t>
            </a:r>
            <a:r>
              <a:rPr sz="1400" b="1" i="1" spc="-5" dirty="0">
                <a:solidFill>
                  <a:srgbClr val="002060"/>
                </a:solidFill>
                <a:latin typeface="Arial"/>
                <a:cs typeface="Arial"/>
              </a:rPr>
              <a:t>i</a:t>
            </a:r>
            <a:r>
              <a:rPr sz="1400" b="1" i="1" spc="-10" dirty="0">
                <a:solidFill>
                  <a:srgbClr val="002060"/>
                </a:solidFill>
                <a:latin typeface="Arial"/>
                <a:cs typeface="Arial"/>
              </a:rPr>
              <a:t>a</a:t>
            </a:r>
            <a:r>
              <a:rPr sz="1400" b="1" i="1" spc="5" dirty="0">
                <a:solidFill>
                  <a:srgbClr val="002060"/>
                </a:solidFill>
                <a:latin typeface="Arial"/>
                <a:cs typeface="Arial"/>
              </a:rPr>
              <a:t>ire</a:t>
            </a:r>
            <a:endParaRPr sz="14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255520" y="4573854"/>
            <a:ext cx="2303780" cy="863600"/>
          </a:xfrm>
          <a:custGeom>
            <a:avLst/>
            <a:gdLst/>
            <a:ahLst/>
            <a:cxnLst/>
            <a:rect l="l" t="t" r="r" b="b"/>
            <a:pathLst>
              <a:path w="2303779" h="863600">
                <a:moveTo>
                  <a:pt x="1728470" y="0"/>
                </a:moveTo>
                <a:lnTo>
                  <a:pt x="1728470" y="215900"/>
                </a:lnTo>
                <a:lnTo>
                  <a:pt x="0" y="215900"/>
                </a:lnTo>
                <a:lnTo>
                  <a:pt x="0" y="647700"/>
                </a:lnTo>
                <a:lnTo>
                  <a:pt x="1728470" y="647700"/>
                </a:lnTo>
                <a:lnTo>
                  <a:pt x="1728470" y="863600"/>
                </a:lnTo>
                <a:lnTo>
                  <a:pt x="2303780" y="431800"/>
                </a:lnTo>
                <a:lnTo>
                  <a:pt x="1728470" y="0"/>
                </a:lnTo>
                <a:close/>
              </a:path>
            </a:pathLst>
          </a:custGeom>
          <a:solidFill>
            <a:srgbClr val="86D0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2753829" y="4881372"/>
            <a:ext cx="77914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002060"/>
                </a:solidFill>
                <a:latin typeface="Arial"/>
                <a:cs typeface="Arial"/>
              </a:rPr>
              <a:t>12-22</a:t>
            </a:r>
            <a:r>
              <a:rPr sz="1400" b="1" spc="-15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solidFill>
                  <a:srgbClr val="002060"/>
                </a:solidFill>
                <a:latin typeface="Arial"/>
                <a:cs typeface="Arial"/>
              </a:rPr>
              <a:t>nm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4559300" y="2110701"/>
            <a:ext cx="1752600" cy="3665220"/>
            <a:chOff x="4559300" y="2110701"/>
            <a:chExt cx="1752600" cy="3665220"/>
          </a:xfrm>
        </p:grpSpPr>
        <p:sp>
          <p:nvSpPr>
            <p:cNvPr id="28" name="object 28"/>
            <p:cNvSpPr/>
            <p:nvPr/>
          </p:nvSpPr>
          <p:spPr>
            <a:xfrm>
              <a:off x="6309779" y="2112289"/>
              <a:ext cx="0" cy="3662045"/>
            </a:xfrm>
            <a:custGeom>
              <a:avLst/>
              <a:gdLst/>
              <a:ahLst/>
              <a:cxnLst/>
              <a:rect l="l" t="t" r="r" b="b"/>
              <a:pathLst>
                <a:path h="3662045">
                  <a:moveTo>
                    <a:pt x="0" y="366197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38095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559300" y="4531156"/>
              <a:ext cx="1750695" cy="971550"/>
            </a:xfrm>
            <a:custGeom>
              <a:avLst/>
              <a:gdLst/>
              <a:ahLst/>
              <a:cxnLst/>
              <a:rect l="l" t="t" r="r" b="b"/>
              <a:pathLst>
                <a:path w="1750695" h="971550">
                  <a:moveTo>
                    <a:pt x="1313256" y="0"/>
                  </a:moveTo>
                  <a:lnTo>
                    <a:pt x="1313256" y="242519"/>
                  </a:lnTo>
                  <a:lnTo>
                    <a:pt x="0" y="242519"/>
                  </a:lnTo>
                  <a:lnTo>
                    <a:pt x="0" y="728967"/>
                  </a:lnTo>
                  <a:lnTo>
                    <a:pt x="1313256" y="728967"/>
                  </a:lnTo>
                  <a:lnTo>
                    <a:pt x="1313256" y="971486"/>
                  </a:lnTo>
                  <a:lnTo>
                    <a:pt x="1750479" y="485025"/>
                  </a:lnTo>
                  <a:lnTo>
                    <a:pt x="1313256" y="0"/>
                  </a:lnTo>
                  <a:close/>
                </a:path>
              </a:pathLst>
            </a:custGeom>
            <a:solidFill>
              <a:srgbClr val="60A4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4643119" y="3447427"/>
              <a:ext cx="1623060" cy="720090"/>
            </a:xfrm>
            <a:custGeom>
              <a:avLst/>
              <a:gdLst/>
              <a:ahLst/>
              <a:cxnLst/>
              <a:rect l="l" t="t" r="r" b="b"/>
              <a:pathLst>
                <a:path w="1623060" h="720089">
                  <a:moveTo>
                    <a:pt x="811314" y="0"/>
                  </a:moveTo>
                  <a:lnTo>
                    <a:pt x="731392" y="1600"/>
                  </a:lnTo>
                  <a:lnTo>
                    <a:pt x="653999" y="6311"/>
                  </a:lnTo>
                  <a:lnTo>
                    <a:pt x="579450" y="13995"/>
                  </a:lnTo>
                  <a:lnTo>
                    <a:pt x="508025" y="24536"/>
                  </a:lnTo>
                  <a:lnTo>
                    <a:pt x="440029" y="37795"/>
                  </a:lnTo>
                  <a:lnTo>
                    <a:pt x="375754" y="53632"/>
                  </a:lnTo>
                  <a:lnTo>
                    <a:pt x="315506" y="71920"/>
                  </a:lnTo>
                  <a:lnTo>
                    <a:pt x="259587" y="92532"/>
                  </a:lnTo>
                  <a:lnTo>
                    <a:pt x="208279" y="115328"/>
                  </a:lnTo>
                  <a:lnTo>
                    <a:pt x="161899" y="140182"/>
                  </a:lnTo>
                  <a:lnTo>
                    <a:pt x="120726" y="166954"/>
                  </a:lnTo>
                  <a:lnTo>
                    <a:pt x="85077" y="195529"/>
                  </a:lnTo>
                  <a:lnTo>
                    <a:pt x="31521" y="257530"/>
                  </a:lnTo>
                  <a:lnTo>
                    <a:pt x="3594" y="325119"/>
                  </a:lnTo>
                  <a:lnTo>
                    <a:pt x="0" y="360679"/>
                  </a:lnTo>
                  <a:lnTo>
                    <a:pt x="3594" y="396024"/>
                  </a:lnTo>
                  <a:lnTo>
                    <a:pt x="31521" y="463257"/>
                  </a:lnTo>
                  <a:lnTo>
                    <a:pt x="85077" y="524992"/>
                  </a:lnTo>
                  <a:lnTo>
                    <a:pt x="120726" y="553465"/>
                  </a:lnTo>
                  <a:lnTo>
                    <a:pt x="161899" y="580161"/>
                  </a:lnTo>
                  <a:lnTo>
                    <a:pt x="208279" y="604951"/>
                  </a:lnTo>
                  <a:lnTo>
                    <a:pt x="259587" y="627684"/>
                  </a:lnTo>
                  <a:lnTo>
                    <a:pt x="315506" y="648258"/>
                  </a:lnTo>
                  <a:lnTo>
                    <a:pt x="375754" y="666508"/>
                  </a:lnTo>
                  <a:lnTo>
                    <a:pt x="440029" y="682332"/>
                  </a:lnTo>
                  <a:lnTo>
                    <a:pt x="508025" y="695566"/>
                  </a:lnTo>
                  <a:lnTo>
                    <a:pt x="579450" y="706094"/>
                  </a:lnTo>
                  <a:lnTo>
                    <a:pt x="653999" y="713778"/>
                  </a:lnTo>
                  <a:lnTo>
                    <a:pt x="731392" y="718489"/>
                  </a:lnTo>
                  <a:lnTo>
                    <a:pt x="811314" y="720089"/>
                  </a:lnTo>
                  <a:lnTo>
                    <a:pt x="891247" y="718489"/>
                  </a:lnTo>
                  <a:lnTo>
                    <a:pt x="968628" y="713778"/>
                  </a:lnTo>
                  <a:lnTo>
                    <a:pt x="1043190" y="706094"/>
                  </a:lnTo>
                  <a:lnTo>
                    <a:pt x="1114615" y="695566"/>
                  </a:lnTo>
                  <a:lnTo>
                    <a:pt x="1182611" y="682332"/>
                  </a:lnTo>
                  <a:lnTo>
                    <a:pt x="1246885" y="666508"/>
                  </a:lnTo>
                  <a:lnTo>
                    <a:pt x="1307134" y="648258"/>
                  </a:lnTo>
                  <a:lnTo>
                    <a:pt x="1363052" y="627684"/>
                  </a:lnTo>
                  <a:lnTo>
                    <a:pt x="1414360" y="604951"/>
                  </a:lnTo>
                  <a:lnTo>
                    <a:pt x="1460741" y="580161"/>
                  </a:lnTo>
                  <a:lnTo>
                    <a:pt x="1501902" y="553465"/>
                  </a:lnTo>
                  <a:lnTo>
                    <a:pt x="1537550" y="524992"/>
                  </a:lnTo>
                  <a:lnTo>
                    <a:pt x="1591119" y="463257"/>
                  </a:lnTo>
                  <a:lnTo>
                    <a:pt x="1619034" y="396024"/>
                  </a:lnTo>
                  <a:lnTo>
                    <a:pt x="1622640" y="360679"/>
                  </a:lnTo>
                  <a:lnTo>
                    <a:pt x="1619034" y="325119"/>
                  </a:lnTo>
                  <a:lnTo>
                    <a:pt x="1591119" y="257530"/>
                  </a:lnTo>
                  <a:lnTo>
                    <a:pt x="1537550" y="195529"/>
                  </a:lnTo>
                  <a:lnTo>
                    <a:pt x="1501902" y="166954"/>
                  </a:lnTo>
                  <a:lnTo>
                    <a:pt x="1460741" y="140182"/>
                  </a:lnTo>
                  <a:lnTo>
                    <a:pt x="1414360" y="115328"/>
                  </a:lnTo>
                  <a:lnTo>
                    <a:pt x="1363052" y="92532"/>
                  </a:lnTo>
                  <a:lnTo>
                    <a:pt x="1307134" y="71920"/>
                  </a:lnTo>
                  <a:lnTo>
                    <a:pt x="1246885" y="53632"/>
                  </a:lnTo>
                  <a:lnTo>
                    <a:pt x="1182611" y="37795"/>
                  </a:lnTo>
                  <a:lnTo>
                    <a:pt x="1114615" y="24536"/>
                  </a:lnTo>
                  <a:lnTo>
                    <a:pt x="1043190" y="13995"/>
                  </a:lnTo>
                  <a:lnTo>
                    <a:pt x="968628" y="6311"/>
                  </a:lnTo>
                  <a:lnTo>
                    <a:pt x="891247" y="1600"/>
                  </a:lnTo>
                  <a:lnTo>
                    <a:pt x="811314" y="0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5167363" y="3645915"/>
            <a:ext cx="53657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000" b="1" spc="-5" dirty="0">
                <a:solidFill>
                  <a:srgbClr val="002060"/>
                </a:solidFill>
                <a:latin typeface="Arial"/>
                <a:cs typeface="Arial"/>
              </a:rPr>
              <a:t>ZEE</a:t>
            </a:r>
            <a:endParaRPr sz="1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000" b="1" spc="-10" dirty="0">
                <a:solidFill>
                  <a:srgbClr val="002060"/>
                </a:solidFill>
                <a:latin typeface="Arial"/>
                <a:cs typeface="Arial"/>
              </a:rPr>
              <a:t>F</a:t>
            </a:r>
            <a:r>
              <a:rPr sz="1000" b="1" spc="-15" dirty="0">
                <a:solidFill>
                  <a:srgbClr val="002060"/>
                </a:solidFill>
                <a:latin typeface="Arial"/>
                <a:cs typeface="Arial"/>
              </a:rPr>
              <a:t>r</a:t>
            </a:r>
            <a:r>
              <a:rPr sz="1000" b="1" spc="-20" dirty="0">
                <a:solidFill>
                  <a:srgbClr val="002060"/>
                </a:solidFill>
                <a:latin typeface="Arial"/>
                <a:cs typeface="Arial"/>
              </a:rPr>
              <a:t>a</a:t>
            </a:r>
            <a:r>
              <a:rPr sz="1000" b="1" spc="-10" dirty="0">
                <a:solidFill>
                  <a:srgbClr val="002060"/>
                </a:solidFill>
                <a:latin typeface="Arial"/>
                <a:cs typeface="Arial"/>
              </a:rPr>
              <a:t>n</a:t>
            </a:r>
            <a:r>
              <a:rPr sz="1000" b="1" spc="-20" dirty="0">
                <a:solidFill>
                  <a:srgbClr val="002060"/>
                </a:solidFill>
                <a:latin typeface="Arial"/>
                <a:cs typeface="Arial"/>
              </a:rPr>
              <a:t>ça</a:t>
            </a:r>
            <a:r>
              <a:rPr sz="1000" b="1" spc="-15" dirty="0">
                <a:solidFill>
                  <a:srgbClr val="002060"/>
                </a:solidFill>
                <a:latin typeface="Arial"/>
                <a:cs typeface="Arial"/>
              </a:rPr>
              <a:t>i</a:t>
            </a:r>
            <a:r>
              <a:rPr sz="1000" b="1" dirty="0">
                <a:solidFill>
                  <a:srgbClr val="002060"/>
                </a:solidFill>
                <a:latin typeface="Arial"/>
                <a:cs typeface="Arial"/>
              </a:rPr>
              <a:t>s</a:t>
            </a:r>
            <a:endParaRPr sz="10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058803" y="2869692"/>
            <a:ext cx="842010" cy="440055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17475" marR="5080" indent="-105410">
              <a:lnSpc>
                <a:spcPts val="1580"/>
              </a:lnSpc>
              <a:spcBef>
                <a:spcPts val="235"/>
              </a:spcBef>
            </a:pPr>
            <a:r>
              <a:rPr sz="1400" b="1" i="1" spc="-5" dirty="0">
                <a:solidFill>
                  <a:srgbClr val="002060"/>
                </a:solidFill>
                <a:latin typeface="Arial"/>
                <a:cs typeface="Arial"/>
              </a:rPr>
              <a:t>P</a:t>
            </a:r>
            <a:r>
              <a:rPr sz="1400" b="1" i="1" spc="-10" dirty="0">
                <a:solidFill>
                  <a:srgbClr val="002060"/>
                </a:solidFill>
                <a:latin typeface="Arial"/>
                <a:cs typeface="Arial"/>
              </a:rPr>
              <a:t>é</a:t>
            </a:r>
            <a:r>
              <a:rPr sz="1400" b="1" i="1" spc="-5" dirty="0">
                <a:solidFill>
                  <a:srgbClr val="002060"/>
                </a:solidFill>
                <a:latin typeface="Arial"/>
                <a:cs typeface="Arial"/>
              </a:rPr>
              <a:t>r</a:t>
            </a:r>
            <a:r>
              <a:rPr sz="1400" b="1" i="1" spc="-10" dirty="0">
                <a:solidFill>
                  <a:srgbClr val="002060"/>
                </a:solidFill>
                <a:latin typeface="Arial"/>
                <a:cs typeface="Arial"/>
              </a:rPr>
              <a:t>i</a:t>
            </a:r>
            <a:r>
              <a:rPr sz="1400" b="1" i="1" spc="-5" dirty="0">
                <a:solidFill>
                  <a:srgbClr val="002060"/>
                </a:solidFill>
                <a:latin typeface="Arial"/>
                <a:cs typeface="Arial"/>
              </a:rPr>
              <a:t>m</a:t>
            </a:r>
            <a:r>
              <a:rPr sz="1400" b="1" i="1" spc="-10" dirty="0">
                <a:solidFill>
                  <a:srgbClr val="002060"/>
                </a:solidFill>
                <a:latin typeface="Arial"/>
                <a:cs typeface="Arial"/>
              </a:rPr>
              <a:t>èt</a:t>
            </a:r>
            <a:r>
              <a:rPr sz="1400" b="1" i="1" spc="-5" dirty="0">
                <a:solidFill>
                  <a:srgbClr val="002060"/>
                </a:solidFill>
                <a:latin typeface="Arial"/>
                <a:cs typeface="Arial"/>
              </a:rPr>
              <a:t>r</a:t>
            </a:r>
            <a:r>
              <a:rPr sz="1400" b="1" i="1" dirty="0">
                <a:solidFill>
                  <a:srgbClr val="002060"/>
                </a:solidFill>
                <a:latin typeface="Arial"/>
                <a:cs typeface="Arial"/>
              </a:rPr>
              <a:t>e  </a:t>
            </a:r>
            <a:r>
              <a:rPr sz="1400" b="1" i="1" spc="5" dirty="0">
                <a:solidFill>
                  <a:srgbClr val="002060"/>
                </a:solidFill>
                <a:latin typeface="Arial"/>
                <a:cs typeface="Arial"/>
              </a:rPr>
              <a:t>large</a:t>
            </a:r>
            <a:endParaRPr sz="14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829399" y="2869692"/>
            <a:ext cx="750570" cy="440055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 marR="5080" indent="238760">
              <a:lnSpc>
                <a:spcPts val="1580"/>
              </a:lnSpc>
              <a:spcBef>
                <a:spcPts val="235"/>
              </a:spcBef>
            </a:pPr>
            <a:r>
              <a:rPr sz="1400" b="1" i="1" spc="-15" dirty="0">
                <a:solidFill>
                  <a:srgbClr val="002060"/>
                </a:solidFill>
                <a:latin typeface="Arial"/>
                <a:cs typeface="Arial"/>
              </a:rPr>
              <a:t>Zone  d</a:t>
            </a:r>
            <a:r>
              <a:rPr sz="1400" b="1" i="1" spc="-10" dirty="0">
                <a:solidFill>
                  <a:srgbClr val="002060"/>
                </a:solidFill>
                <a:latin typeface="Arial"/>
                <a:cs typeface="Arial"/>
              </a:rPr>
              <a:t>’i</a:t>
            </a:r>
            <a:r>
              <a:rPr sz="1400" b="1" i="1" dirty="0">
                <a:solidFill>
                  <a:srgbClr val="002060"/>
                </a:solidFill>
                <a:latin typeface="Arial"/>
                <a:cs typeface="Arial"/>
              </a:rPr>
              <a:t>m</a:t>
            </a:r>
            <a:r>
              <a:rPr sz="1400" b="1" i="1" spc="-15" dirty="0">
                <a:solidFill>
                  <a:srgbClr val="002060"/>
                </a:solidFill>
                <a:latin typeface="Arial"/>
                <a:cs typeface="Arial"/>
              </a:rPr>
              <a:t>p</a:t>
            </a:r>
            <a:r>
              <a:rPr sz="1400" b="1" i="1" spc="-10" dirty="0">
                <a:solidFill>
                  <a:srgbClr val="002060"/>
                </a:solidFill>
                <a:latin typeface="Arial"/>
                <a:cs typeface="Arial"/>
              </a:rPr>
              <a:t>ac</a:t>
            </a:r>
            <a:r>
              <a:rPr sz="1400" b="1" i="1" dirty="0">
                <a:solidFill>
                  <a:srgbClr val="002060"/>
                </a:solidFill>
                <a:latin typeface="Arial"/>
                <a:cs typeface="Arial"/>
              </a:rPr>
              <a:t>t</a:t>
            </a:r>
            <a:endParaRPr sz="14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743602" y="4890516"/>
            <a:ext cx="1023619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002060"/>
                </a:solidFill>
                <a:latin typeface="Arial"/>
                <a:cs typeface="Arial"/>
              </a:rPr>
              <a:t>Max 200</a:t>
            </a:r>
            <a:r>
              <a:rPr sz="1400" b="1" spc="-1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2060"/>
                </a:solidFill>
                <a:latin typeface="Arial"/>
                <a:cs typeface="Arial"/>
              </a:rPr>
              <a:t>nm</a:t>
            </a:r>
            <a:endParaRPr sz="1400">
              <a:latin typeface="Arial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6336245" y="3452507"/>
            <a:ext cx="1016000" cy="720090"/>
          </a:xfrm>
          <a:custGeom>
            <a:avLst/>
            <a:gdLst/>
            <a:ahLst/>
            <a:cxnLst/>
            <a:rect l="l" t="t" r="r" b="b"/>
            <a:pathLst>
              <a:path w="1016000" h="720089">
                <a:moveTo>
                  <a:pt x="506806" y="0"/>
                </a:moveTo>
                <a:lnTo>
                  <a:pt x="459536" y="1422"/>
                </a:lnTo>
                <a:lnTo>
                  <a:pt x="413689" y="5638"/>
                </a:lnTo>
                <a:lnTo>
                  <a:pt x="369417" y="12509"/>
                </a:lnTo>
                <a:lnTo>
                  <a:pt x="326872" y="21958"/>
                </a:lnTo>
                <a:lnTo>
                  <a:pt x="286219" y="33845"/>
                </a:lnTo>
                <a:lnTo>
                  <a:pt x="247599" y="48069"/>
                </a:lnTo>
                <a:lnTo>
                  <a:pt x="211188" y="64515"/>
                </a:lnTo>
                <a:lnTo>
                  <a:pt x="177126" y="83083"/>
                </a:lnTo>
                <a:lnTo>
                  <a:pt x="116674" y="126123"/>
                </a:lnTo>
                <a:lnTo>
                  <a:pt x="67487" y="176288"/>
                </a:lnTo>
                <a:lnTo>
                  <a:pt x="17564" y="262966"/>
                </a:lnTo>
                <a:lnTo>
                  <a:pt x="2006" y="327063"/>
                </a:lnTo>
                <a:lnTo>
                  <a:pt x="0" y="360680"/>
                </a:lnTo>
                <a:lnTo>
                  <a:pt x="2006" y="394093"/>
                </a:lnTo>
                <a:lnTo>
                  <a:pt x="17564" y="457860"/>
                </a:lnTo>
                <a:lnTo>
                  <a:pt x="47510" y="516788"/>
                </a:lnTo>
                <a:lnTo>
                  <a:pt x="90589" y="570001"/>
                </a:lnTo>
                <a:lnTo>
                  <a:pt x="145567" y="616585"/>
                </a:lnTo>
                <a:lnTo>
                  <a:pt x="211188" y="655637"/>
                </a:lnTo>
                <a:lnTo>
                  <a:pt x="247599" y="672058"/>
                </a:lnTo>
                <a:lnTo>
                  <a:pt x="286219" y="686269"/>
                </a:lnTo>
                <a:lnTo>
                  <a:pt x="326872" y="698144"/>
                </a:lnTo>
                <a:lnTo>
                  <a:pt x="369417" y="707580"/>
                </a:lnTo>
                <a:lnTo>
                  <a:pt x="413689" y="714451"/>
                </a:lnTo>
                <a:lnTo>
                  <a:pt x="459536" y="718654"/>
                </a:lnTo>
                <a:lnTo>
                  <a:pt x="506806" y="720089"/>
                </a:lnTo>
                <a:lnTo>
                  <a:pt x="554240" y="718654"/>
                </a:lnTo>
                <a:lnTo>
                  <a:pt x="600240" y="714451"/>
                </a:lnTo>
                <a:lnTo>
                  <a:pt x="644677" y="707580"/>
                </a:lnTo>
                <a:lnTo>
                  <a:pt x="687362" y="698144"/>
                </a:lnTo>
                <a:lnTo>
                  <a:pt x="728167" y="686269"/>
                </a:lnTo>
                <a:lnTo>
                  <a:pt x="766927" y="672058"/>
                </a:lnTo>
                <a:lnTo>
                  <a:pt x="803490" y="655637"/>
                </a:lnTo>
                <a:lnTo>
                  <a:pt x="837679" y="637108"/>
                </a:lnTo>
                <a:lnTo>
                  <a:pt x="898372" y="594169"/>
                </a:lnTo>
                <a:lnTo>
                  <a:pt x="947750" y="544169"/>
                </a:lnTo>
                <a:lnTo>
                  <a:pt x="997877" y="457860"/>
                </a:lnTo>
                <a:lnTo>
                  <a:pt x="1013510" y="394093"/>
                </a:lnTo>
                <a:lnTo>
                  <a:pt x="1015517" y="360680"/>
                </a:lnTo>
                <a:lnTo>
                  <a:pt x="1013510" y="327063"/>
                </a:lnTo>
                <a:lnTo>
                  <a:pt x="997877" y="262966"/>
                </a:lnTo>
                <a:lnTo>
                  <a:pt x="967803" y="203771"/>
                </a:lnTo>
                <a:lnTo>
                  <a:pt x="924547" y="150367"/>
                </a:lnTo>
                <a:lnTo>
                  <a:pt x="869353" y="103657"/>
                </a:lnTo>
                <a:lnTo>
                  <a:pt x="803490" y="64515"/>
                </a:lnTo>
                <a:lnTo>
                  <a:pt x="766927" y="48069"/>
                </a:lnTo>
                <a:lnTo>
                  <a:pt x="728167" y="33845"/>
                </a:lnTo>
                <a:lnTo>
                  <a:pt x="687362" y="21958"/>
                </a:lnTo>
                <a:lnTo>
                  <a:pt x="644677" y="12509"/>
                </a:lnTo>
                <a:lnTo>
                  <a:pt x="600240" y="5638"/>
                </a:lnTo>
                <a:lnTo>
                  <a:pt x="554240" y="1422"/>
                </a:lnTo>
                <a:lnTo>
                  <a:pt x="5068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6460096" y="3473196"/>
            <a:ext cx="748665" cy="629285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 indent="-1270" algn="ctr">
              <a:lnSpc>
                <a:spcPct val="93700"/>
              </a:lnSpc>
              <a:spcBef>
                <a:spcPts val="160"/>
              </a:spcBef>
            </a:pPr>
            <a:r>
              <a:rPr sz="800" b="1" dirty="0">
                <a:solidFill>
                  <a:srgbClr val="3D3D47"/>
                </a:solidFill>
                <a:latin typeface="Arial"/>
                <a:cs typeface="Arial"/>
              </a:rPr>
              <a:t>Eaux  </a:t>
            </a:r>
            <a:r>
              <a:rPr sz="800" b="1" spc="5" dirty="0">
                <a:solidFill>
                  <a:srgbClr val="3D3D47"/>
                </a:solidFill>
                <a:latin typeface="Arial"/>
                <a:cs typeface="Arial"/>
              </a:rPr>
              <a:t>i</a:t>
            </a:r>
            <a:r>
              <a:rPr sz="800" b="1" spc="-5" dirty="0">
                <a:solidFill>
                  <a:srgbClr val="3D3D47"/>
                </a:solidFill>
                <a:latin typeface="Arial"/>
                <a:cs typeface="Arial"/>
              </a:rPr>
              <a:t>n</a:t>
            </a:r>
            <a:r>
              <a:rPr sz="800" b="1" spc="-15" dirty="0">
                <a:solidFill>
                  <a:srgbClr val="3D3D47"/>
                </a:solidFill>
                <a:latin typeface="Arial"/>
                <a:cs typeface="Arial"/>
              </a:rPr>
              <a:t>t</a:t>
            </a:r>
            <a:r>
              <a:rPr sz="800" b="1" spc="5" dirty="0">
                <a:solidFill>
                  <a:srgbClr val="3D3D47"/>
                </a:solidFill>
                <a:latin typeface="Arial"/>
                <a:cs typeface="Arial"/>
              </a:rPr>
              <a:t>e</a:t>
            </a:r>
            <a:r>
              <a:rPr sz="800" b="1" spc="-5" dirty="0">
                <a:solidFill>
                  <a:srgbClr val="3D3D47"/>
                </a:solidFill>
                <a:latin typeface="Arial"/>
                <a:cs typeface="Arial"/>
              </a:rPr>
              <a:t>rn</a:t>
            </a:r>
            <a:r>
              <a:rPr sz="800" b="1" spc="5" dirty="0">
                <a:solidFill>
                  <a:srgbClr val="3D3D47"/>
                </a:solidFill>
                <a:latin typeface="Arial"/>
                <a:cs typeface="Arial"/>
              </a:rPr>
              <a:t>a</a:t>
            </a:r>
            <a:r>
              <a:rPr sz="800" b="1" spc="-15" dirty="0">
                <a:solidFill>
                  <a:srgbClr val="3D3D47"/>
                </a:solidFill>
                <a:latin typeface="Arial"/>
                <a:cs typeface="Arial"/>
              </a:rPr>
              <a:t>t</a:t>
            </a:r>
            <a:r>
              <a:rPr sz="800" b="1" spc="5" dirty="0">
                <a:solidFill>
                  <a:srgbClr val="3D3D47"/>
                </a:solidFill>
                <a:latin typeface="Arial"/>
                <a:cs typeface="Arial"/>
              </a:rPr>
              <a:t>i</a:t>
            </a:r>
            <a:r>
              <a:rPr sz="800" b="1" spc="-5" dirty="0">
                <a:solidFill>
                  <a:srgbClr val="3D3D47"/>
                </a:solidFill>
                <a:latin typeface="Arial"/>
                <a:cs typeface="Arial"/>
              </a:rPr>
              <a:t>on</a:t>
            </a:r>
            <a:r>
              <a:rPr sz="800" b="1" spc="5" dirty="0">
                <a:solidFill>
                  <a:srgbClr val="3D3D47"/>
                </a:solidFill>
                <a:latin typeface="Arial"/>
                <a:cs typeface="Arial"/>
              </a:rPr>
              <a:t>a</a:t>
            </a:r>
            <a:r>
              <a:rPr sz="800" b="1" spc="-5" dirty="0">
                <a:solidFill>
                  <a:srgbClr val="3D3D47"/>
                </a:solidFill>
                <a:latin typeface="Arial"/>
                <a:cs typeface="Arial"/>
              </a:rPr>
              <a:t>l</a:t>
            </a:r>
            <a:r>
              <a:rPr sz="800" b="1" spc="5" dirty="0">
                <a:solidFill>
                  <a:srgbClr val="3D3D47"/>
                </a:solidFill>
                <a:latin typeface="Arial"/>
                <a:cs typeface="Arial"/>
              </a:rPr>
              <a:t>es  </a:t>
            </a:r>
            <a:r>
              <a:rPr sz="800" b="1" spc="-10" dirty="0">
                <a:solidFill>
                  <a:srgbClr val="3D3D47"/>
                </a:solidFill>
                <a:latin typeface="Arial"/>
                <a:cs typeface="Arial"/>
              </a:rPr>
              <a:t>(ABNJ)</a:t>
            </a:r>
            <a:endParaRPr sz="800">
              <a:latin typeface="Arial"/>
              <a:cs typeface="Arial"/>
            </a:endParaRPr>
          </a:p>
          <a:p>
            <a:pPr algn="ctr">
              <a:lnSpc>
                <a:spcPts val="910"/>
              </a:lnSpc>
            </a:pPr>
            <a:r>
              <a:rPr sz="800" spc="-5" dirty="0">
                <a:solidFill>
                  <a:srgbClr val="3D3D47"/>
                </a:solidFill>
                <a:latin typeface="Arial"/>
                <a:cs typeface="Arial"/>
              </a:rPr>
              <a:t>Datasets</a:t>
            </a:r>
            <a:r>
              <a:rPr sz="800" spc="-40" dirty="0">
                <a:solidFill>
                  <a:srgbClr val="3D3D47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D3D47"/>
                </a:solidFill>
                <a:latin typeface="Arial"/>
                <a:cs typeface="Arial"/>
              </a:rPr>
              <a:t>par</a:t>
            </a:r>
            <a:endParaRPr sz="800">
              <a:latin typeface="Arial"/>
              <a:cs typeface="Arial"/>
            </a:endParaRPr>
          </a:p>
          <a:p>
            <a:pPr marR="26670" algn="ctr">
              <a:lnSpc>
                <a:spcPct val="100000"/>
              </a:lnSpc>
              <a:spcBef>
                <a:spcPts val="120"/>
              </a:spcBef>
            </a:pPr>
            <a:r>
              <a:rPr sz="800" spc="-5" dirty="0">
                <a:solidFill>
                  <a:srgbClr val="3D3D47"/>
                </a:solidFill>
                <a:latin typeface="Arial"/>
                <a:cs typeface="Arial"/>
              </a:rPr>
              <a:t>convention</a:t>
            </a:r>
            <a:endParaRPr sz="800">
              <a:latin typeface="Arial"/>
              <a:cs typeface="Arial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7299426" y="3405492"/>
            <a:ext cx="1511300" cy="791210"/>
          </a:xfrm>
          <a:custGeom>
            <a:avLst/>
            <a:gdLst/>
            <a:ahLst/>
            <a:cxnLst/>
            <a:rect l="l" t="t" r="r" b="b"/>
            <a:pathLst>
              <a:path w="1511300" h="791210">
                <a:moveTo>
                  <a:pt x="755650" y="0"/>
                </a:moveTo>
                <a:lnTo>
                  <a:pt x="692238" y="1282"/>
                </a:lnTo>
                <a:lnTo>
                  <a:pt x="630491" y="5029"/>
                </a:lnTo>
                <a:lnTo>
                  <a:pt x="570598" y="11175"/>
                </a:lnTo>
                <a:lnTo>
                  <a:pt x="512711" y="19634"/>
                </a:lnTo>
                <a:lnTo>
                  <a:pt x="457022" y="30314"/>
                </a:lnTo>
                <a:lnTo>
                  <a:pt x="403682" y="43116"/>
                </a:lnTo>
                <a:lnTo>
                  <a:pt x="352882" y="57950"/>
                </a:lnTo>
                <a:lnTo>
                  <a:pt x="304774" y="74739"/>
                </a:lnTo>
                <a:lnTo>
                  <a:pt x="259524" y="93395"/>
                </a:lnTo>
                <a:lnTo>
                  <a:pt x="217322" y="113817"/>
                </a:lnTo>
                <a:lnTo>
                  <a:pt x="178333" y="135928"/>
                </a:lnTo>
                <a:lnTo>
                  <a:pt x="142722" y="159626"/>
                </a:lnTo>
                <a:lnTo>
                  <a:pt x="110667" y="184835"/>
                </a:lnTo>
                <a:lnTo>
                  <a:pt x="57886" y="239420"/>
                </a:lnTo>
                <a:lnTo>
                  <a:pt x="21348" y="298945"/>
                </a:lnTo>
                <a:lnTo>
                  <a:pt x="2425" y="362737"/>
                </a:lnTo>
                <a:lnTo>
                  <a:pt x="0" y="395998"/>
                </a:lnTo>
                <a:lnTo>
                  <a:pt x="2425" y="429247"/>
                </a:lnTo>
                <a:lnTo>
                  <a:pt x="21348" y="492950"/>
                </a:lnTo>
                <a:lnTo>
                  <a:pt x="57886" y="552348"/>
                </a:lnTo>
                <a:lnTo>
                  <a:pt x="110667" y="606755"/>
                </a:lnTo>
                <a:lnTo>
                  <a:pt x="142722" y="631863"/>
                </a:lnTo>
                <a:lnTo>
                  <a:pt x="178333" y="655472"/>
                </a:lnTo>
                <a:lnTo>
                  <a:pt x="217322" y="677468"/>
                </a:lnTo>
                <a:lnTo>
                  <a:pt x="259524" y="697788"/>
                </a:lnTo>
                <a:lnTo>
                  <a:pt x="304774" y="716343"/>
                </a:lnTo>
                <a:lnTo>
                  <a:pt x="352882" y="733031"/>
                </a:lnTo>
                <a:lnTo>
                  <a:pt x="403682" y="747788"/>
                </a:lnTo>
                <a:lnTo>
                  <a:pt x="457022" y="760501"/>
                </a:lnTo>
                <a:lnTo>
                  <a:pt x="512711" y="771105"/>
                </a:lnTo>
                <a:lnTo>
                  <a:pt x="570598" y="779500"/>
                </a:lnTo>
                <a:lnTo>
                  <a:pt x="630491" y="785596"/>
                </a:lnTo>
                <a:lnTo>
                  <a:pt x="692238" y="789330"/>
                </a:lnTo>
                <a:lnTo>
                  <a:pt x="755650" y="790587"/>
                </a:lnTo>
                <a:lnTo>
                  <a:pt x="819061" y="789330"/>
                </a:lnTo>
                <a:lnTo>
                  <a:pt x="880808" y="785596"/>
                </a:lnTo>
                <a:lnTo>
                  <a:pt x="940701" y="779500"/>
                </a:lnTo>
                <a:lnTo>
                  <a:pt x="998588" y="771105"/>
                </a:lnTo>
                <a:lnTo>
                  <a:pt x="1054277" y="760501"/>
                </a:lnTo>
                <a:lnTo>
                  <a:pt x="1107617" y="747788"/>
                </a:lnTo>
                <a:lnTo>
                  <a:pt x="1158417" y="733031"/>
                </a:lnTo>
                <a:lnTo>
                  <a:pt x="1206525" y="716343"/>
                </a:lnTo>
                <a:lnTo>
                  <a:pt x="1251775" y="697788"/>
                </a:lnTo>
                <a:lnTo>
                  <a:pt x="1293964" y="677468"/>
                </a:lnTo>
                <a:lnTo>
                  <a:pt x="1332966" y="655472"/>
                </a:lnTo>
                <a:lnTo>
                  <a:pt x="1368577" y="631863"/>
                </a:lnTo>
                <a:lnTo>
                  <a:pt x="1400632" y="606755"/>
                </a:lnTo>
                <a:lnTo>
                  <a:pt x="1453413" y="552348"/>
                </a:lnTo>
                <a:lnTo>
                  <a:pt x="1489951" y="492950"/>
                </a:lnTo>
                <a:lnTo>
                  <a:pt x="1508874" y="429247"/>
                </a:lnTo>
                <a:lnTo>
                  <a:pt x="1511300" y="395998"/>
                </a:lnTo>
                <a:lnTo>
                  <a:pt x="1508874" y="362737"/>
                </a:lnTo>
                <a:lnTo>
                  <a:pt x="1489951" y="298945"/>
                </a:lnTo>
                <a:lnTo>
                  <a:pt x="1453413" y="239420"/>
                </a:lnTo>
                <a:lnTo>
                  <a:pt x="1400632" y="184835"/>
                </a:lnTo>
                <a:lnTo>
                  <a:pt x="1368577" y="159626"/>
                </a:lnTo>
                <a:lnTo>
                  <a:pt x="1332966" y="135928"/>
                </a:lnTo>
                <a:lnTo>
                  <a:pt x="1293964" y="113817"/>
                </a:lnTo>
                <a:lnTo>
                  <a:pt x="1251775" y="93395"/>
                </a:lnTo>
                <a:lnTo>
                  <a:pt x="1206525" y="74739"/>
                </a:lnTo>
                <a:lnTo>
                  <a:pt x="1158417" y="57950"/>
                </a:lnTo>
                <a:lnTo>
                  <a:pt x="1107617" y="43116"/>
                </a:lnTo>
                <a:lnTo>
                  <a:pt x="1054277" y="30314"/>
                </a:lnTo>
                <a:lnTo>
                  <a:pt x="998588" y="19634"/>
                </a:lnTo>
                <a:lnTo>
                  <a:pt x="940701" y="11175"/>
                </a:lnTo>
                <a:lnTo>
                  <a:pt x="880808" y="5029"/>
                </a:lnTo>
                <a:lnTo>
                  <a:pt x="819061" y="1282"/>
                </a:lnTo>
                <a:lnTo>
                  <a:pt x="7556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7622958" y="3518916"/>
            <a:ext cx="845819" cy="60452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065" marR="5080" algn="ctr">
              <a:lnSpc>
                <a:spcPct val="93800"/>
              </a:lnSpc>
              <a:spcBef>
                <a:spcPts val="160"/>
              </a:spcBef>
            </a:pPr>
            <a:r>
              <a:rPr sz="800" b="1" dirty="0">
                <a:solidFill>
                  <a:srgbClr val="3D3D47"/>
                </a:solidFill>
                <a:latin typeface="Arial"/>
                <a:cs typeface="Arial"/>
              </a:rPr>
              <a:t>Eaux</a:t>
            </a:r>
            <a:r>
              <a:rPr sz="800" b="1" spc="-85" dirty="0">
                <a:solidFill>
                  <a:srgbClr val="3D3D47"/>
                </a:solidFill>
                <a:latin typeface="Arial"/>
                <a:cs typeface="Arial"/>
              </a:rPr>
              <a:t> </a:t>
            </a:r>
            <a:r>
              <a:rPr sz="800" b="1" spc="-10" dirty="0">
                <a:solidFill>
                  <a:srgbClr val="3D3D47"/>
                </a:solidFill>
                <a:latin typeface="Arial"/>
                <a:cs typeface="Arial"/>
              </a:rPr>
              <a:t>territoriales  </a:t>
            </a:r>
            <a:r>
              <a:rPr sz="800" b="1" dirty="0">
                <a:solidFill>
                  <a:srgbClr val="3D3D47"/>
                </a:solidFill>
                <a:latin typeface="Arial"/>
                <a:cs typeface="Arial"/>
              </a:rPr>
              <a:t>et </a:t>
            </a:r>
            <a:r>
              <a:rPr sz="800" b="1" spc="-5" dirty="0">
                <a:solidFill>
                  <a:srgbClr val="3D3D47"/>
                </a:solidFill>
                <a:latin typeface="Arial"/>
                <a:cs typeface="Arial"/>
              </a:rPr>
              <a:t>ZEE des États  </a:t>
            </a:r>
            <a:r>
              <a:rPr sz="800" b="1" dirty="0">
                <a:solidFill>
                  <a:srgbClr val="3D3D47"/>
                </a:solidFill>
                <a:latin typeface="Arial"/>
                <a:cs typeface="Arial"/>
              </a:rPr>
              <a:t>voisins  </a:t>
            </a:r>
            <a:r>
              <a:rPr sz="800" spc="-5" dirty="0">
                <a:solidFill>
                  <a:srgbClr val="3D3D47"/>
                </a:solidFill>
                <a:latin typeface="Arial"/>
                <a:cs typeface="Arial"/>
              </a:rPr>
              <a:t>Coopération </a:t>
            </a:r>
            <a:r>
              <a:rPr sz="800" dirty="0">
                <a:solidFill>
                  <a:srgbClr val="3D3D47"/>
                </a:solidFill>
                <a:latin typeface="Arial"/>
                <a:cs typeface="Arial"/>
              </a:rPr>
              <a:t>et  </a:t>
            </a:r>
            <a:r>
              <a:rPr sz="800" spc="-5" dirty="0">
                <a:solidFill>
                  <a:srgbClr val="3D3D47"/>
                </a:solidFill>
                <a:latin typeface="Arial"/>
                <a:cs typeface="Arial"/>
              </a:rPr>
              <a:t>connexion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2618905" y="155790"/>
            <a:ext cx="3307715" cy="755650"/>
            <a:chOff x="2618905" y="155790"/>
            <a:chExt cx="3307715" cy="755650"/>
          </a:xfrm>
        </p:grpSpPr>
        <p:sp>
          <p:nvSpPr>
            <p:cNvPr id="40" name="object 40"/>
            <p:cNvSpPr/>
            <p:nvPr/>
          </p:nvSpPr>
          <p:spPr>
            <a:xfrm>
              <a:off x="3592601" y="244280"/>
              <a:ext cx="2333955" cy="66684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2618905" y="155790"/>
              <a:ext cx="973696" cy="74580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2412</Words>
  <Application>Microsoft Office PowerPoint</Application>
  <PresentationFormat>On-screen Show (4:3)</PresentationFormat>
  <Paragraphs>220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Carlito</vt:lpstr>
      <vt:lpstr>Times New Roman</vt:lpstr>
      <vt:lpstr>Office Theme</vt:lpstr>
      <vt:lpstr>UNIVERSITE DE LA REUNION</vt:lpstr>
      <vt:lpstr>CONTEXTE Pour une meilleure compréhension des enjeux de la Croissance Bleue à La Réunion</vt:lpstr>
      <vt:lpstr>CONTEXTE Pour une meilleure compréhension des enjeux de la Croissance Bleue à La Réunion</vt:lpstr>
      <vt:lpstr>CONTEXTE</vt:lpstr>
      <vt:lpstr>INITIATIVES POUR LE DÉVELOPPEMENT DURABLE DE L’ÉCONOMIE BLEUE  DANS LE BASSIN SUD-OUEST DE L’OCÉAN INDIEN</vt:lpstr>
      <vt:lpstr>PowerPoint Presentation</vt:lpstr>
      <vt:lpstr>LA MISSION ET LES OBJECTIFS DU PROJET</vt:lpstr>
      <vt:lpstr>LA MISSION ET LES OBJECTIFS DU PROJET</vt:lpstr>
      <vt:lpstr>PERIMETRES CONCERNES PAR LA MISE EN ŒUVRE</vt:lpstr>
      <vt:lpstr>ZONE D’INTERET DELIMITEE</vt:lpstr>
      <vt:lpstr>LA METHODOLOGIE ET LA MISE EN OEUVRE</vt:lpstr>
      <vt:lpstr>LES RESULTATS</vt:lpstr>
      <vt:lpstr>PowerPoint Presentation</vt:lpstr>
      <vt:lpstr>PROJET BLUE GREEN GOVERNANCE  PERENNISATION DES ACQUIS DU PROJET OCEAN METISS</vt:lpstr>
      <vt:lpstr>PROJET BLUE GREEN GOVERNANCE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UNIVERSITE DE LA REUNION</dc:title>
  <dc:creator>Kushal Kumar Pokhun</dc:creator>
  <cp:lastModifiedBy>Kushal Kumar Pokhun</cp:lastModifiedBy>
  <cp:revision>1</cp:revision>
  <dcterms:created xsi:type="dcterms:W3CDTF">2022-04-28T08:07:16Z</dcterms:created>
  <dcterms:modified xsi:type="dcterms:W3CDTF">2022-04-28T08:08:16Z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2022-04-28T00:00:00Z</vt:filetime>
  </property>
</Properties>
</file>