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75" r:id="rId6"/>
    <p:sldId id="259" r:id="rId7"/>
    <p:sldId id="276" r:id="rId8"/>
    <p:sldId id="261" r:id="rId9"/>
    <p:sldId id="266" r:id="rId10"/>
    <p:sldId id="264" r:id="rId11"/>
    <p:sldId id="262" r:id="rId12"/>
    <p:sldId id="270" r:id="rId13"/>
    <p:sldId id="273" r:id="rId14"/>
    <p:sldId id="274" r:id="rId15"/>
    <p:sldId id="277" r:id="rId16"/>
    <p:sldId id="278" r:id="rId17"/>
    <p:sldId id="279" r:id="rId18"/>
    <p:sldId id="281" r:id="rId19"/>
    <p:sldId id="280" r:id="rId20"/>
    <p:sldId id="269" r:id="rId21"/>
  </p:sldIdLst>
  <p:sldSz cx="12192000" cy="6858000"/>
  <p:notesSz cx="7027863"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F3886-AFF0-4810-B654-A4112359CF1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30DCAAD-61EE-4A98-8A61-31046D576946}">
      <dgm:prSet phldrT="[Text]"/>
      <dgm:spPr/>
      <dgm:t>
        <a:bodyPr/>
        <a:lstStyle/>
        <a:p>
          <a:r>
            <a:rPr lang="en-US" dirty="0"/>
            <a:t>DIRECTOR</a:t>
          </a:r>
        </a:p>
      </dgm:t>
    </dgm:pt>
    <dgm:pt modelId="{64313DAE-E47E-4204-B63E-DB07E1D86698}" type="parTrans" cxnId="{F4145E22-65A8-47C5-B5FC-7645C13D3F42}">
      <dgm:prSet/>
      <dgm:spPr/>
      <dgm:t>
        <a:bodyPr/>
        <a:lstStyle/>
        <a:p>
          <a:endParaRPr lang="en-US"/>
        </a:p>
      </dgm:t>
    </dgm:pt>
    <dgm:pt modelId="{D0676975-5E47-44A3-BA39-FF814F1FD719}" type="sibTrans" cxnId="{F4145E22-65A8-47C5-B5FC-7645C13D3F42}">
      <dgm:prSet/>
      <dgm:spPr/>
      <dgm:t>
        <a:bodyPr/>
        <a:lstStyle/>
        <a:p>
          <a:endParaRPr lang="en-US"/>
        </a:p>
      </dgm:t>
    </dgm:pt>
    <dgm:pt modelId="{3AC341A7-CCBB-472F-8C8C-7A023E87C00B}">
      <dgm:prSet phldrT="[Text]"/>
      <dgm:spPr/>
      <dgm:t>
        <a:bodyPr/>
        <a:lstStyle/>
        <a:p>
          <a:r>
            <a:rPr lang="en-US" dirty="0"/>
            <a:t>TECHNICAL CADRE</a:t>
          </a:r>
        </a:p>
      </dgm:t>
    </dgm:pt>
    <dgm:pt modelId="{0B396645-7A24-49CD-985E-6AE28DB21E0D}" type="parTrans" cxnId="{C56D69F5-01BB-43BD-9C19-D96767B8D794}">
      <dgm:prSet/>
      <dgm:spPr/>
      <dgm:t>
        <a:bodyPr/>
        <a:lstStyle/>
        <a:p>
          <a:endParaRPr lang="en-US"/>
        </a:p>
      </dgm:t>
    </dgm:pt>
    <dgm:pt modelId="{EFD5288C-F0A7-4D3B-9F99-992218A30EBF}" type="sibTrans" cxnId="{C56D69F5-01BB-43BD-9C19-D96767B8D794}">
      <dgm:prSet/>
      <dgm:spPr/>
      <dgm:t>
        <a:bodyPr/>
        <a:lstStyle/>
        <a:p>
          <a:endParaRPr lang="en-US"/>
        </a:p>
      </dgm:t>
    </dgm:pt>
    <dgm:pt modelId="{CD0246FC-3AFA-4CA8-99E5-05468FC243E0}">
      <dgm:prSet phldrT="[Text]"/>
      <dgm:spPr/>
      <dgm:t>
        <a:bodyPr/>
        <a:lstStyle/>
        <a:p>
          <a:r>
            <a:rPr lang="en-US" dirty="0"/>
            <a:t>1 PRINCIPAL INDUSTRIAL OFFICER</a:t>
          </a:r>
        </a:p>
      </dgm:t>
    </dgm:pt>
    <dgm:pt modelId="{A49B2BE2-AE7A-449E-874B-90D8494AEBE9}" type="parTrans" cxnId="{BBB38867-5F08-4E5B-B1E9-75D2AF95689A}">
      <dgm:prSet/>
      <dgm:spPr/>
      <dgm:t>
        <a:bodyPr/>
        <a:lstStyle/>
        <a:p>
          <a:endParaRPr lang="en-US"/>
        </a:p>
      </dgm:t>
    </dgm:pt>
    <dgm:pt modelId="{913064D1-423C-4F56-80FB-DD991D9C9957}" type="sibTrans" cxnId="{BBB38867-5F08-4E5B-B1E9-75D2AF95689A}">
      <dgm:prSet/>
      <dgm:spPr/>
      <dgm:t>
        <a:bodyPr/>
        <a:lstStyle/>
        <a:p>
          <a:endParaRPr lang="en-US"/>
        </a:p>
      </dgm:t>
    </dgm:pt>
    <dgm:pt modelId="{C6A1BBA6-CB6E-4930-A50F-3A82F2BC3574}">
      <dgm:prSet phldrT="[Text]"/>
      <dgm:spPr/>
      <dgm:t>
        <a:bodyPr/>
        <a:lstStyle/>
        <a:p>
          <a:r>
            <a:rPr lang="en-US" dirty="0"/>
            <a:t>3 SENIOR INDUSTRIAL OFFIICERS</a:t>
          </a:r>
        </a:p>
        <a:p>
          <a:r>
            <a:rPr lang="en-US" dirty="0"/>
            <a:t>5 INDUSTRIAL OFFICERS</a:t>
          </a:r>
        </a:p>
      </dgm:t>
    </dgm:pt>
    <dgm:pt modelId="{C1955BC5-A4E8-4CDF-95E7-92938CB5B0FB}" type="parTrans" cxnId="{2F96E362-67B8-447B-B9F3-4A1A92DFE138}">
      <dgm:prSet/>
      <dgm:spPr/>
      <dgm:t>
        <a:bodyPr/>
        <a:lstStyle/>
        <a:p>
          <a:endParaRPr lang="en-US"/>
        </a:p>
      </dgm:t>
    </dgm:pt>
    <dgm:pt modelId="{9B32B725-DAB0-4D1F-9FA3-6A2939BC645C}" type="sibTrans" cxnId="{2F96E362-67B8-447B-B9F3-4A1A92DFE138}">
      <dgm:prSet/>
      <dgm:spPr/>
      <dgm:t>
        <a:bodyPr/>
        <a:lstStyle/>
        <a:p>
          <a:endParaRPr lang="en-US"/>
        </a:p>
      </dgm:t>
    </dgm:pt>
    <dgm:pt modelId="{78E14961-0111-4754-9B7D-436292F689C9}">
      <dgm:prSet phldrT="[Text]"/>
      <dgm:spPr/>
      <dgm:t>
        <a:bodyPr/>
        <a:lstStyle/>
        <a:p>
          <a:r>
            <a:rPr lang="en-US" dirty="0"/>
            <a:t>ADMINISTRATIVE CADRE</a:t>
          </a:r>
        </a:p>
      </dgm:t>
    </dgm:pt>
    <dgm:pt modelId="{4FD93B56-06AC-428A-B6E8-1230F855845B}" type="parTrans" cxnId="{02F936F5-4DDF-4588-A0BE-17218EAFE09D}">
      <dgm:prSet/>
      <dgm:spPr/>
      <dgm:t>
        <a:bodyPr/>
        <a:lstStyle/>
        <a:p>
          <a:endParaRPr lang="en-US"/>
        </a:p>
      </dgm:t>
    </dgm:pt>
    <dgm:pt modelId="{B4D5901D-0C75-4A30-AB4B-D04E555B3759}" type="sibTrans" cxnId="{02F936F5-4DDF-4588-A0BE-17218EAFE09D}">
      <dgm:prSet/>
      <dgm:spPr/>
      <dgm:t>
        <a:bodyPr/>
        <a:lstStyle/>
        <a:p>
          <a:endParaRPr lang="en-US"/>
        </a:p>
      </dgm:t>
    </dgm:pt>
    <dgm:pt modelId="{F1BD358E-5BD0-4709-81C1-CD31AE809863}">
      <dgm:prSet/>
      <dgm:spPr/>
      <dgm:t>
        <a:bodyPr/>
        <a:lstStyle/>
        <a:p>
          <a:r>
            <a:rPr lang="en-US"/>
            <a:t>1 Confidential</a:t>
          </a:r>
        </a:p>
      </dgm:t>
    </dgm:pt>
    <dgm:pt modelId="{7221179F-E1DB-461F-971E-703D7915853C}" type="parTrans" cxnId="{A8B2B8D4-5774-4498-86D5-DF5DCF28F993}">
      <dgm:prSet/>
      <dgm:spPr/>
      <dgm:t>
        <a:bodyPr/>
        <a:lstStyle/>
        <a:p>
          <a:endParaRPr lang="en-US"/>
        </a:p>
      </dgm:t>
    </dgm:pt>
    <dgm:pt modelId="{17C63D9E-B7BE-4CA4-8A64-8485443698E8}" type="sibTrans" cxnId="{A8B2B8D4-5774-4498-86D5-DF5DCF28F993}">
      <dgm:prSet/>
      <dgm:spPr/>
      <dgm:t>
        <a:bodyPr/>
        <a:lstStyle/>
        <a:p>
          <a:endParaRPr lang="en-US"/>
        </a:p>
      </dgm:t>
    </dgm:pt>
    <dgm:pt modelId="{56D3C6C6-ABD8-4E65-9156-A481E32A2073}">
      <dgm:prSet/>
      <dgm:spPr/>
      <dgm:t>
        <a:bodyPr/>
        <a:lstStyle/>
        <a:p>
          <a:r>
            <a:rPr lang="en-US"/>
            <a:t>Registry</a:t>
          </a:r>
        </a:p>
      </dgm:t>
    </dgm:pt>
    <dgm:pt modelId="{E2ADDD17-B05F-4AED-B8B8-64F04702C22F}" type="parTrans" cxnId="{6A8355BA-C519-46A6-85EB-F05F37024922}">
      <dgm:prSet/>
      <dgm:spPr/>
      <dgm:t>
        <a:bodyPr/>
        <a:lstStyle/>
        <a:p>
          <a:endParaRPr lang="en-US"/>
        </a:p>
      </dgm:t>
    </dgm:pt>
    <dgm:pt modelId="{E8183F1C-9FE7-4277-AEAF-818A2C71557E}" type="sibTrans" cxnId="{6A8355BA-C519-46A6-85EB-F05F37024922}">
      <dgm:prSet/>
      <dgm:spPr/>
      <dgm:t>
        <a:bodyPr/>
        <a:lstStyle/>
        <a:p>
          <a:endParaRPr lang="en-US"/>
        </a:p>
      </dgm:t>
    </dgm:pt>
    <dgm:pt modelId="{EF3488D8-FE3A-4CFC-9728-49A76FD8C273}">
      <dgm:prSet/>
      <dgm:spPr/>
      <dgm:t>
        <a:bodyPr/>
        <a:lstStyle/>
        <a:p>
          <a:r>
            <a:rPr lang="en-US" dirty="0"/>
            <a:t> Cashier </a:t>
          </a:r>
        </a:p>
      </dgm:t>
    </dgm:pt>
    <dgm:pt modelId="{19B1A309-D368-4A41-B8CD-A2E6ABD97FA4}" type="parTrans" cxnId="{558F854A-DAA2-4413-9B3A-1C66365D6FD5}">
      <dgm:prSet/>
      <dgm:spPr/>
      <dgm:t>
        <a:bodyPr/>
        <a:lstStyle/>
        <a:p>
          <a:endParaRPr lang="en-US"/>
        </a:p>
      </dgm:t>
    </dgm:pt>
    <dgm:pt modelId="{481F7B03-5292-4157-AA52-1E3C77E6096F}" type="sibTrans" cxnId="{558F854A-DAA2-4413-9B3A-1C66365D6FD5}">
      <dgm:prSet/>
      <dgm:spPr/>
      <dgm:t>
        <a:bodyPr/>
        <a:lstStyle/>
        <a:p>
          <a:endParaRPr lang="en-US"/>
        </a:p>
      </dgm:t>
    </dgm:pt>
    <dgm:pt modelId="{69FB9B15-729F-43CD-A248-ECF416502E34}" type="pres">
      <dgm:prSet presAssocID="{30CF3886-AFF0-4810-B654-A4112359CF1B}" presName="hierChild1" presStyleCnt="0">
        <dgm:presLayoutVars>
          <dgm:chPref val="1"/>
          <dgm:dir/>
          <dgm:animOne val="branch"/>
          <dgm:animLvl val="lvl"/>
          <dgm:resizeHandles/>
        </dgm:presLayoutVars>
      </dgm:prSet>
      <dgm:spPr/>
    </dgm:pt>
    <dgm:pt modelId="{7CC4848D-E63D-4F2F-8E3C-6B547DB38C68}" type="pres">
      <dgm:prSet presAssocID="{E30DCAAD-61EE-4A98-8A61-31046D576946}" presName="hierRoot1" presStyleCnt="0"/>
      <dgm:spPr/>
    </dgm:pt>
    <dgm:pt modelId="{182612C7-D9F5-44F0-BB01-46E3F99AEEF6}" type="pres">
      <dgm:prSet presAssocID="{E30DCAAD-61EE-4A98-8A61-31046D576946}" presName="composite" presStyleCnt="0"/>
      <dgm:spPr/>
    </dgm:pt>
    <dgm:pt modelId="{06A958E3-533B-4920-B779-35B87E13DDAD}" type="pres">
      <dgm:prSet presAssocID="{E30DCAAD-61EE-4A98-8A61-31046D576946}" presName="background" presStyleLbl="node0" presStyleIdx="0" presStyleCnt="1"/>
      <dgm:spPr/>
    </dgm:pt>
    <dgm:pt modelId="{2CF40E9D-B7EE-4444-9F30-61226C1A519C}" type="pres">
      <dgm:prSet presAssocID="{E30DCAAD-61EE-4A98-8A61-31046D576946}" presName="text" presStyleLbl="fgAcc0" presStyleIdx="0" presStyleCnt="1">
        <dgm:presLayoutVars>
          <dgm:chPref val="3"/>
        </dgm:presLayoutVars>
      </dgm:prSet>
      <dgm:spPr/>
    </dgm:pt>
    <dgm:pt modelId="{5A1BF616-AD2A-4042-AB60-DDEFD6060CE9}" type="pres">
      <dgm:prSet presAssocID="{E30DCAAD-61EE-4A98-8A61-31046D576946}" presName="hierChild2" presStyleCnt="0"/>
      <dgm:spPr/>
    </dgm:pt>
    <dgm:pt modelId="{D50130E3-F6D1-45D3-98DD-6660CB869DF6}" type="pres">
      <dgm:prSet presAssocID="{0B396645-7A24-49CD-985E-6AE28DB21E0D}" presName="Name10" presStyleLbl="parChTrans1D2" presStyleIdx="0" presStyleCnt="2"/>
      <dgm:spPr/>
    </dgm:pt>
    <dgm:pt modelId="{F4412B8F-103C-45DB-969D-7560AE472684}" type="pres">
      <dgm:prSet presAssocID="{3AC341A7-CCBB-472F-8C8C-7A023E87C00B}" presName="hierRoot2" presStyleCnt="0"/>
      <dgm:spPr/>
    </dgm:pt>
    <dgm:pt modelId="{75E321AD-3CD7-4138-A625-97583A84F90A}" type="pres">
      <dgm:prSet presAssocID="{3AC341A7-CCBB-472F-8C8C-7A023E87C00B}" presName="composite2" presStyleCnt="0"/>
      <dgm:spPr/>
    </dgm:pt>
    <dgm:pt modelId="{5A4838D4-2C02-4CE5-8B94-23D89D7CE19D}" type="pres">
      <dgm:prSet presAssocID="{3AC341A7-CCBB-472F-8C8C-7A023E87C00B}" presName="background2" presStyleLbl="node2" presStyleIdx="0" presStyleCnt="2"/>
      <dgm:spPr/>
    </dgm:pt>
    <dgm:pt modelId="{5C81E7D5-37C2-4449-A6FF-FA7E8DA76A61}" type="pres">
      <dgm:prSet presAssocID="{3AC341A7-CCBB-472F-8C8C-7A023E87C00B}" presName="text2" presStyleLbl="fgAcc2" presStyleIdx="0" presStyleCnt="2">
        <dgm:presLayoutVars>
          <dgm:chPref val="3"/>
        </dgm:presLayoutVars>
      </dgm:prSet>
      <dgm:spPr/>
    </dgm:pt>
    <dgm:pt modelId="{69198308-1967-400C-8B2A-6FFBB11711D5}" type="pres">
      <dgm:prSet presAssocID="{3AC341A7-CCBB-472F-8C8C-7A023E87C00B}" presName="hierChild3" presStyleCnt="0"/>
      <dgm:spPr/>
    </dgm:pt>
    <dgm:pt modelId="{4134DEE7-228B-4077-A166-5D18011578BA}" type="pres">
      <dgm:prSet presAssocID="{A49B2BE2-AE7A-449E-874B-90D8494AEBE9}" presName="Name17" presStyleLbl="parChTrans1D3" presStyleIdx="0" presStyleCnt="5"/>
      <dgm:spPr/>
    </dgm:pt>
    <dgm:pt modelId="{BF634C22-74F1-4B71-ABBE-8B18B8B956A0}" type="pres">
      <dgm:prSet presAssocID="{CD0246FC-3AFA-4CA8-99E5-05468FC243E0}" presName="hierRoot3" presStyleCnt="0"/>
      <dgm:spPr/>
    </dgm:pt>
    <dgm:pt modelId="{158D0B5A-7211-481F-8F4F-98DC456BCBF5}" type="pres">
      <dgm:prSet presAssocID="{CD0246FC-3AFA-4CA8-99E5-05468FC243E0}" presName="composite3" presStyleCnt="0"/>
      <dgm:spPr/>
    </dgm:pt>
    <dgm:pt modelId="{4B7853A3-8782-478D-9FB9-8A1C1E34A7D2}" type="pres">
      <dgm:prSet presAssocID="{CD0246FC-3AFA-4CA8-99E5-05468FC243E0}" presName="background3" presStyleLbl="node3" presStyleIdx="0" presStyleCnt="5"/>
      <dgm:spPr/>
    </dgm:pt>
    <dgm:pt modelId="{5B979804-A70A-422F-B55F-7D7BE9FC5DFD}" type="pres">
      <dgm:prSet presAssocID="{CD0246FC-3AFA-4CA8-99E5-05468FC243E0}" presName="text3" presStyleLbl="fgAcc3" presStyleIdx="0" presStyleCnt="5">
        <dgm:presLayoutVars>
          <dgm:chPref val="3"/>
        </dgm:presLayoutVars>
      </dgm:prSet>
      <dgm:spPr/>
    </dgm:pt>
    <dgm:pt modelId="{C0DFA316-0E64-4938-A717-CC8D2D953556}" type="pres">
      <dgm:prSet presAssocID="{CD0246FC-3AFA-4CA8-99E5-05468FC243E0}" presName="hierChild4" presStyleCnt="0"/>
      <dgm:spPr/>
    </dgm:pt>
    <dgm:pt modelId="{3B6A3B1D-8BCF-4163-9C1C-756277B026BC}" type="pres">
      <dgm:prSet presAssocID="{C1955BC5-A4E8-4CDF-95E7-92938CB5B0FB}" presName="Name17" presStyleLbl="parChTrans1D3" presStyleIdx="1" presStyleCnt="5"/>
      <dgm:spPr/>
    </dgm:pt>
    <dgm:pt modelId="{53D600F5-8668-46D1-87C6-BA179A3D223E}" type="pres">
      <dgm:prSet presAssocID="{C6A1BBA6-CB6E-4930-A50F-3A82F2BC3574}" presName="hierRoot3" presStyleCnt="0"/>
      <dgm:spPr/>
    </dgm:pt>
    <dgm:pt modelId="{50D16F7B-F0DC-4129-9A96-91492762D3B3}" type="pres">
      <dgm:prSet presAssocID="{C6A1BBA6-CB6E-4930-A50F-3A82F2BC3574}" presName="composite3" presStyleCnt="0"/>
      <dgm:spPr/>
    </dgm:pt>
    <dgm:pt modelId="{019CAB02-4D4F-4E32-A86B-F680BF34CA3A}" type="pres">
      <dgm:prSet presAssocID="{C6A1BBA6-CB6E-4930-A50F-3A82F2BC3574}" presName="background3" presStyleLbl="node3" presStyleIdx="1" presStyleCnt="5"/>
      <dgm:spPr/>
    </dgm:pt>
    <dgm:pt modelId="{02A4B116-8A79-4A5E-A758-DA11441456E2}" type="pres">
      <dgm:prSet presAssocID="{C6A1BBA6-CB6E-4930-A50F-3A82F2BC3574}" presName="text3" presStyleLbl="fgAcc3" presStyleIdx="1" presStyleCnt="5">
        <dgm:presLayoutVars>
          <dgm:chPref val="3"/>
        </dgm:presLayoutVars>
      </dgm:prSet>
      <dgm:spPr/>
    </dgm:pt>
    <dgm:pt modelId="{3276C0E6-0ABD-4015-9E5E-ABDF1778A107}" type="pres">
      <dgm:prSet presAssocID="{C6A1BBA6-CB6E-4930-A50F-3A82F2BC3574}" presName="hierChild4" presStyleCnt="0"/>
      <dgm:spPr/>
    </dgm:pt>
    <dgm:pt modelId="{3A35412B-8CD9-4A42-B57A-25E56C09A8B3}" type="pres">
      <dgm:prSet presAssocID="{4FD93B56-06AC-428A-B6E8-1230F855845B}" presName="Name10" presStyleLbl="parChTrans1D2" presStyleIdx="1" presStyleCnt="2"/>
      <dgm:spPr/>
    </dgm:pt>
    <dgm:pt modelId="{972F1865-9F6D-417C-A7C4-A399C01D22BD}" type="pres">
      <dgm:prSet presAssocID="{78E14961-0111-4754-9B7D-436292F689C9}" presName="hierRoot2" presStyleCnt="0"/>
      <dgm:spPr/>
    </dgm:pt>
    <dgm:pt modelId="{980435D9-7026-42B7-A03B-B804D92A6370}" type="pres">
      <dgm:prSet presAssocID="{78E14961-0111-4754-9B7D-436292F689C9}" presName="composite2" presStyleCnt="0"/>
      <dgm:spPr/>
    </dgm:pt>
    <dgm:pt modelId="{F040C2BD-4FBD-4C2C-A330-8F6E928538EB}" type="pres">
      <dgm:prSet presAssocID="{78E14961-0111-4754-9B7D-436292F689C9}" presName="background2" presStyleLbl="node2" presStyleIdx="1" presStyleCnt="2"/>
      <dgm:spPr/>
    </dgm:pt>
    <dgm:pt modelId="{CD6E27DD-1E2C-47A0-82CD-415D2AD87E15}" type="pres">
      <dgm:prSet presAssocID="{78E14961-0111-4754-9B7D-436292F689C9}" presName="text2" presStyleLbl="fgAcc2" presStyleIdx="1" presStyleCnt="2">
        <dgm:presLayoutVars>
          <dgm:chPref val="3"/>
        </dgm:presLayoutVars>
      </dgm:prSet>
      <dgm:spPr/>
    </dgm:pt>
    <dgm:pt modelId="{91F4A6B5-96EB-461F-8BAE-CC0A24A6FBEE}" type="pres">
      <dgm:prSet presAssocID="{78E14961-0111-4754-9B7D-436292F689C9}" presName="hierChild3" presStyleCnt="0"/>
      <dgm:spPr/>
    </dgm:pt>
    <dgm:pt modelId="{AD533CCC-D1DB-48A4-8DBB-BDD796BD9DEC}" type="pres">
      <dgm:prSet presAssocID="{7221179F-E1DB-461F-971E-703D7915853C}" presName="Name17" presStyleLbl="parChTrans1D3" presStyleIdx="2" presStyleCnt="5"/>
      <dgm:spPr/>
    </dgm:pt>
    <dgm:pt modelId="{9E56DC71-A30D-4F1A-9CB1-CD0ADBDAD326}" type="pres">
      <dgm:prSet presAssocID="{F1BD358E-5BD0-4709-81C1-CD31AE809863}" presName="hierRoot3" presStyleCnt="0"/>
      <dgm:spPr/>
    </dgm:pt>
    <dgm:pt modelId="{0AB5704C-CF10-4AF4-BF98-39AAD62D3634}" type="pres">
      <dgm:prSet presAssocID="{F1BD358E-5BD0-4709-81C1-CD31AE809863}" presName="composite3" presStyleCnt="0"/>
      <dgm:spPr/>
    </dgm:pt>
    <dgm:pt modelId="{EE5A3208-1962-40EB-A622-6F758F00F4F0}" type="pres">
      <dgm:prSet presAssocID="{F1BD358E-5BD0-4709-81C1-CD31AE809863}" presName="background3" presStyleLbl="node3" presStyleIdx="2" presStyleCnt="5"/>
      <dgm:spPr/>
    </dgm:pt>
    <dgm:pt modelId="{0B9514BD-4D37-4B7A-9700-664EC9CE8447}" type="pres">
      <dgm:prSet presAssocID="{F1BD358E-5BD0-4709-81C1-CD31AE809863}" presName="text3" presStyleLbl="fgAcc3" presStyleIdx="2" presStyleCnt="5">
        <dgm:presLayoutVars>
          <dgm:chPref val="3"/>
        </dgm:presLayoutVars>
      </dgm:prSet>
      <dgm:spPr/>
    </dgm:pt>
    <dgm:pt modelId="{6D5D5338-9B6F-4F1B-891F-DE4C526B6479}" type="pres">
      <dgm:prSet presAssocID="{F1BD358E-5BD0-4709-81C1-CD31AE809863}" presName="hierChild4" presStyleCnt="0"/>
      <dgm:spPr/>
    </dgm:pt>
    <dgm:pt modelId="{473479C3-1CD4-4932-B92B-C6757244AD41}" type="pres">
      <dgm:prSet presAssocID="{E2ADDD17-B05F-4AED-B8B8-64F04702C22F}" presName="Name17" presStyleLbl="parChTrans1D3" presStyleIdx="3" presStyleCnt="5"/>
      <dgm:spPr/>
    </dgm:pt>
    <dgm:pt modelId="{9E648A97-BA93-4386-A8FE-7C91E8D221C0}" type="pres">
      <dgm:prSet presAssocID="{56D3C6C6-ABD8-4E65-9156-A481E32A2073}" presName="hierRoot3" presStyleCnt="0"/>
      <dgm:spPr/>
    </dgm:pt>
    <dgm:pt modelId="{570A7D1C-82CA-4573-8297-7EEE8AE45821}" type="pres">
      <dgm:prSet presAssocID="{56D3C6C6-ABD8-4E65-9156-A481E32A2073}" presName="composite3" presStyleCnt="0"/>
      <dgm:spPr/>
    </dgm:pt>
    <dgm:pt modelId="{67EE15AC-FEAB-41BD-935B-C07771A7AAEB}" type="pres">
      <dgm:prSet presAssocID="{56D3C6C6-ABD8-4E65-9156-A481E32A2073}" presName="background3" presStyleLbl="node3" presStyleIdx="3" presStyleCnt="5"/>
      <dgm:spPr/>
    </dgm:pt>
    <dgm:pt modelId="{D48C020A-4ADA-472C-991F-B183AC55D7AC}" type="pres">
      <dgm:prSet presAssocID="{56D3C6C6-ABD8-4E65-9156-A481E32A2073}" presName="text3" presStyleLbl="fgAcc3" presStyleIdx="3" presStyleCnt="5">
        <dgm:presLayoutVars>
          <dgm:chPref val="3"/>
        </dgm:presLayoutVars>
      </dgm:prSet>
      <dgm:spPr/>
    </dgm:pt>
    <dgm:pt modelId="{D49A8FDD-AF44-441F-B8D8-580012F2954B}" type="pres">
      <dgm:prSet presAssocID="{56D3C6C6-ABD8-4E65-9156-A481E32A2073}" presName="hierChild4" presStyleCnt="0"/>
      <dgm:spPr/>
    </dgm:pt>
    <dgm:pt modelId="{9F41F50B-7278-453A-A110-51C22F153123}" type="pres">
      <dgm:prSet presAssocID="{19B1A309-D368-4A41-B8CD-A2E6ABD97FA4}" presName="Name17" presStyleLbl="parChTrans1D3" presStyleIdx="4" presStyleCnt="5"/>
      <dgm:spPr/>
    </dgm:pt>
    <dgm:pt modelId="{0841BDBD-D719-41ED-9D18-360A875E78DB}" type="pres">
      <dgm:prSet presAssocID="{EF3488D8-FE3A-4CFC-9728-49A76FD8C273}" presName="hierRoot3" presStyleCnt="0"/>
      <dgm:spPr/>
    </dgm:pt>
    <dgm:pt modelId="{20CF1CE5-FEDA-4759-ADF8-2A82B805A2EE}" type="pres">
      <dgm:prSet presAssocID="{EF3488D8-FE3A-4CFC-9728-49A76FD8C273}" presName="composite3" presStyleCnt="0"/>
      <dgm:spPr/>
    </dgm:pt>
    <dgm:pt modelId="{FACDC473-6523-4319-9DC4-BD259F79B8B7}" type="pres">
      <dgm:prSet presAssocID="{EF3488D8-FE3A-4CFC-9728-49A76FD8C273}" presName="background3" presStyleLbl="node3" presStyleIdx="4" presStyleCnt="5"/>
      <dgm:spPr/>
    </dgm:pt>
    <dgm:pt modelId="{D52791F2-8DAE-409F-A3E1-AFCDD8E5187E}" type="pres">
      <dgm:prSet presAssocID="{EF3488D8-FE3A-4CFC-9728-49A76FD8C273}" presName="text3" presStyleLbl="fgAcc3" presStyleIdx="4" presStyleCnt="5">
        <dgm:presLayoutVars>
          <dgm:chPref val="3"/>
        </dgm:presLayoutVars>
      </dgm:prSet>
      <dgm:spPr/>
    </dgm:pt>
    <dgm:pt modelId="{E29D60AE-E15F-4472-A796-1A63BE6A072F}" type="pres">
      <dgm:prSet presAssocID="{EF3488D8-FE3A-4CFC-9728-49A76FD8C273}" presName="hierChild4" presStyleCnt="0"/>
      <dgm:spPr/>
    </dgm:pt>
  </dgm:ptLst>
  <dgm:cxnLst>
    <dgm:cxn modelId="{89E57A02-2687-4174-874E-E605D379A140}" type="presOf" srcId="{7221179F-E1DB-461F-971E-703D7915853C}" destId="{AD533CCC-D1DB-48A4-8DBB-BDD796BD9DEC}" srcOrd="0" destOrd="0" presId="urn:microsoft.com/office/officeart/2005/8/layout/hierarchy1"/>
    <dgm:cxn modelId="{8E6A7B0C-0497-44BD-B8D5-DC2D95B77FA8}" type="presOf" srcId="{0B396645-7A24-49CD-985E-6AE28DB21E0D}" destId="{D50130E3-F6D1-45D3-98DD-6660CB869DF6}" srcOrd="0" destOrd="0" presId="urn:microsoft.com/office/officeart/2005/8/layout/hierarchy1"/>
    <dgm:cxn modelId="{F4145E22-65A8-47C5-B5FC-7645C13D3F42}" srcId="{30CF3886-AFF0-4810-B654-A4112359CF1B}" destId="{E30DCAAD-61EE-4A98-8A61-31046D576946}" srcOrd="0" destOrd="0" parTransId="{64313DAE-E47E-4204-B63E-DB07E1D86698}" sibTransId="{D0676975-5E47-44A3-BA39-FF814F1FD719}"/>
    <dgm:cxn modelId="{DF9CDC23-8DD2-4018-944D-4040F098A10F}" type="presOf" srcId="{4FD93B56-06AC-428A-B6E8-1230F855845B}" destId="{3A35412B-8CD9-4A42-B57A-25E56C09A8B3}" srcOrd="0" destOrd="0" presId="urn:microsoft.com/office/officeart/2005/8/layout/hierarchy1"/>
    <dgm:cxn modelId="{E06E795C-952A-4DD2-A282-412C29ABADC2}" type="presOf" srcId="{3AC341A7-CCBB-472F-8C8C-7A023E87C00B}" destId="{5C81E7D5-37C2-4449-A6FF-FA7E8DA76A61}" srcOrd="0" destOrd="0" presId="urn:microsoft.com/office/officeart/2005/8/layout/hierarchy1"/>
    <dgm:cxn modelId="{ADEC7760-8CBA-476E-ABA0-BD9DC4AD5AC4}" type="presOf" srcId="{A49B2BE2-AE7A-449E-874B-90D8494AEBE9}" destId="{4134DEE7-228B-4077-A166-5D18011578BA}" srcOrd="0" destOrd="0" presId="urn:microsoft.com/office/officeart/2005/8/layout/hierarchy1"/>
    <dgm:cxn modelId="{2F96E362-67B8-447B-B9F3-4A1A92DFE138}" srcId="{3AC341A7-CCBB-472F-8C8C-7A023E87C00B}" destId="{C6A1BBA6-CB6E-4930-A50F-3A82F2BC3574}" srcOrd="1" destOrd="0" parTransId="{C1955BC5-A4E8-4CDF-95E7-92938CB5B0FB}" sibTransId="{9B32B725-DAB0-4D1F-9FA3-6A2939BC645C}"/>
    <dgm:cxn modelId="{BBB38867-5F08-4E5B-B1E9-75D2AF95689A}" srcId="{3AC341A7-CCBB-472F-8C8C-7A023E87C00B}" destId="{CD0246FC-3AFA-4CA8-99E5-05468FC243E0}" srcOrd="0" destOrd="0" parTransId="{A49B2BE2-AE7A-449E-874B-90D8494AEBE9}" sibTransId="{913064D1-423C-4F56-80FB-DD991D9C9957}"/>
    <dgm:cxn modelId="{FD2F1768-B0FB-4BE5-B129-064DA7F98395}" type="presOf" srcId="{F1BD358E-5BD0-4709-81C1-CD31AE809863}" destId="{0B9514BD-4D37-4B7A-9700-664EC9CE8447}" srcOrd="0" destOrd="0" presId="urn:microsoft.com/office/officeart/2005/8/layout/hierarchy1"/>
    <dgm:cxn modelId="{7F0D144A-A8E2-4547-BC08-ED22E1152A65}" type="presOf" srcId="{CD0246FC-3AFA-4CA8-99E5-05468FC243E0}" destId="{5B979804-A70A-422F-B55F-7D7BE9FC5DFD}" srcOrd="0" destOrd="0" presId="urn:microsoft.com/office/officeart/2005/8/layout/hierarchy1"/>
    <dgm:cxn modelId="{7237684A-0B6D-4880-B086-32BDE98CF29B}" type="presOf" srcId="{78E14961-0111-4754-9B7D-436292F689C9}" destId="{CD6E27DD-1E2C-47A0-82CD-415D2AD87E15}" srcOrd="0" destOrd="0" presId="urn:microsoft.com/office/officeart/2005/8/layout/hierarchy1"/>
    <dgm:cxn modelId="{558F854A-DAA2-4413-9B3A-1C66365D6FD5}" srcId="{78E14961-0111-4754-9B7D-436292F689C9}" destId="{EF3488D8-FE3A-4CFC-9728-49A76FD8C273}" srcOrd="2" destOrd="0" parTransId="{19B1A309-D368-4A41-B8CD-A2E6ABD97FA4}" sibTransId="{481F7B03-5292-4157-AA52-1E3C77E6096F}"/>
    <dgm:cxn modelId="{08529191-8330-4949-A78C-8D3721CE7576}" type="presOf" srcId="{19B1A309-D368-4A41-B8CD-A2E6ABD97FA4}" destId="{9F41F50B-7278-453A-A110-51C22F153123}" srcOrd="0" destOrd="0" presId="urn:microsoft.com/office/officeart/2005/8/layout/hierarchy1"/>
    <dgm:cxn modelId="{254655A0-3041-4ACD-8708-DC5C2A7643AA}" type="presOf" srcId="{C1955BC5-A4E8-4CDF-95E7-92938CB5B0FB}" destId="{3B6A3B1D-8BCF-4163-9C1C-756277B026BC}" srcOrd="0" destOrd="0" presId="urn:microsoft.com/office/officeart/2005/8/layout/hierarchy1"/>
    <dgm:cxn modelId="{C65952B1-EFFA-4A1C-BE67-D98F3CDA41E6}" type="presOf" srcId="{E2ADDD17-B05F-4AED-B8B8-64F04702C22F}" destId="{473479C3-1CD4-4932-B92B-C6757244AD41}" srcOrd="0" destOrd="0" presId="urn:microsoft.com/office/officeart/2005/8/layout/hierarchy1"/>
    <dgm:cxn modelId="{6A8355BA-C519-46A6-85EB-F05F37024922}" srcId="{78E14961-0111-4754-9B7D-436292F689C9}" destId="{56D3C6C6-ABD8-4E65-9156-A481E32A2073}" srcOrd="1" destOrd="0" parTransId="{E2ADDD17-B05F-4AED-B8B8-64F04702C22F}" sibTransId="{E8183F1C-9FE7-4277-AEAF-818A2C71557E}"/>
    <dgm:cxn modelId="{BA07E2C0-BD48-4F17-976F-4D4E92FFBE76}" type="presOf" srcId="{C6A1BBA6-CB6E-4930-A50F-3A82F2BC3574}" destId="{02A4B116-8A79-4A5E-A758-DA11441456E2}" srcOrd="0" destOrd="0" presId="urn:microsoft.com/office/officeart/2005/8/layout/hierarchy1"/>
    <dgm:cxn modelId="{5357E6CC-674B-4316-93DE-F50156608E99}" type="presOf" srcId="{E30DCAAD-61EE-4A98-8A61-31046D576946}" destId="{2CF40E9D-B7EE-4444-9F30-61226C1A519C}" srcOrd="0" destOrd="0" presId="urn:microsoft.com/office/officeart/2005/8/layout/hierarchy1"/>
    <dgm:cxn modelId="{F06561D4-1021-4CC3-B13A-45C830962A6F}" type="presOf" srcId="{30CF3886-AFF0-4810-B654-A4112359CF1B}" destId="{69FB9B15-729F-43CD-A248-ECF416502E34}" srcOrd="0" destOrd="0" presId="urn:microsoft.com/office/officeart/2005/8/layout/hierarchy1"/>
    <dgm:cxn modelId="{A8B2B8D4-5774-4498-86D5-DF5DCF28F993}" srcId="{78E14961-0111-4754-9B7D-436292F689C9}" destId="{F1BD358E-5BD0-4709-81C1-CD31AE809863}" srcOrd="0" destOrd="0" parTransId="{7221179F-E1DB-461F-971E-703D7915853C}" sibTransId="{17C63D9E-B7BE-4CA4-8A64-8485443698E8}"/>
    <dgm:cxn modelId="{02F936F5-4DDF-4588-A0BE-17218EAFE09D}" srcId="{E30DCAAD-61EE-4A98-8A61-31046D576946}" destId="{78E14961-0111-4754-9B7D-436292F689C9}" srcOrd="1" destOrd="0" parTransId="{4FD93B56-06AC-428A-B6E8-1230F855845B}" sibTransId="{B4D5901D-0C75-4A30-AB4B-D04E555B3759}"/>
    <dgm:cxn modelId="{C56D69F5-01BB-43BD-9C19-D96767B8D794}" srcId="{E30DCAAD-61EE-4A98-8A61-31046D576946}" destId="{3AC341A7-CCBB-472F-8C8C-7A023E87C00B}" srcOrd="0" destOrd="0" parTransId="{0B396645-7A24-49CD-985E-6AE28DB21E0D}" sibTransId="{EFD5288C-F0A7-4D3B-9F99-992218A30EBF}"/>
    <dgm:cxn modelId="{DCDB83F7-25ED-4B44-97ED-6777B2559396}" type="presOf" srcId="{EF3488D8-FE3A-4CFC-9728-49A76FD8C273}" destId="{D52791F2-8DAE-409F-A3E1-AFCDD8E5187E}" srcOrd="0" destOrd="0" presId="urn:microsoft.com/office/officeart/2005/8/layout/hierarchy1"/>
    <dgm:cxn modelId="{E01FDEF7-2EA6-47EF-8E5D-409D86930A9D}" type="presOf" srcId="{56D3C6C6-ABD8-4E65-9156-A481E32A2073}" destId="{D48C020A-4ADA-472C-991F-B183AC55D7AC}" srcOrd="0" destOrd="0" presId="urn:microsoft.com/office/officeart/2005/8/layout/hierarchy1"/>
    <dgm:cxn modelId="{37703D96-FF62-46A6-A0FB-5D83D683DCA1}" type="presParOf" srcId="{69FB9B15-729F-43CD-A248-ECF416502E34}" destId="{7CC4848D-E63D-4F2F-8E3C-6B547DB38C68}" srcOrd="0" destOrd="0" presId="urn:microsoft.com/office/officeart/2005/8/layout/hierarchy1"/>
    <dgm:cxn modelId="{F761CFE8-1772-40E2-A68C-28C0B0824CF3}" type="presParOf" srcId="{7CC4848D-E63D-4F2F-8E3C-6B547DB38C68}" destId="{182612C7-D9F5-44F0-BB01-46E3F99AEEF6}" srcOrd="0" destOrd="0" presId="urn:microsoft.com/office/officeart/2005/8/layout/hierarchy1"/>
    <dgm:cxn modelId="{6530BFD0-5C47-4E0E-9615-609AAE2CD7C8}" type="presParOf" srcId="{182612C7-D9F5-44F0-BB01-46E3F99AEEF6}" destId="{06A958E3-533B-4920-B779-35B87E13DDAD}" srcOrd="0" destOrd="0" presId="urn:microsoft.com/office/officeart/2005/8/layout/hierarchy1"/>
    <dgm:cxn modelId="{9C9BF178-51C9-45D2-8D2B-51007A4A032B}" type="presParOf" srcId="{182612C7-D9F5-44F0-BB01-46E3F99AEEF6}" destId="{2CF40E9D-B7EE-4444-9F30-61226C1A519C}" srcOrd="1" destOrd="0" presId="urn:microsoft.com/office/officeart/2005/8/layout/hierarchy1"/>
    <dgm:cxn modelId="{3969C52B-3BE5-4A7D-9D85-2B134C5B2A89}" type="presParOf" srcId="{7CC4848D-E63D-4F2F-8E3C-6B547DB38C68}" destId="{5A1BF616-AD2A-4042-AB60-DDEFD6060CE9}" srcOrd="1" destOrd="0" presId="urn:microsoft.com/office/officeart/2005/8/layout/hierarchy1"/>
    <dgm:cxn modelId="{EB03FF09-15F9-4BF9-B842-B651B28F1860}" type="presParOf" srcId="{5A1BF616-AD2A-4042-AB60-DDEFD6060CE9}" destId="{D50130E3-F6D1-45D3-98DD-6660CB869DF6}" srcOrd="0" destOrd="0" presId="urn:microsoft.com/office/officeart/2005/8/layout/hierarchy1"/>
    <dgm:cxn modelId="{6818B68A-6260-4F64-A7CF-02D5DDE06975}" type="presParOf" srcId="{5A1BF616-AD2A-4042-AB60-DDEFD6060CE9}" destId="{F4412B8F-103C-45DB-969D-7560AE472684}" srcOrd="1" destOrd="0" presId="urn:microsoft.com/office/officeart/2005/8/layout/hierarchy1"/>
    <dgm:cxn modelId="{54B844A5-BBEE-4801-B3E0-4C6FE48C7729}" type="presParOf" srcId="{F4412B8F-103C-45DB-969D-7560AE472684}" destId="{75E321AD-3CD7-4138-A625-97583A84F90A}" srcOrd="0" destOrd="0" presId="urn:microsoft.com/office/officeart/2005/8/layout/hierarchy1"/>
    <dgm:cxn modelId="{7BF08527-DC32-4A88-81DB-B32C1763EF58}" type="presParOf" srcId="{75E321AD-3CD7-4138-A625-97583A84F90A}" destId="{5A4838D4-2C02-4CE5-8B94-23D89D7CE19D}" srcOrd="0" destOrd="0" presId="urn:microsoft.com/office/officeart/2005/8/layout/hierarchy1"/>
    <dgm:cxn modelId="{1516C633-F40A-4868-8F5E-A94EBC9062D2}" type="presParOf" srcId="{75E321AD-3CD7-4138-A625-97583A84F90A}" destId="{5C81E7D5-37C2-4449-A6FF-FA7E8DA76A61}" srcOrd="1" destOrd="0" presId="urn:microsoft.com/office/officeart/2005/8/layout/hierarchy1"/>
    <dgm:cxn modelId="{C72109C1-2C15-42F1-B192-F5EA31E88AB5}" type="presParOf" srcId="{F4412B8F-103C-45DB-969D-7560AE472684}" destId="{69198308-1967-400C-8B2A-6FFBB11711D5}" srcOrd="1" destOrd="0" presId="urn:microsoft.com/office/officeart/2005/8/layout/hierarchy1"/>
    <dgm:cxn modelId="{9BC5A71D-1526-4366-8FCD-3F1CFCD3F92B}" type="presParOf" srcId="{69198308-1967-400C-8B2A-6FFBB11711D5}" destId="{4134DEE7-228B-4077-A166-5D18011578BA}" srcOrd="0" destOrd="0" presId="urn:microsoft.com/office/officeart/2005/8/layout/hierarchy1"/>
    <dgm:cxn modelId="{A363B197-4E1D-4A56-8988-DD026DAD1E63}" type="presParOf" srcId="{69198308-1967-400C-8B2A-6FFBB11711D5}" destId="{BF634C22-74F1-4B71-ABBE-8B18B8B956A0}" srcOrd="1" destOrd="0" presId="urn:microsoft.com/office/officeart/2005/8/layout/hierarchy1"/>
    <dgm:cxn modelId="{13037782-3E6D-4B45-ABE5-8C19402626B7}" type="presParOf" srcId="{BF634C22-74F1-4B71-ABBE-8B18B8B956A0}" destId="{158D0B5A-7211-481F-8F4F-98DC456BCBF5}" srcOrd="0" destOrd="0" presId="urn:microsoft.com/office/officeart/2005/8/layout/hierarchy1"/>
    <dgm:cxn modelId="{12DF9A1C-9CA0-4C77-9AA6-EC856AF282AF}" type="presParOf" srcId="{158D0B5A-7211-481F-8F4F-98DC456BCBF5}" destId="{4B7853A3-8782-478D-9FB9-8A1C1E34A7D2}" srcOrd="0" destOrd="0" presId="urn:microsoft.com/office/officeart/2005/8/layout/hierarchy1"/>
    <dgm:cxn modelId="{780487C7-4C1A-483F-AF2F-0BEEB18A84F7}" type="presParOf" srcId="{158D0B5A-7211-481F-8F4F-98DC456BCBF5}" destId="{5B979804-A70A-422F-B55F-7D7BE9FC5DFD}" srcOrd="1" destOrd="0" presId="urn:microsoft.com/office/officeart/2005/8/layout/hierarchy1"/>
    <dgm:cxn modelId="{75216D7B-0F7E-4C1B-AE82-E65C03B4B085}" type="presParOf" srcId="{BF634C22-74F1-4B71-ABBE-8B18B8B956A0}" destId="{C0DFA316-0E64-4938-A717-CC8D2D953556}" srcOrd="1" destOrd="0" presId="urn:microsoft.com/office/officeart/2005/8/layout/hierarchy1"/>
    <dgm:cxn modelId="{AF0CC494-53F9-428A-9DCA-00797D739E9E}" type="presParOf" srcId="{69198308-1967-400C-8B2A-6FFBB11711D5}" destId="{3B6A3B1D-8BCF-4163-9C1C-756277B026BC}" srcOrd="2" destOrd="0" presId="urn:microsoft.com/office/officeart/2005/8/layout/hierarchy1"/>
    <dgm:cxn modelId="{E9CC8DDF-8FB2-416D-96D6-8237343E7239}" type="presParOf" srcId="{69198308-1967-400C-8B2A-6FFBB11711D5}" destId="{53D600F5-8668-46D1-87C6-BA179A3D223E}" srcOrd="3" destOrd="0" presId="urn:microsoft.com/office/officeart/2005/8/layout/hierarchy1"/>
    <dgm:cxn modelId="{678B0089-6033-4A44-AADB-1810F6EBBF7E}" type="presParOf" srcId="{53D600F5-8668-46D1-87C6-BA179A3D223E}" destId="{50D16F7B-F0DC-4129-9A96-91492762D3B3}" srcOrd="0" destOrd="0" presId="urn:microsoft.com/office/officeart/2005/8/layout/hierarchy1"/>
    <dgm:cxn modelId="{87F8675E-6571-47F0-A93C-CB1BCD4D3316}" type="presParOf" srcId="{50D16F7B-F0DC-4129-9A96-91492762D3B3}" destId="{019CAB02-4D4F-4E32-A86B-F680BF34CA3A}" srcOrd="0" destOrd="0" presId="urn:microsoft.com/office/officeart/2005/8/layout/hierarchy1"/>
    <dgm:cxn modelId="{1E1E7594-896F-4952-952F-914FCD0B8782}" type="presParOf" srcId="{50D16F7B-F0DC-4129-9A96-91492762D3B3}" destId="{02A4B116-8A79-4A5E-A758-DA11441456E2}" srcOrd="1" destOrd="0" presId="urn:microsoft.com/office/officeart/2005/8/layout/hierarchy1"/>
    <dgm:cxn modelId="{9536DCF1-0564-423E-B3D6-C7EA959D59A9}" type="presParOf" srcId="{53D600F5-8668-46D1-87C6-BA179A3D223E}" destId="{3276C0E6-0ABD-4015-9E5E-ABDF1778A107}" srcOrd="1" destOrd="0" presId="urn:microsoft.com/office/officeart/2005/8/layout/hierarchy1"/>
    <dgm:cxn modelId="{10DD4AB3-AE36-4B80-8583-16B7E0A364E2}" type="presParOf" srcId="{5A1BF616-AD2A-4042-AB60-DDEFD6060CE9}" destId="{3A35412B-8CD9-4A42-B57A-25E56C09A8B3}" srcOrd="2" destOrd="0" presId="urn:microsoft.com/office/officeart/2005/8/layout/hierarchy1"/>
    <dgm:cxn modelId="{8305D37C-26DF-4366-8ECE-A35FB42D6B39}" type="presParOf" srcId="{5A1BF616-AD2A-4042-AB60-DDEFD6060CE9}" destId="{972F1865-9F6D-417C-A7C4-A399C01D22BD}" srcOrd="3" destOrd="0" presId="urn:microsoft.com/office/officeart/2005/8/layout/hierarchy1"/>
    <dgm:cxn modelId="{B0FE1076-1222-4429-BE6A-BB7A3740BD74}" type="presParOf" srcId="{972F1865-9F6D-417C-A7C4-A399C01D22BD}" destId="{980435D9-7026-42B7-A03B-B804D92A6370}" srcOrd="0" destOrd="0" presId="urn:microsoft.com/office/officeart/2005/8/layout/hierarchy1"/>
    <dgm:cxn modelId="{1749E8CA-03E9-431D-A054-63E7BADB53A1}" type="presParOf" srcId="{980435D9-7026-42B7-A03B-B804D92A6370}" destId="{F040C2BD-4FBD-4C2C-A330-8F6E928538EB}" srcOrd="0" destOrd="0" presId="urn:microsoft.com/office/officeart/2005/8/layout/hierarchy1"/>
    <dgm:cxn modelId="{3B0282F3-7578-4432-BD99-95CCCE1670A4}" type="presParOf" srcId="{980435D9-7026-42B7-A03B-B804D92A6370}" destId="{CD6E27DD-1E2C-47A0-82CD-415D2AD87E15}" srcOrd="1" destOrd="0" presId="urn:microsoft.com/office/officeart/2005/8/layout/hierarchy1"/>
    <dgm:cxn modelId="{AF550A04-26E6-47FE-9B73-AE5E423169DC}" type="presParOf" srcId="{972F1865-9F6D-417C-A7C4-A399C01D22BD}" destId="{91F4A6B5-96EB-461F-8BAE-CC0A24A6FBEE}" srcOrd="1" destOrd="0" presId="urn:microsoft.com/office/officeart/2005/8/layout/hierarchy1"/>
    <dgm:cxn modelId="{1702FEA6-3FB6-4F99-BB54-D1EBCE19375C}" type="presParOf" srcId="{91F4A6B5-96EB-461F-8BAE-CC0A24A6FBEE}" destId="{AD533CCC-D1DB-48A4-8DBB-BDD796BD9DEC}" srcOrd="0" destOrd="0" presId="urn:microsoft.com/office/officeart/2005/8/layout/hierarchy1"/>
    <dgm:cxn modelId="{2415CFAF-9F08-4BEA-96E2-872B81B7FDB7}" type="presParOf" srcId="{91F4A6B5-96EB-461F-8BAE-CC0A24A6FBEE}" destId="{9E56DC71-A30D-4F1A-9CB1-CD0ADBDAD326}" srcOrd="1" destOrd="0" presId="urn:microsoft.com/office/officeart/2005/8/layout/hierarchy1"/>
    <dgm:cxn modelId="{E97E759E-61E9-4253-90C9-B0DCA97D6712}" type="presParOf" srcId="{9E56DC71-A30D-4F1A-9CB1-CD0ADBDAD326}" destId="{0AB5704C-CF10-4AF4-BF98-39AAD62D3634}" srcOrd="0" destOrd="0" presId="urn:microsoft.com/office/officeart/2005/8/layout/hierarchy1"/>
    <dgm:cxn modelId="{941BB630-E491-4A7C-9297-D3B387395B84}" type="presParOf" srcId="{0AB5704C-CF10-4AF4-BF98-39AAD62D3634}" destId="{EE5A3208-1962-40EB-A622-6F758F00F4F0}" srcOrd="0" destOrd="0" presId="urn:microsoft.com/office/officeart/2005/8/layout/hierarchy1"/>
    <dgm:cxn modelId="{E45E2CBE-FAAB-4501-9E73-386F17E06C8D}" type="presParOf" srcId="{0AB5704C-CF10-4AF4-BF98-39AAD62D3634}" destId="{0B9514BD-4D37-4B7A-9700-664EC9CE8447}" srcOrd="1" destOrd="0" presId="urn:microsoft.com/office/officeart/2005/8/layout/hierarchy1"/>
    <dgm:cxn modelId="{B12B9428-B5DE-4D70-A405-8E65F846BD52}" type="presParOf" srcId="{9E56DC71-A30D-4F1A-9CB1-CD0ADBDAD326}" destId="{6D5D5338-9B6F-4F1B-891F-DE4C526B6479}" srcOrd="1" destOrd="0" presId="urn:microsoft.com/office/officeart/2005/8/layout/hierarchy1"/>
    <dgm:cxn modelId="{A0C35684-FFC9-4774-AF9A-FE823A4B0A61}" type="presParOf" srcId="{91F4A6B5-96EB-461F-8BAE-CC0A24A6FBEE}" destId="{473479C3-1CD4-4932-B92B-C6757244AD41}" srcOrd="2" destOrd="0" presId="urn:microsoft.com/office/officeart/2005/8/layout/hierarchy1"/>
    <dgm:cxn modelId="{F27DE55A-EA2A-4732-A413-7DCA2E32335E}" type="presParOf" srcId="{91F4A6B5-96EB-461F-8BAE-CC0A24A6FBEE}" destId="{9E648A97-BA93-4386-A8FE-7C91E8D221C0}" srcOrd="3" destOrd="0" presId="urn:microsoft.com/office/officeart/2005/8/layout/hierarchy1"/>
    <dgm:cxn modelId="{20060223-3455-4CA9-B7FE-A1D6265FCB33}" type="presParOf" srcId="{9E648A97-BA93-4386-A8FE-7C91E8D221C0}" destId="{570A7D1C-82CA-4573-8297-7EEE8AE45821}" srcOrd="0" destOrd="0" presId="urn:microsoft.com/office/officeart/2005/8/layout/hierarchy1"/>
    <dgm:cxn modelId="{AC62CE5D-6C37-4B16-A156-BE4E94F2AC10}" type="presParOf" srcId="{570A7D1C-82CA-4573-8297-7EEE8AE45821}" destId="{67EE15AC-FEAB-41BD-935B-C07771A7AAEB}" srcOrd="0" destOrd="0" presId="urn:microsoft.com/office/officeart/2005/8/layout/hierarchy1"/>
    <dgm:cxn modelId="{CB6E29A9-06C2-4DCD-8E65-CE4A946CB1FE}" type="presParOf" srcId="{570A7D1C-82CA-4573-8297-7EEE8AE45821}" destId="{D48C020A-4ADA-472C-991F-B183AC55D7AC}" srcOrd="1" destOrd="0" presId="urn:microsoft.com/office/officeart/2005/8/layout/hierarchy1"/>
    <dgm:cxn modelId="{94B4A34E-336A-41B8-9E76-C1E26CE8171A}" type="presParOf" srcId="{9E648A97-BA93-4386-A8FE-7C91E8D221C0}" destId="{D49A8FDD-AF44-441F-B8D8-580012F2954B}" srcOrd="1" destOrd="0" presId="urn:microsoft.com/office/officeart/2005/8/layout/hierarchy1"/>
    <dgm:cxn modelId="{BA76F39F-01B0-4319-B563-540800BF0875}" type="presParOf" srcId="{91F4A6B5-96EB-461F-8BAE-CC0A24A6FBEE}" destId="{9F41F50B-7278-453A-A110-51C22F153123}" srcOrd="4" destOrd="0" presId="urn:microsoft.com/office/officeart/2005/8/layout/hierarchy1"/>
    <dgm:cxn modelId="{400091AD-3CA4-42DD-A563-C139C51A4772}" type="presParOf" srcId="{91F4A6B5-96EB-461F-8BAE-CC0A24A6FBEE}" destId="{0841BDBD-D719-41ED-9D18-360A875E78DB}" srcOrd="5" destOrd="0" presId="urn:microsoft.com/office/officeart/2005/8/layout/hierarchy1"/>
    <dgm:cxn modelId="{A46E2ECB-6EF8-4B2A-A29B-764013718409}" type="presParOf" srcId="{0841BDBD-D719-41ED-9D18-360A875E78DB}" destId="{20CF1CE5-FEDA-4759-ADF8-2A82B805A2EE}" srcOrd="0" destOrd="0" presId="urn:microsoft.com/office/officeart/2005/8/layout/hierarchy1"/>
    <dgm:cxn modelId="{60FFD27A-7287-4A17-AF76-73A2373E7E96}" type="presParOf" srcId="{20CF1CE5-FEDA-4759-ADF8-2A82B805A2EE}" destId="{FACDC473-6523-4319-9DC4-BD259F79B8B7}" srcOrd="0" destOrd="0" presId="urn:microsoft.com/office/officeart/2005/8/layout/hierarchy1"/>
    <dgm:cxn modelId="{DE96398B-4A50-47BD-A214-57CD584BADD8}" type="presParOf" srcId="{20CF1CE5-FEDA-4759-ADF8-2A82B805A2EE}" destId="{D52791F2-8DAE-409F-A3E1-AFCDD8E5187E}" srcOrd="1" destOrd="0" presId="urn:microsoft.com/office/officeart/2005/8/layout/hierarchy1"/>
    <dgm:cxn modelId="{200696C2-E745-47FB-B9EA-236AAC27DFAB}" type="presParOf" srcId="{0841BDBD-D719-41ED-9D18-360A875E78DB}" destId="{E29D60AE-E15F-4472-A796-1A63BE6A07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F50B-7278-453A-A110-51C22F153123}">
      <dsp:nvSpPr>
        <dsp:cNvPr id="0" name=""/>
        <dsp:cNvSpPr/>
      </dsp:nvSpPr>
      <dsp:spPr>
        <a:xfrm>
          <a:off x="7512728" y="2962300"/>
          <a:ext cx="2202648" cy="524130"/>
        </a:xfrm>
        <a:custGeom>
          <a:avLst/>
          <a:gdLst/>
          <a:ahLst/>
          <a:cxnLst/>
          <a:rect l="0" t="0" r="0" b="0"/>
          <a:pathLst>
            <a:path>
              <a:moveTo>
                <a:pt x="0" y="0"/>
              </a:moveTo>
              <a:lnTo>
                <a:pt x="0" y="357179"/>
              </a:lnTo>
              <a:lnTo>
                <a:pt x="2202648" y="357179"/>
              </a:lnTo>
              <a:lnTo>
                <a:pt x="2202648" y="52413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479C3-1CD4-4932-B92B-C6757244AD41}">
      <dsp:nvSpPr>
        <dsp:cNvPr id="0" name=""/>
        <dsp:cNvSpPr/>
      </dsp:nvSpPr>
      <dsp:spPr>
        <a:xfrm>
          <a:off x="7467008" y="2962300"/>
          <a:ext cx="91440" cy="524130"/>
        </a:xfrm>
        <a:custGeom>
          <a:avLst/>
          <a:gdLst/>
          <a:ahLst/>
          <a:cxnLst/>
          <a:rect l="0" t="0" r="0" b="0"/>
          <a:pathLst>
            <a:path>
              <a:moveTo>
                <a:pt x="45720" y="0"/>
              </a:moveTo>
              <a:lnTo>
                <a:pt x="45720" y="52413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33CCC-D1DB-48A4-8DBB-BDD796BD9DEC}">
      <dsp:nvSpPr>
        <dsp:cNvPr id="0" name=""/>
        <dsp:cNvSpPr/>
      </dsp:nvSpPr>
      <dsp:spPr>
        <a:xfrm>
          <a:off x="5310079" y="2962300"/>
          <a:ext cx="2202648" cy="524130"/>
        </a:xfrm>
        <a:custGeom>
          <a:avLst/>
          <a:gdLst/>
          <a:ahLst/>
          <a:cxnLst/>
          <a:rect l="0" t="0" r="0" b="0"/>
          <a:pathLst>
            <a:path>
              <a:moveTo>
                <a:pt x="2202648" y="0"/>
              </a:moveTo>
              <a:lnTo>
                <a:pt x="2202648" y="357179"/>
              </a:lnTo>
              <a:lnTo>
                <a:pt x="0" y="357179"/>
              </a:lnTo>
              <a:lnTo>
                <a:pt x="0" y="52413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5412B-8CD9-4A42-B57A-25E56C09A8B3}">
      <dsp:nvSpPr>
        <dsp:cNvPr id="0" name=""/>
        <dsp:cNvSpPr/>
      </dsp:nvSpPr>
      <dsp:spPr>
        <a:xfrm>
          <a:off x="4759417" y="1293794"/>
          <a:ext cx="2753311" cy="524130"/>
        </a:xfrm>
        <a:custGeom>
          <a:avLst/>
          <a:gdLst/>
          <a:ahLst/>
          <a:cxnLst/>
          <a:rect l="0" t="0" r="0" b="0"/>
          <a:pathLst>
            <a:path>
              <a:moveTo>
                <a:pt x="0" y="0"/>
              </a:moveTo>
              <a:lnTo>
                <a:pt x="0" y="357179"/>
              </a:lnTo>
              <a:lnTo>
                <a:pt x="2753311" y="357179"/>
              </a:lnTo>
              <a:lnTo>
                <a:pt x="2753311" y="52413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A3B1D-8BCF-4163-9C1C-756277B026BC}">
      <dsp:nvSpPr>
        <dsp:cNvPr id="0" name=""/>
        <dsp:cNvSpPr/>
      </dsp:nvSpPr>
      <dsp:spPr>
        <a:xfrm>
          <a:off x="2006106" y="2962300"/>
          <a:ext cx="1101324" cy="524130"/>
        </a:xfrm>
        <a:custGeom>
          <a:avLst/>
          <a:gdLst/>
          <a:ahLst/>
          <a:cxnLst/>
          <a:rect l="0" t="0" r="0" b="0"/>
          <a:pathLst>
            <a:path>
              <a:moveTo>
                <a:pt x="0" y="0"/>
              </a:moveTo>
              <a:lnTo>
                <a:pt x="0" y="357179"/>
              </a:lnTo>
              <a:lnTo>
                <a:pt x="1101324" y="357179"/>
              </a:lnTo>
              <a:lnTo>
                <a:pt x="1101324" y="52413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4DEE7-228B-4077-A166-5D18011578BA}">
      <dsp:nvSpPr>
        <dsp:cNvPr id="0" name=""/>
        <dsp:cNvSpPr/>
      </dsp:nvSpPr>
      <dsp:spPr>
        <a:xfrm>
          <a:off x="904781" y="2962300"/>
          <a:ext cx="1101324" cy="524130"/>
        </a:xfrm>
        <a:custGeom>
          <a:avLst/>
          <a:gdLst/>
          <a:ahLst/>
          <a:cxnLst/>
          <a:rect l="0" t="0" r="0" b="0"/>
          <a:pathLst>
            <a:path>
              <a:moveTo>
                <a:pt x="1101324" y="0"/>
              </a:moveTo>
              <a:lnTo>
                <a:pt x="1101324" y="357179"/>
              </a:lnTo>
              <a:lnTo>
                <a:pt x="0" y="357179"/>
              </a:lnTo>
              <a:lnTo>
                <a:pt x="0" y="52413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130E3-F6D1-45D3-98DD-6660CB869DF6}">
      <dsp:nvSpPr>
        <dsp:cNvPr id="0" name=""/>
        <dsp:cNvSpPr/>
      </dsp:nvSpPr>
      <dsp:spPr>
        <a:xfrm>
          <a:off x="2006106" y="1293794"/>
          <a:ext cx="2753311" cy="524130"/>
        </a:xfrm>
        <a:custGeom>
          <a:avLst/>
          <a:gdLst/>
          <a:ahLst/>
          <a:cxnLst/>
          <a:rect l="0" t="0" r="0" b="0"/>
          <a:pathLst>
            <a:path>
              <a:moveTo>
                <a:pt x="2753311" y="0"/>
              </a:moveTo>
              <a:lnTo>
                <a:pt x="2753311" y="357179"/>
              </a:lnTo>
              <a:lnTo>
                <a:pt x="0" y="357179"/>
              </a:lnTo>
              <a:lnTo>
                <a:pt x="0" y="52413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A958E3-533B-4920-B779-35B87E13DDAD}">
      <dsp:nvSpPr>
        <dsp:cNvPr id="0" name=""/>
        <dsp:cNvSpPr/>
      </dsp:nvSpPr>
      <dsp:spPr>
        <a:xfrm>
          <a:off x="3858333" y="149418"/>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40E9D-B7EE-4444-9F30-61226C1A519C}">
      <dsp:nvSpPr>
        <dsp:cNvPr id="0" name=""/>
        <dsp:cNvSpPr/>
      </dsp:nvSpPr>
      <dsp:spPr>
        <a:xfrm>
          <a:off x="4058574" y="339646"/>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DIRECTOR</a:t>
          </a:r>
        </a:p>
      </dsp:txBody>
      <dsp:txXfrm>
        <a:off x="4092092" y="373164"/>
        <a:ext cx="1735131" cy="1077340"/>
      </dsp:txXfrm>
    </dsp:sp>
    <dsp:sp modelId="{5A4838D4-2C02-4CE5-8B94-23D89D7CE19D}">
      <dsp:nvSpPr>
        <dsp:cNvPr id="0" name=""/>
        <dsp:cNvSpPr/>
      </dsp:nvSpPr>
      <dsp:spPr>
        <a:xfrm>
          <a:off x="1105022" y="1817924"/>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1E7D5-37C2-4449-A6FF-FA7E8DA76A61}">
      <dsp:nvSpPr>
        <dsp:cNvPr id="0" name=""/>
        <dsp:cNvSpPr/>
      </dsp:nvSpPr>
      <dsp:spPr>
        <a:xfrm>
          <a:off x="1305263" y="2008153"/>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TECHNICAL CADRE</a:t>
          </a:r>
        </a:p>
      </dsp:txBody>
      <dsp:txXfrm>
        <a:off x="1338781" y="2041671"/>
        <a:ext cx="1735131" cy="1077340"/>
      </dsp:txXfrm>
    </dsp:sp>
    <dsp:sp modelId="{4B7853A3-8782-478D-9FB9-8A1C1E34A7D2}">
      <dsp:nvSpPr>
        <dsp:cNvPr id="0" name=""/>
        <dsp:cNvSpPr/>
      </dsp:nvSpPr>
      <dsp:spPr>
        <a:xfrm>
          <a:off x="3698" y="3486431"/>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79804-A70A-422F-B55F-7D7BE9FC5DFD}">
      <dsp:nvSpPr>
        <dsp:cNvPr id="0" name=""/>
        <dsp:cNvSpPr/>
      </dsp:nvSpPr>
      <dsp:spPr>
        <a:xfrm>
          <a:off x="203939" y="3676659"/>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PRINCIPAL INDUSTRIAL OFFICER</a:t>
          </a:r>
        </a:p>
      </dsp:txBody>
      <dsp:txXfrm>
        <a:off x="237457" y="3710177"/>
        <a:ext cx="1735131" cy="1077340"/>
      </dsp:txXfrm>
    </dsp:sp>
    <dsp:sp modelId="{019CAB02-4D4F-4E32-A86B-F680BF34CA3A}">
      <dsp:nvSpPr>
        <dsp:cNvPr id="0" name=""/>
        <dsp:cNvSpPr/>
      </dsp:nvSpPr>
      <dsp:spPr>
        <a:xfrm>
          <a:off x="2206347" y="3486431"/>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4B116-8A79-4A5E-A758-DA11441456E2}">
      <dsp:nvSpPr>
        <dsp:cNvPr id="0" name=""/>
        <dsp:cNvSpPr/>
      </dsp:nvSpPr>
      <dsp:spPr>
        <a:xfrm>
          <a:off x="2406587" y="3676659"/>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 SENIOR INDUSTRIAL OFFIICERS</a:t>
          </a:r>
        </a:p>
        <a:p>
          <a:pPr marL="0" lvl="0" indent="0" algn="ctr" defTabSz="577850">
            <a:lnSpc>
              <a:spcPct val="90000"/>
            </a:lnSpc>
            <a:spcBef>
              <a:spcPct val="0"/>
            </a:spcBef>
            <a:spcAft>
              <a:spcPct val="35000"/>
            </a:spcAft>
            <a:buNone/>
          </a:pPr>
          <a:r>
            <a:rPr lang="en-US" sz="1300" kern="1200" dirty="0"/>
            <a:t>5 INDUSTRIAL OFFICERS</a:t>
          </a:r>
        </a:p>
      </dsp:txBody>
      <dsp:txXfrm>
        <a:off x="2440105" y="3710177"/>
        <a:ext cx="1735131" cy="1077340"/>
      </dsp:txXfrm>
    </dsp:sp>
    <dsp:sp modelId="{F040C2BD-4FBD-4C2C-A330-8F6E928538EB}">
      <dsp:nvSpPr>
        <dsp:cNvPr id="0" name=""/>
        <dsp:cNvSpPr/>
      </dsp:nvSpPr>
      <dsp:spPr>
        <a:xfrm>
          <a:off x="6611644" y="1817924"/>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E27DD-1E2C-47A0-82CD-415D2AD87E15}">
      <dsp:nvSpPr>
        <dsp:cNvPr id="0" name=""/>
        <dsp:cNvSpPr/>
      </dsp:nvSpPr>
      <dsp:spPr>
        <a:xfrm>
          <a:off x="6811885" y="2008153"/>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ADMINISTRATIVE CADRE</a:t>
          </a:r>
        </a:p>
      </dsp:txBody>
      <dsp:txXfrm>
        <a:off x="6845403" y="2041671"/>
        <a:ext cx="1735131" cy="1077340"/>
      </dsp:txXfrm>
    </dsp:sp>
    <dsp:sp modelId="{EE5A3208-1962-40EB-A622-6F758F00F4F0}">
      <dsp:nvSpPr>
        <dsp:cNvPr id="0" name=""/>
        <dsp:cNvSpPr/>
      </dsp:nvSpPr>
      <dsp:spPr>
        <a:xfrm>
          <a:off x="4408995" y="3486431"/>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514BD-4D37-4B7A-9700-664EC9CE8447}">
      <dsp:nvSpPr>
        <dsp:cNvPr id="0" name=""/>
        <dsp:cNvSpPr/>
      </dsp:nvSpPr>
      <dsp:spPr>
        <a:xfrm>
          <a:off x="4609236" y="3676659"/>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1 Confidential</a:t>
          </a:r>
        </a:p>
      </dsp:txBody>
      <dsp:txXfrm>
        <a:off x="4642754" y="3710177"/>
        <a:ext cx="1735131" cy="1077340"/>
      </dsp:txXfrm>
    </dsp:sp>
    <dsp:sp modelId="{67EE15AC-FEAB-41BD-935B-C07771A7AAEB}">
      <dsp:nvSpPr>
        <dsp:cNvPr id="0" name=""/>
        <dsp:cNvSpPr/>
      </dsp:nvSpPr>
      <dsp:spPr>
        <a:xfrm>
          <a:off x="6611644" y="3486431"/>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C020A-4ADA-472C-991F-B183AC55D7AC}">
      <dsp:nvSpPr>
        <dsp:cNvPr id="0" name=""/>
        <dsp:cNvSpPr/>
      </dsp:nvSpPr>
      <dsp:spPr>
        <a:xfrm>
          <a:off x="6811885" y="3676659"/>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Registry</a:t>
          </a:r>
        </a:p>
      </dsp:txBody>
      <dsp:txXfrm>
        <a:off x="6845403" y="3710177"/>
        <a:ext cx="1735131" cy="1077340"/>
      </dsp:txXfrm>
    </dsp:sp>
    <dsp:sp modelId="{FACDC473-6523-4319-9DC4-BD259F79B8B7}">
      <dsp:nvSpPr>
        <dsp:cNvPr id="0" name=""/>
        <dsp:cNvSpPr/>
      </dsp:nvSpPr>
      <dsp:spPr>
        <a:xfrm>
          <a:off x="8814293" y="3486431"/>
          <a:ext cx="1802167" cy="11443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791F2-8DAE-409F-A3E1-AFCDD8E5187E}">
      <dsp:nvSpPr>
        <dsp:cNvPr id="0" name=""/>
        <dsp:cNvSpPr/>
      </dsp:nvSpPr>
      <dsp:spPr>
        <a:xfrm>
          <a:off x="9014534" y="3676659"/>
          <a:ext cx="1802167" cy="11443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Cashier </a:t>
          </a:r>
        </a:p>
      </dsp:txBody>
      <dsp:txXfrm>
        <a:off x="9048052" y="3710177"/>
        <a:ext cx="1735131" cy="10773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4/24/2024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4/24/2024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4/24/2024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4/24/2024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4/24/2024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utismileanyway.wordpress.com/2015/03/27/thank-you/"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478A-1A1D-48A7-B2EA-7F3D3A137B32}"/>
              </a:ext>
            </a:extLst>
          </p:cNvPr>
          <p:cNvSpPr>
            <a:spLocks noGrp="1"/>
          </p:cNvSpPr>
          <p:nvPr>
            <p:ph type="ctrTitle"/>
          </p:nvPr>
        </p:nvSpPr>
        <p:spPr>
          <a:xfrm>
            <a:off x="1371600" y="1139686"/>
            <a:ext cx="9614452" cy="3179096"/>
          </a:xfrm>
        </p:spPr>
        <p:txBody>
          <a:bodyPr>
            <a:normAutofit/>
          </a:bodyPr>
          <a:lstStyle/>
          <a:p>
            <a:pPr algn="ctr"/>
            <a:r>
              <a:rPr lang="en-US" sz="5300" b="1" dirty="0"/>
              <a:t>OVERVIEW</a:t>
            </a:r>
            <a:br>
              <a:rPr lang="en-US" sz="5300" b="1" dirty="0"/>
            </a:br>
            <a:r>
              <a:rPr lang="en-US" sz="5300" b="1" dirty="0"/>
              <a:t> OF THE Industrial property FRAMEWORK</a:t>
            </a:r>
            <a:br>
              <a:rPr lang="en-US" sz="5300" b="1" dirty="0"/>
            </a:br>
            <a:r>
              <a:rPr lang="en-US" sz="5300" b="1" dirty="0"/>
              <a:t> IN MAURITIUS </a:t>
            </a:r>
          </a:p>
        </p:txBody>
      </p:sp>
    </p:spTree>
    <p:extLst>
      <p:ext uri="{BB962C8B-B14F-4D97-AF65-F5344CB8AC3E}">
        <p14:creationId xmlns:p14="http://schemas.microsoft.com/office/powerpoint/2010/main" val="368036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6440-DA5F-4275-B023-E04D6429E008}"/>
              </a:ext>
            </a:extLst>
          </p:cNvPr>
          <p:cNvSpPr>
            <a:spLocks noGrp="1"/>
          </p:cNvSpPr>
          <p:nvPr>
            <p:ph type="title"/>
          </p:nvPr>
        </p:nvSpPr>
        <p:spPr>
          <a:xfrm>
            <a:off x="861391" y="1815547"/>
            <a:ext cx="10644809" cy="241853"/>
          </a:xfrm>
        </p:spPr>
        <p:txBody>
          <a:bodyPr>
            <a:normAutofit fontScale="90000"/>
          </a:bodyPr>
          <a:lstStyle/>
          <a:p>
            <a:pPr algn="ctr"/>
            <a:r>
              <a:rPr lang="en-US" b="1" dirty="0"/>
              <a:t>FORMATION OF INTELLECTUAL PROPERTY COUNCIL </a:t>
            </a:r>
            <a:br>
              <a:rPr lang="en-US" b="1" dirty="0"/>
            </a:br>
            <a:endParaRPr lang="en-US" dirty="0"/>
          </a:p>
        </p:txBody>
      </p:sp>
      <p:sp>
        <p:nvSpPr>
          <p:cNvPr id="3" name="Content Placeholder 2">
            <a:extLst>
              <a:ext uri="{FF2B5EF4-FFF2-40B4-BE49-F238E27FC236}">
                <a16:creationId xmlns:a16="http://schemas.microsoft.com/office/drawing/2014/main" id="{FC6937EC-1B1F-44EB-94A0-7B599F176F3E}"/>
              </a:ext>
            </a:extLst>
          </p:cNvPr>
          <p:cNvSpPr>
            <a:spLocks noGrp="1"/>
          </p:cNvSpPr>
          <p:nvPr>
            <p:ph idx="1"/>
          </p:nvPr>
        </p:nvSpPr>
        <p:spPr>
          <a:xfrm>
            <a:off x="685800" y="2194560"/>
            <a:ext cx="10820400" cy="3980953"/>
          </a:xfrm>
        </p:spPr>
        <p:txBody>
          <a:bodyPr>
            <a:normAutofit fontScale="92500"/>
          </a:bodyPr>
          <a:lstStyle/>
          <a:p>
            <a:pPr>
              <a:buClr>
                <a:schemeClr val="accent1"/>
              </a:buClr>
              <a:buFont typeface="Wingdings" panose="05000000000000000000" pitchFamily="2" charset="2"/>
              <a:buChar char="v"/>
            </a:pPr>
            <a:r>
              <a:rPr lang="en-US" b="1" dirty="0"/>
              <a:t>Intellectual Property Council -an independent institution in Mauritius, looking at all the IP-related issues</a:t>
            </a:r>
          </a:p>
          <a:p>
            <a:pPr>
              <a:lnSpc>
                <a:spcPct val="150000"/>
              </a:lnSpc>
              <a:buClr>
                <a:schemeClr val="accent1"/>
              </a:buClr>
              <a:buFont typeface="Wingdings" panose="05000000000000000000" pitchFamily="2" charset="2"/>
              <a:buChar char="v"/>
            </a:pPr>
            <a:r>
              <a:rPr lang="en-US" b="1" dirty="0"/>
              <a:t>Consisting of  representatives from several departments, ministries, and private sectors involved in the generation, enforcement, and protection of IP assets and portfolio services</a:t>
            </a:r>
          </a:p>
          <a:p>
            <a:pPr>
              <a:lnSpc>
                <a:spcPct val="150000"/>
              </a:lnSpc>
              <a:buClr>
                <a:schemeClr val="accent1"/>
              </a:buClr>
              <a:buFont typeface="Wingdings" panose="05000000000000000000" pitchFamily="2" charset="2"/>
              <a:buChar char="v"/>
            </a:pPr>
            <a:r>
              <a:rPr lang="en-US" b="1" dirty="0"/>
              <a:t>The Council shall advise the Minister on matters related to Intellectual Property and ensure coordination among the public and private sectors in the formulation of intellectual property policies, and enforcement of intellectual property rights</a:t>
            </a:r>
          </a:p>
          <a:p>
            <a:endParaRPr lang="en-US" dirty="0"/>
          </a:p>
        </p:txBody>
      </p:sp>
      <p:pic>
        <p:nvPicPr>
          <p:cNvPr id="4" name="Picture 3">
            <a:extLst>
              <a:ext uri="{FF2B5EF4-FFF2-40B4-BE49-F238E27FC236}">
                <a16:creationId xmlns:a16="http://schemas.microsoft.com/office/drawing/2014/main" id="{318FAACF-CDE8-4594-B31F-7030237F81B5}"/>
              </a:ext>
            </a:extLst>
          </p:cNvPr>
          <p:cNvPicPr>
            <a:picLocks noChangeAspect="1"/>
          </p:cNvPicPr>
          <p:nvPr/>
        </p:nvPicPr>
        <p:blipFill>
          <a:blip r:embed="rId2"/>
          <a:stretch>
            <a:fillRect/>
          </a:stretch>
        </p:blipFill>
        <p:spPr>
          <a:xfrm>
            <a:off x="9596029" y="51496"/>
            <a:ext cx="5938019" cy="1261981"/>
          </a:xfrm>
          <a:prstGeom prst="rect">
            <a:avLst/>
          </a:prstGeom>
        </p:spPr>
      </p:pic>
    </p:spTree>
    <p:extLst>
      <p:ext uri="{BB962C8B-B14F-4D97-AF65-F5344CB8AC3E}">
        <p14:creationId xmlns:p14="http://schemas.microsoft.com/office/powerpoint/2010/main" val="413271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A9682-75E6-4796-B618-CE210C86E5DA}"/>
              </a:ext>
            </a:extLst>
          </p:cNvPr>
          <p:cNvSpPr>
            <a:spLocks noGrp="1"/>
          </p:cNvSpPr>
          <p:nvPr>
            <p:ph idx="1"/>
          </p:nvPr>
        </p:nvSpPr>
        <p:spPr>
          <a:xfrm>
            <a:off x="685800" y="1487336"/>
            <a:ext cx="11141242" cy="5459105"/>
          </a:xfrm>
        </p:spPr>
        <p:txBody>
          <a:bodyPr>
            <a:normAutofit/>
          </a:bodyPr>
          <a:lstStyle/>
          <a:p>
            <a:pPr marL="0" indent="0">
              <a:lnSpc>
                <a:spcPct val="100000"/>
              </a:lnSpc>
              <a:buClr>
                <a:schemeClr val="accent1"/>
              </a:buClr>
              <a:buNone/>
            </a:pPr>
            <a:endParaRPr lang="en-US" b="1" dirty="0"/>
          </a:p>
          <a:p>
            <a:pPr marL="0" indent="0">
              <a:lnSpc>
                <a:spcPct val="100000"/>
              </a:lnSpc>
              <a:buClr>
                <a:schemeClr val="accent1"/>
              </a:buClr>
              <a:buNone/>
            </a:pPr>
            <a:r>
              <a:rPr lang="en-US" b="1" dirty="0"/>
              <a:t>The Industrial Property Act 2019 consists of several measures, thus making the Mauritian Intellectual Property system more responsive to the needs of researchers, investors, and entrepreneurs.</a:t>
            </a:r>
          </a:p>
          <a:p>
            <a:pPr marL="0" indent="0">
              <a:lnSpc>
                <a:spcPct val="100000"/>
              </a:lnSpc>
              <a:buClr>
                <a:schemeClr val="accent1"/>
              </a:buClr>
              <a:buNone/>
            </a:pPr>
            <a:endParaRPr lang="en-US" b="1" dirty="0"/>
          </a:p>
          <a:p>
            <a:pPr>
              <a:lnSpc>
                <a:spcPct val="100000"/>
              </a:lnSpc>
              <a:buClr>
                <a:schemeClr val="accent1"/>
              </a:buClr>
              <a:buFont typeface="Wingdings" panose="05000000000000000000" pitchFamily="2" charset="2"/>
              <a:buChar char="v"/>
            </a:pPr>
            <a:r>
              <a:rPr lang="en-US" b="1" dirty="0"/>
              <a:t>These international systems  facilitate the filing of patents, industrial designs and marks in multiple jurisdictions through a  single application, thereby reducing the costs incurred</a:t>
            </a:r>
          </a:p>
          <a:p>
            <a:pPr marL="0" indent="0">
              <a:lnSpc>
                <a:spcPct val="100000"/>
              </a:lnSpc>
              <a:buClr>
                <a:schemeClr val="accent1"/>
              </a:buClr>
              <a:buNone/>
            </a:pPr>
            <a:endParaRPr lang="en-US" b="1" dirty="0"/>
          </a:p>
          <a:p>
            <a:pPr>
              <a:buClr>
                <a:schemeClr val="accent1"/>
              </a:buClr>
              <a:buFont typeface="Wingdings" panose="05000000000000000000" pitchFamily="2" charset="2"/>
              <a:buChar char="v"/>
            </a:pPr>
            <a:r>
              <a:rPr lang="en-US" b="1" dirty="0"/>
              <a:t> Accession to these Treaties has significantly increased the number of foreign applications for registration of industrial property rights in Mauritius.</a:t>
            </a:r>
          </a:p>
          <a:p>
            <a:pPr marL="0" indent="0">
              <a:buClr>
                <a:schemeClr val="accent1"/>
              </a:buClr>
              <a:buNone/>
            </a:pPr>
            <a:r>
              <a:rPr lang="en-US" b="1" dirty="0"/>
              <a:t>  (Note- a </a:t>
            </a:r>
            <a:r>
              <a:rPr lang="en-US" b="1" i="1" dirty="0"/>
              <a:t>significant number of applications have been filed designating Mauritius under the Madrid Protocol)</a:t>
            </a:r>
          </a:p>
          <a:p>
            <a:pPr marL="0" indent="0">
              <a:buClr>
                <a:schemeClr val="accent1"/>
              </a:buClr>
              <a:buNone/>
            </a:pPr>
            <a:endParaRPr lang="en-US" b="1" dirty="0"/>
          </a:p>
          <a:p>
            <a:pPr>
              <a:buClr>
                <a:schemeClr val="accent1"/>
              </a:buClr>
              <a:buFont typeface="Wingdings" panose="05000000000000000000" pitchFamily="2" charset="2"/>
              <a:buChar char="v"/>
            </a:pPr>
            <a:endParaRPr lang="en-US" b="1" dirty="0"/>
          </a:p>
          <a:p>
            <a:endParaRPr lang="en-US" dirty="0"/>
          </a:p>
        </p:txBody>
      </p:sp>
      <p:pic>
        <p:nvPicPr>
          <p:cNvPr id="4" name="Picture 3">
            <a:extLst>
              <a:ext uri="{FF2B5EF4-FFF2-40B4-BE49-F238E27FC236}">
                <a16:creationId xmlns:a16="http://schemas.microsoft.com/office/drawing/2014/main" id="{E55BAC86-BC33-4DE9-A43B-81EA55CB8676}"/>
              </a:ext>
            </a:extLst>
          </p:cNvPr>
          <p:cNvPicPr>
            <a:picLocks noChangeAspect="1"/>
          </p:cNvPicPr>
          <p:nvPr/>
        </p:nvPicPr>
        <p:blipFill>
          <a:blip r:embed="rId2"/>
          <a:stretch>
            <a:fillRect/>
          </a:stretch>
        </p:blipFill>
        <p:spPr>
          <a:xfrm>
            <a:off x="9593547" y="7617"/>
            <a:ext cx="5939028" cy="1263396"/>
          </a:xfrm>
          <a:prstGeom prst="rect">
            <a:avLst/>
          </a:prstGeom>
        </p:spPr>
      </p:pic>
      <p:sp>
        <p:nvSpPr>
          <p:cNvPr id="5" name="TextBox 4">
            <a:extLst>
              <a:ext uri="{FF2B5EF4-FFF2-40B4-BE49-F238E27FC236}">
                <a16:creationId xmlns:a16="http://schemas.microsoft.com/office/drawing/2014/main" id="{E4CF5A54-DD4D-4C97-A2BA-891D60E8831D}"/>
              </a:ext>
            </a:extLst>
          </p:cNvPr>
          <p:cNvSpPr txBox="1"/>
          <p:nvPr/>
        </p:nvSpPr>
        <p:spPr>
          <a:xfrm>
            <a:off x="872197" y="1190545"/>
            <a:ext cx="10634003" cy="461665"/>
          </a:xfrm>
          <a:prstGeom prst="rect">
            <a:avLst/>
          </a:prstGeom>
          <a:noFill/>
        </p:spPr>
        <p:txBody>
          <a:bodyPr wrap="square" rtlCol="0">
            <a:spAutoFit/>
          </a:bodyPr>
          <a:lstStyle/>
          <a:p>
            <a:pPr algn="ctr"/>
            <a:r>
              <a:rPr lang="en-US" sz="2400" b="1" dirty="0"/>
              <a:t>FILING OF APPLICATIONS UNDER INTERNATIONAL TREATIES</a:t>
            </a:r>
          </a:p>
        </p:txBody>
      </p:sp>
    </p:spTree>
    <p:extLst>
      <p:ext uri="{BB962C8B-B14F-4D97-AF65-F5344CB8AC3E}">
        <p14:creationId xmlns:p14="http://schemas.microsoft.com/office/powerpoint/2010/main" val="17981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4925-24F6-4116-A8E2-962B7FE8F6A7}"/>
              </a:ext>
            </a:extLst>
          </p:cNvPr>
          <p:cNvSpPr>
            <a:spLocks noGrp="1"/>
          </p:cNvSpPr>
          <p:nvPr>
            <p:ph type="title"/>
          </p:nvPr>
        </p:nvSpPr>
        <p:spPr>
          <a:xfrm>
            <a:off x="1050878" y="272955"/>
            <a:ext cx="10671890" cy="777923"/>
          </a:xfrm>
        </p:spPr>
        <p:txBody>
          <a:bodyPr>
            <a:normAutofit/>
          </a:bodyPr>
          <a:lstStyle/>
          <a:p>
            <a:pPr algn="ctr"/>
            <a:r>
              <a:rPr lang="en-US" dirty="0">
                <a:solidFill>
                  <a:schemeClr val="accent6">
                    <a:lumMod val="50000"/>
                  </a:schemeClr>
                </a:solidFill>
              </a:rPr>
              <a:t>               IP Statistics 2020-2022</a:t>
            </a:r>
          </a:p>
        </p:txBody>
      </p:sp>
      <p:graphicFrame>
        <p:nvGraphicFramePr>
          <p:cNvPr id="5" name="Content Placeholder 4">
            <a:extLst>
              <a:ext uri="{FF2B5EF4-FFF2-40B4-BE49-F238E27FC236}">
                <a16:creationId xmlns:a16="http://schemas.microsoft.com/office/drawing/2014/main" id="{62335AC9-AB90-498D-813E-27C19B13A21B}"/>
              </a:ext>
            </a:extLst>
          </p:cNvPr>
          <p:cNvGraphicFramePr>
            <a:graphicFrameLocks noGrp="1"/>
          </p:cNvGraphicFramePr>
          <p:nvPr>
            <p:ph idx="1"/>
            <p:extLst>
              <p:ext uri="{D42A27DB-BD31-4B8C-83A1-F6EECF244321}">
                <p14:modId xmlns:p14="http://schemas.microsoft.com/office/powerpoint/2010/main" val="3010044064"/>
              </p:ext>
            </p:extLst>
          </p:nvPr>
        </p:nvGraphicFramePr>
        <p:xfrm>
          <a:off x="368490" y="1050878"/>
          <a:ext cx="11464118" cy="5811421"/>
        </p:xfrm>
        <a:graphic>
          <a:graphicData uri="http://schemas.openxmlformats.org/drawingml/2006/table">
            <a:tbl>
              <a:tblPr firstRow="1" firstCol="1" bandRow="1">
                <a:tableStyleId>{5C22544A-7EE6-4342-B048-85BDC9FD1C3A}</a:tableStyleId>
              </a:tblPr>
              <a:tblGrid>
                <a:gridCol w="2148146">
                  <a:extLst>
                    <a:ext uri="{9D8B030D-6E8A-4147-A177-3AD203B41FA5}">
                      <a16:colId xmlns:a16="http://schemas.microsoft.com/office/drawing/2014/main" val="2375120708"/>
                    </a:ext>
                  </a:extLst>
                </a:gridCol>
                <a:gridCol w="1118137">
                  <a:extLst>
                    <a:ext uri="{9D8B030D-6E8A-4147-A177-3AD203B41FA5}">
                      <a16:colId xmlns:a16="http://schemas.microsoft.com/office/drawing/2014/main" val="265054472"/>
                    </a:ext>
                  </a:extLst>
                </a:gridCol>
                <a:gridCol w="1018991">
                  <a:extLst>
                    <a:ext uri="{9D8B030D-6E8A-4147-A177-3AD203B41FA5}">
                      <a16:colId xmlns:a16="http://schemas.microsoft.com/office/drawing/2014/main" val="3945435168"/>
                    </a:ext>
                  </a:extLst>
                </a:gridCol>
                <a:gridCol w="1009812">
                  <a:extLst>
                    <a:ext uri="{9D8B030D-6E8A-4147-A177-3AD203B41FA5}">
                      <a16:colId xmlns:a16="http://schemas.microsoft.com/office/drawing/2014/main" val="2670516785"/>
                    </a:ext>
                  </a:extLst>
                </a:gridCol>
                <a:gridCol w="1018991">
                  <a:extLst>
                    <a:ext uri="{9D8B030D-6E8A-4147-A177-3AD203B41FA5}">
                      <a16:colId xmlns:a16="http://schemas.microsoft.com/office/drawing/2014/main" val="3402388761"/>
                    </a:ext>
                  </a:extLst>
                </a:gridCol>
                <a:gridCol w="1018991">
                  <a:extLst>
                    <a:ext uri="{9D8B030D-6E8A-4147-A177-3AD203B41FA5}">
                      <a16:colId xmlns:a16="http://schemas.microsoft.com/office/drawing/2014/main" val="3426195273"/>
                    </a:ext>
                  </a:extLst>
                </a:gridCol>
                <a:gridCol w="991451">
                  <a:extLst>
                    <a:ext uri="{9D8B030D-6E8A-4147-A177-3AD203B41FA5}">
                      <a16:colId xmlns:a16="http://schemas.microsoft.com/office/drawing/2014/main" val="3118899756"/>
                    </a:ext>
                  </a:extLst>
                </a:gridCol>
                <a:gridCol w="1046533">
                  <a:extLst>
                    <a:ext uri="{9D8B030D-6E8A-4147-A177-3AD203B41FA5}">
                      <a16:colId xmlns:a16="http://schemas.microsoft.com/office/drawing/2014/main" val="2203532744"/>
                    </a:ext>
                  </a:extLst>
                </a:gridCol>
                <a:gridCol w="1046533">
                  <a:extLst>
                    <a:ext uri="{9D8B030D-6E8A-4147-A177-3AD203B41FA5}">
                      <a16:colId xmlns:a16="http://schemas.microsoft.com/office/drawing/2014/main" val="930755277"/>
                    </a:ext>
                  </a:extLst>
                </a:gridCol>
                <a:gridCol w="1046533">
                  <a:extLst>
                    <a:ext uri="{9D8B030D-6E8A-4147-A177-3AD203B41FA5}">
                      <a16:colId xmlns:a16="http://schemas.microsoft.com/office/drawing/2014/main" val="853633391"/>
                    </a:ext>
                  </a:extLst>
                </a:gridCol>
              </a:tblGrid>
              <a:tr h="627797">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US" sz="1200">
                          <a:effectLst/>
                        </a:rPr>
                        <a:t>2020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dirty="0">
                          <a:effectLst/>
                        </a:rPr>
                        <a:t>2021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2022</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510560"/>
                  </a:ext>
                </a:extLst>
              </a:tr>
              <a:tr h="706155">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Resident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Non-Resident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Total</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Resident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Non-Resident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Total</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Resident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Non-Resident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Total</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9109445"/>
                  </a:ext>
                </a:extLst>
              </a:tr>
              <a:tr h="335635">
                <a:tc>
                  <a:txBody>
                    <a:bodyPr/>
                    <a:lstStyle/>
                    <a:p>
                      <a:pPr marL="0" marR="0">
                        <a:lnSpc>
                          <a:spcPct val="107000"/>
                        </a:lnSpc>
                        <a:spcBef>
                          <a:spcPts val="0"/>
                        </a:spcBef>
                        <a:spcAft>
                          <a:spcPts val="0"/>
                        </a:spcAft>
                      </a:pPr>
                      <a:r>
                        <a:rPr lang="en-US" sz="1400">
                          <a:effectLst/>
                        </a:rPr>
                        <a:t>TRADEMARKS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5668408"/>
                  </a:ext>
                </a:extLst>
              </a:tr>
              <a:tr h="466549">
                <a:tc>
                  <a:txBody>
                    <a:bodyPr/>
                    <a:lstStyle/>
                    <a:p>
                      <a:pPr marL="0" marR="0">
                        <a:lnSpc>
                          <a:spcPct val="107000"/>
                        </a:lnSpc>
                        <a:spcBef>
                          <a:spcPts val="0"/>
                        </a:spcBef>
                        <a:spcAft>
                          <a:spcPts val="0"/>
                        </a:spcAft>
                      </a:pPr>
                      <a:r>
                        <a:rPr lang="en-US" sz="1400">
                          <a:effectLst/>
                        </a:rPr>
                        <a:t>No. of Applications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1232</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915</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2147</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1286</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1088</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2374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984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1136</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2120</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500441"/>
                  </a:ext>
                </a:extLst>
              </a:tr>
              <a:tr h="466549">
                <a:tc>
                  <a:txBody>
                    <a:bodyPr/>
                    <a:lstStyle/>
                    <a:p>
                      <a:pPr marL="0" marR="0">
                        <a:lnSpc>
                          <a:spcPct val="107000"/>
                        </a:lnSpc>
                        <a:spcBef>
                          <a:spcPts val="0"/>
                        </a:spcBef>
                        <a:spcAft>
                          <a:spcPts val="0"/>
                        </a:spcAft>
                      </a:pPr>
                      <a:r>
                        <a:rPr lang="en-US" sz="1400">
                          <a:effectLst/>
                        </a:rPr>
                        <a:t>No. of Registrations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997</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997</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1994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1176</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1012</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2188</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1088</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1123</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2211</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4492737"/>
                  </a:ext>
                </a:extLst>
              </a:tr>
              <a:tr h="335635">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9">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1817899"/>
                  </a:ext>
                </a:extLst>
              </a:tr>
              <a:tr h="466549">
                <a:tc>
                  <a:txBody>
                    <a:bodyPr/>
                    <a:lstStyle/>
                    <a:p>
                      <a:pPr marL="0" marR="0">
                        <a:lnSpc>
                          <a:spcPct val="107000"/>
                        </a:lnSpc>
                        <a:spcBef>
                          <a:spcPts val="0"/>
                        </a:spcBef>
                        <a:spcAft>
                          <a:spcPts val="0"/>
                        </a:spcAft>
                      </a:pPr>
                      <a:r>
                        <a:rPr lang="en-US" sz="1400">
                          <a:effectLst/>
                        </a:rPr>
                        <a:t>INDUSTRIAL DESIGNS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039904"/>
                  </a:ext>
                </a:extLst>
              </a:tr>
              <a:tr h="466549">
                <a:tc>
                  <a:txBody>
                    <a:bodyPr/>
                    <a:lstStyle/>
                    <a:p>
                      <a:pPr marL="0" marR="0">
                        <a:lnSpc>
                          <a:spcPct val="107000"/>
                        </a:lnSpc>
                        <a:spcBef>
                          <a:spcPts val="0"/>
                        </a:spcBef>
                        <a:spcAft>
                          <a:spcPts val="0"/>
                        </a:spcAft>
                      </a:pPr>
                      <a:r>
                        <a:rPr lang="en-US" sz="1400">
                          <a:effectLst/>
                        </a:rPr>
                        <a:t>No. of Applications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16</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3</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12</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6</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0630788"/>
                  </a:ext>
                </a:extLst>
              </a:tr>
              <a:tr h="466549">
                <a:tc>
                  <a:txBody>
                    <a:bodyPr/>
                    <a:lstStyle/>
                    <a:p>
                      <a:pPr marL="0" marR="0">
                        <a:lnSpc>
                          <a:spcPct val="107000"/>
                        </a:lnSpc>
                        <a:spcBef>
                          <a:spcPts val="0"/>
                        </a:spcBef>
                        <a:spcAft>
                          <a:spcPts val="0"/>
                        </a:spcAft>
                      </a:pPr>
                      <a:r>
                        <a:rPr lang="en-US" sz="1400">
                          <a:effectLst/>
                        </a:rPr>
                        <a:t>No. of Registrations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18</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22</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8</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3</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7</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7856835"/>
                  </a:ext>
                </a:extLst>
              </a:tr>
              <a:tr h="335635">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9">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8352443"/>
                  </a:ext>
                </a:extLst>
              </a:tr>
              <a:tr h="335635">
                <a:tc>
                  <a:txBody>
                    <a:bodyPr/>
                    <a:lstStyle/>
                    <a:p>
                      <a:pPr marL="0" marR="0">
                        <a:lnSpc>
                          <a:spcPct val="107000"/>
                        </a:lnSpc>
                        <a:spcBef>
                          <a:spcPts val="0"/>
                        </a:spcBef>
                        <a:spcAft>
                          <a:spcPts val="0"/>
                        </a:spcAft>
                      </a:pPr>
                      <a:r>
                        <a:rPr lang="en-US" sz="1400">
                          <a:effectLst/>
                        </a:rPr>
                        <a:t>PATENTS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0594482"/>
                  </a:ext>
                </a:extLst>
              </a:tr>
              <a:tr h="466549">
                <a:tc>
                  <a:txBody>
                    <a:bodyPr/>
                    <a:lstStyle/>
                    <a:p>
                      <a:pPr marL="0" marR="0">
                        <a:lnSpc>
                          <a:spcPct val="107000"/>
                        </a:lnSpc>
                        <a:spcBef>
                          <a:spcPts val="0"/>
                        </a:spcBef>
                        <a:spcAft>
                          <a:spcPts val="0"/>
                        </a:spcAft>
                      </a:pPr>
                      <a:r>
                        <a:rPr lang="en-US" sz="1400">
                          <a:effectLst/>
                        </a:rPr>
                        <a:t>No. of Applications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6</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19</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25</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6</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20</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0</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8</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8</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3548883"/>
                  </a:ext>
                </a:extLst>
              </a:tr>
              <a:tr h="335635">
                <a:tc>
                  <a:txBody>
                    <a:bodyPr/>
                    <a:lstStyle/>
                    <a:p>
                      <a:pPr marL="0" marR="0">
                        <a:lnSpc>
                          <a:spcPct val="107000"/>
                        </a:lnSpc>
                        <a:spcBef>
                          <a:spcPts val="0"/>
                        </a:spcBef>
                        <a:spcAft>
                          <a:spcPts val="0"/>
                        </a:spcAft>
                      </a:pPr>
                      <a:r>
                        <a:rPr lang="en-US" sz="1400" dirty="0">
                          <a:effectLst/>
                        </a:rPr>
                        <a:t>No. of Grants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16</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17</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0</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4</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0</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7279740"/>
                  </a:ext>
                </a:extLst>
              </a:tr>
            </a:tbl>
          </a:graphicData>
        </a:graphic>
      </p:graphicFrame>
    </p:spTree>
    <p:extLst>
      <p:ext uri="{BB962C8B-B14F-4D97-AF65-F5344CB8AC3E}">
        <p14:creationId xmlns:p14="http://schemas.microsoft.com/office/powerpoint/2010/main" val="41555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E339-4257-4061-A613-71A5C67C5982}"/>
              </a:ext>
            </a:extLst>
          </p:cNvPr>
          <p:cNvSpPr>
            <a:spLocks noGrp="1"/>
          </p:cNvSpPr>
          <p:nvPr>
            <p:ph type="title"/>
          </p:nvPr>
        </p:nvSpPr>
        <p:spPr>
          <a:xfrm>
            <a:off x="596348" y="751630"/>
            <a:ext cx="10132570" cy="814818"/>
          </a:xfrm>
        </p:spPr>
        <p:txBody>
          <a:bodyPr/>
          <a:lstStyle/>
          <a:p>
            <a:pPr algn="ctr"/>
            <a:r>
              <a:rPr lang="en-US" b="1" dirty="0"/>
              <a:t>STATISTICS </a:t>
            </a:r>
            <a:endParaRPr lang="en-US" dirty="0"/>
          </a:p>
        </p:txBody>
      </p:sp>
      <p:pic>
        <p:nvPicPr>
          <p:cNvPr id="7" name="Content Placeholder 6">
            <a:extLst>
              <a:ext uri="{FF2B5EF4-FFF2-40B4-BE49-F238E27FC236}">
                <a16:creationId xmlns:a16="http://schemas.microsoft.com/office/drawing/2014/main" id="{94B5281C-33D7-4AF9-A307-71E0B44D457E}"/>
              </a:ext>
            </a:extLst>
          </p:cNvPr>
          <p:cNvPicPr>
            <a:picLocks noGrp="1" noChangeAspect="1"/>
          </p:cNvPicPr>
          <p:nvPr>
            <p:ph idx="1"/>
          </p:nvPr>
        </p:nvPicPr>
        <p:blipFill>
          <a:blip r:embed="rId2"/>
          <a:stretch>
            <a:fillRect/>
          </a:stretch>
        </p:blipFill>
        <p:spPr>
          <a:xfrm>
            <a:off x="494763" y="1566448"/>
            <a:ext cx="4788422" cy="4352920"/>
          </a:xfrm>
          <a:prstGeom prst="rect">
            <a:avLst/>
          </a:prstGeom>
        </p:spPr>
      </p:pic>
      <p:pic>
        <p:nvPicPr>
          <p:cNvPr id="8" name="Picture 7">
            <a:extLst>
              <a:ext uri="{FF2B5EF4-FFF2-40B4-BE49-F238E27FC236}">
                <a16:creationId xmlns:a16="http://schemas.microsoft.com/office/drawing/2014/main" id="{535FDF16-533E-421F-8F7A-B9968CCCC5C5}"/>
              </a:ext>
            </a:extLst>
          </p:cNvPr>
          <p:cNvPicPr>
            <a:picLocks noChangeAspect="1"/>
          </p:cNvPicPr>
          <p:nvPr/>
        </p:nvPicPr>
        <p:blipFill>
          <a:blip r:embed="rId3"/>
          <a:stretch>
            <a:fillRect/>
          </a:stretch>
        </p:blipFill>
        <p:spPr>
          <a:xfrm>
            <a:off x="5446643" y="1566448"/>
            <a:ext cx="5282275" cy="4352920"/>
          </a:xfrm>
          <a:prstGeom prst="rect">
            <a:avLst/>
          </a:prstGeom>
        </p:spPr>
      </p:pic>
    </p:spTree>
    <p:extLst>
      <p:ext uri="{BB962C8B-B14F-4D97-AF65-F5344CB8AC3E}">
        <p14:creationId xmlns:p14="http://schemas.microsoft.com/office/powerpoint/2010/main" val="175936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C7FA-EA49-4374-94EB-6502B5D7DF20}"/>
              </a:ext>
            </a:extLst>
          </p:cNvPr>
          <p:cNvSpPr>
            <a:spLocks noGrp="1"/>
          </p:cNvSpPr>
          <p:nvPr>
            <p:ph type="title"/>
          </p:nvPr>
        </p:nvSpPr>
        <p:spPr>
          <a:xfrm>
            <a:off x="1671710" y="286071"/>
            <a:ext cx="8610600" cy="1293028"/>
          </a:xfrm>
        </p:spPr>
        <p:txBody>
          <a:bodyPr/>
          <a:lstStyle/>
          <a:p>
            <a:pPr algn="ctr"/>
            <a:r>
              <a:rPr lang="en-US" b="1" dirty="0"/>
              <a:t>STATISTICS</a:t>
            </a:r>
          </a:p>
        </p:txBody>
      </p:sp>
      <p:pic>
        <p:nvPicPr>
          <p:cNvPr id="4" name="Content Placeholder 3">
            <a:extLst>
              <a:ext uri="{FF2B5EF4-FFF2-40B4-BE49-F238E27FC236}">
                <a16:creationId xmlns:a16="http://schemas.microsoft.com/office/drawing/2014/main" id="{154872D4-6B53-47A0-80BA-F3EF230787BD}"/>
              </a:ext>
            </a:extLst>
          </p:cNvPr>
          <p:cNvPicPr>
            <a:picLocks noGrp="1" noChangeAspect="1"/>
          </p:cNvPicPr>
          <p:nvPr>
            <p:ph idx="1"/>
          </p:nvPr>
        </p:nvPicPr>
        <p:blipFill>
          <a:blip r:embed="rId2"/>
          <a:stretch>
            <a:fillRect/>
          </a:stretch>
        </p:blipFill>
        <p:spPr>
          <a:xfrm>
            <a:off x="520506" y="1842868"/>
            <a:ext cx="5151882" cy="4507549"/>
          </a:xfrm>
          <a:prstGeom prst="rect">
            <a:avLst/>
          </a:prstGeom>
        </p:spPr>
      </p:pic>
      <p:pic>
        <p:nvPicPr>
          <p:cNvPr id="5" name="Picture 4">
            <a:extLst>
              <a:ext uri="{FF2B5EF4-FFF2-40B4-BE49-F238E27FC236}">
                <a16:creationId xmlns:a16="http://schemas.microsoft.com/office/drawing/2014/main" id="{838EF55D-0BB3-4E81-90FD-7121AA2F68B9}"/>
              </a:ext>
            </a:extLst>
          </p:cNvPr>
          <p:cNvPicPr>
            <a:picLocks noChangeAspect="1"/>
          </p:cNvPicPr>
          <p:nvPr/>
        </p:nvPicPr>
        <p:blipFill>
          <a:blip r:embed="rId3"/>
          <a:stretch>
            <a:fillRect/>
          </a:stretch>
        </p:blipFill>
        <p:spPr>
          <a:xfrm>
            <a:off x="5685270" y="1842868"/>
            <a:ext cx="6239245" cy="4471809"/>
          </a:xfrm>
          <a:prstGeom prst="rect">
            <a:avLst/>
          </a:prstGeom>
        </p:spPr>
      </p:pic>
    </p:spTree>
    <p:extLst>
      <p:ext uri="{BB962C8B-B14F-4D97-AF65-F5344CB8AC3E}">
        <p14:creationId xmlns:p14="http://schemas.microsoft.com/office/powerpoint/2010/main" val="307457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32D5-7966-423A-BBD2-FE3428633FAC}"/>
              </a:ext>
            </a:extLst>
          </p:cNvPr>
          <p:cNvSpPr>
            <a:spLocks noGrp="1"/>
          </p:cNvSpPr>
          <p:nvPr>
            <p:ph type="title"/>
          </p:nvPr>
        </p:nvSpPr>
        <p:spPr>
          <a:xfrm>
            <a:off x="801858" y="764373"/>
            <a:ext cx="10704342" cy="811209"/>
          </a:xfrm>
        </p:spPr>
        <p:txBody>
          <a:bodyPr/>
          <a:lstStyle/>
          <a:p>
            <a:pPr algn="l"/>
            <a:r>
              <a:rPr lang="en-US" b="1" dirty="0"/>
              <a:t>                 KEY Mandates of </a:t>
            </a:r>
            <a:r>
              <a:rPr lang="en-US" b="1" dirty="0" err="1"/>
              <a:t>ipom</a:t>
            </a:r>
            <a:r>
              <a:rPr lang="en-US" b="1" dirty="0"/>
              <a:t>  </a:t>
            </a:r>
          </a:p>
        </p:txBody>
      </p:sp>
      <p:sp>
        <p:nvSpPr>
          <p:cNvPr id="3" name="Content Placeholder 2">
            <a:extLst>
              <a:ext uri="{FF2B5EF4-FFF2-40B4-BE49-F238E27FC236}">
                <a16:creationId xmlns:a16="http://schemas.microsoft.com/office/drawing/2014/main" id="{FC6D67E0-28BC-45E3-9E17-E0C9C1F16A24}"/>
              </a:ext>
            </a:extLst>
          </p:cNvPr>
          <p:cNvSpPr>
            <a:spLocks noGrp="1"/>
          </p:cNvSpPr>
          <p:nvPr>
            <p:ph idx="1"/>
          </p:nvPr>
        </p:nvSpPr>
        <p:spPr>
          <a:xfrm>
            <a:off x="743829" y="1716259"/>
            <a:ext cx="10820400" cy="5141742"/>
          </a:xfrm>
        </p:spPr>
        <p:txBody>
          <a:bodyPr>
            <a:normAutofit fontScale="85000" lnSpcReduction="20000"/>
          </a:bodyPr>
          <a:lstStyle/>
          <a:p>
            <a:pPr marL="0" indent="0">
              <a:buNone/>
            </a:pPr>
            <a:r>
              <a:rPr lang="en-US" sz="2400" b="1" dirty="0"/>
              <a:t>The Industrial Property Office of Mauritius endeavors to support businesses and entrepreneurs involved in sustainable innovation by:</a:t>
            </a:r>
          </a:p>
          <a:p>
            <a:pPr>
              <a:buFont typeface="Wingdings" panose="05000000000000000000" pitchFamily="2" charset="2"/>
              <a:buChar char="v"/>
            </a:pPr>
            <a:endParaRPr lang="en-US" sz="2400" b="1" dirty="0">
              <a:solidFill>
                <a:schemeClr val="accent1">
                  <a:lumMod val="60000"/>
                  <a:lumOff val="40000"/>
                </a:schemeClr>
              </a:solidFill>
            </a:endParaRPr>
          </a:p>
          <a:p>
            <a:pPr lvl="0">
              <a:buFont typeface="Wingdings" panose="05000000000000000000" pitchFamily="2" charset="2"/>
              <a:buChar char="v"/>
            </a:pPr>
            <a:r>
              <a:rPr lang="en-GB" sz="2400" b="1" dirty="0">
                <a:solidFill>
                  <a:srgbClr val="C00000"/>
                </a:solidFill>
              </a:rPr>
              <a:t> </a:t>
            </a:r>
            <a:r>
              <a:rPr lang="en-GB" sz="2400" b="1" dirty="0"/>
              <a:t>Conducting awareness campaigns and educational programs to inform stakeholders and the public in general about the importance of sustainable development and the role of intellectual property rights in fostering innovation.</a:t>
            </a:r>
            <a:endParaRPr lang="en-US" sz="2400" b="1" dirty="0"/>
          </a:p>
          <a:p>
            <a:pPr>
              <a:buFont typeface="Wingdings" panose="05000000000000000000" pitchFamily="2" charset="2"/>
              <a:buChar char="v"/>
            </a:pPr>
            <a:endParaRPr lang="en-US" sz="1500" b="1" dirty="0"/>
          </a:p>
          <a:p>
            <a:pPr lvl="0">
              <a:buFont typeface="Wingdings" panose="05000000000000000000" pitchFamily="2" charset="2"/>
              <a:buChar char="v"/>
            </a:pPr>
            <a:r>
              <a:rPr lang="en-GB" sz="2400" b="1" dirty="0">
                <a:solidFill>
                  <a:srgbClr val="C00000"/>
                </a:solidFill>
              </a:rPr>
              <a:t> </a:t>
            </a:r>
            <a:r>
              <a:rPr lang="en-GB" sz="2400" b="1" dirty="0"/>
              <a:t>Raising awareness among businesses, researchers, and the public about the benefits of integrating sustainability into their activities, as encouraged by the IP Act.</a:t>
            </a:r>
            <a:endParaRPr lang="en-US" sz="2400" b="1" dirty="0"/>
          </a:p>
          <a:p>
            <a:pPr>
              <a:buFont typeface="Wingdings" panose="05000000000000000000" pitchFamily="2" charset="2"/>
              <a:buChar char="v"/>
            </a:pPr>
            <a:endParaRPr lang="en-US" sz="2400" b="1" dirty="0"/>
          </a:p>
          <a:p>
            <a:pPr lvl="0">
              <a:buFont typeface="Wingdings" panose="05000000000000000000" pitchFamily="2" charset="2"/>
              <a:buChar char="v"/>
            </a:pPr>
            <a:r>
              <a:rPr lang="en-GB" sz="2400" b="1" dirty="0">
                <a:solidFill>
                  <a:srgbClr val="C00000"/>
                </a:solidFill>
              </a:rPr>
              <a:t> </a:t>
            </a:r>
            <a:r>
              <a:rPr lang="en-GB" sz="2400" b="1" dirty="0"/>
              <a:t>Collaborating with international partners and organizations to exchange knowledge and best practices in sustainable development and intellectual property rights.</a:t>
            </a:r>
            <a:endParaRPr lang="en-US" sz="2400" b="1" dirty="0"/>
          </a:p>
          <a:p>
            <a:pPr>
              <a:buFont typeface="Wingdings" panose="05000000000000000000" pitchFamily="2" charset="2"/>
              <a:buChar char="v"/>
            </a:pPr>
            <a:endParaRPr lang="en-US" sz="2400" b="1" dirty="0"/>
          </a:p>
          <a:p>
            <a:pPr lvl="0">
              <a:buFont typeface="Wingdings" panose="05000000000000000000" pitchFamily="2" charset="2"/>
              <a:buChar char="v"/>
            </a:pPr>
            <a:r>
              <a:rPr lang="en-GB" sz="2400" b="1" dirty="0">
                <a:solidFill>
                  <a:srgbClr val="C00000"/>
                </a:solidFill>
              </a:rPr>
              <a:t> </a:t>
            </a:r>
            <a:r>
              <a:rPr lang="en-GB" sz="2400" b="1" dirty="0"/>
              <a:t>Aligning Mauritius' efforts with global initiatives aimed at promoting sustainability and innovation, as outlined in the Act. </a:t>
            </a:r>
            <a:endParaRPr lang="en-US" sz="2400" b="1" dirty="0"/>
          </a:p>
          <a:p>
            <a:pPr>
              <a:buFont typeface="Wingdings" panose="05000000000000000000" pitchFamily="2" charset="2"/>
              <a:buChar char="v"/>
            </a:pPr>
            <a:endParaRPr lang="en-US" sz="2400" b="1" dirty="0">
              <a:solidFill>
                <a:srgbClr val="C00000"/>
              </a:solidFill>
            </a:endParaRPr>
          </a:p>
          <a:p>
            <a:pPr>
              <a:buFont typeface="Wingdings" panose="05000000000000000000" pitchFamily="2" charset="2"/>
              <a:buChar char="v"/>
            </a:pPr>
            <a:r>
              <a:rPr lang="en-US" sz="2400" b="1" dirty="0">
                <a:solidFill>
                  <a:srgbClr val="C00000"/>
                </a:solidFill>
              </a:rPr>
              <a:t> </a:t>
            </a:r>
            <a:r>
              <a:rPr lang="en-US" sz="2400" b="1" dirty="0"/>
              <a:t>Facilitating the timely protection of IP rights.</a:t>
            </a:r>
          </a:p>
          <a:p>
            <a:endParaRPr lang="en-US" dirty="0"/>
          </a:p>
        </p:txBody>
      </p:sp>
      <p:pic>
        <p:nvPicPr>
          <p:cNvPr id="4" name="Picture 3">
            <a:extLst>
              <a:ext uri="{FF2B5EF4-FFF2-40B4-BE49-F238E27FC236}">
                <a16:creationId xmlns:a16="http://schemas.microsoft.com/office/drawing/2014/main" id="{CA472FFC-A592-4483-9102-87251AFBD8EE}"/>
              </a:ext>
            </a:extLst>
          </p:cNvPr>
          <p:cNvPicPr>
            <a:picLocks noChangeAspect="1"/>
          </p:cNvPicPr>
          <p:nvPr/>
        </p:nvPicPr>
        <p:blipFill>
          <a:blip r:embed="rId2"/>
          <a:stretch>
            <a:fillRect/>
          </a:stretch>
        </p:blipFill>
        <p:spPr>
          <a:xfrm>
            <a:off x="10006394" y="460374"/>
            <a:ext cx="4371211" cy="1255885"/>
          </a:xfrm>
          <a:prstGeom prst="rect">
            <a:avLst/>
          </a:prstGeom>
        </p:spPr>
      </p:pic>
    </p:spTree>
    <p:extLst>
      <p:ext uri="{BB962C8B-B14F-4D97-AF65-F5344CB8AC3E}">
        <p14:creationId xmlns:p14="http://schemas.microsoft.com/office/powerpoint/2010/main" val="144258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AC1A-2C7E-4945-B193-F403984F248B}"/>
              </a:ext>
            </a:extLst>
          </p:cNvPr>
          <p:cNvSpPr>
            <a:spLocks noGrp="1"/>
          </p:cNvSpPr>
          <p:nvPr>
            <p:ph type="title"/>
          </p:nvPr>
        </p:nvSpPr>
        <p:spPr>
          <a:xfrm>
            <a:off x="685800" y="1199785"/>
            <a:ext cx="10820400" cy="1293028"/>
          </a:xfrm>
        </p:spPr>
        <p:txBody>
          <a:bodyPr/>
          <a:lstStyle/>
          <a:p>
            <a:pPr algn="ctr"/>
            <a:r>
              <a:rPr lang="en-US" b="1" dirty="0"/>
              <a:t>COLLABORATION With other institutions</a:t>
            </a:r>
          </a:p>
        </p:txBody>
      </p:sp>
      <p:sp>
        <p:nvSpPr>
          <p:cNvPr id="3" name="Content Placeholder 2">
            <a:extLst>
              <a:ext uri="{FF2B5EF4-FFF2-40B4-BE49-F238E27FC236}">
                <a16:creationId xmlns:a16="http://schemas.microsoft.com/office/drawing/2014/main" id="{F4FFD23A-10BC-46B0-9253-134D9650B1E0}"/>
              </a:ext>
            </a:extLst>
          </p:cNvPr>
          <p:cNvSpPr>
            <a:spLocks noGrp="1"/>
          </p:cNvSpPr>
          <p:nvPr>
            <p:ph idx="1"/>
          </p:nvPr>
        </p:nvSpPr>
        <p:spPr>
          <a:xfrm>
            <a:off x="685800" y="1722783"/>
            <a:ext cx="10820400" cy="4757529"/>
          </a:xfrm>
        </p:spPr>
        <p:txBody>
          <a:bodyPr/>
          <a:lstStyle/>
          <a:p>
            <a:pPr marL="0" indent="0">
              <a:buNone/>
            </a:pPr>
            <a:endParaRPr lang="en-GB" sz="2000" b="1" dirty="0"/>
          </a:p>
          <a:p>
            <a:endParaRPr lang="en-GB" sz="2000" b="1" dirty="0">
              <a:solidFill>
                <a:schemeClr val="accent1">
                  <a:lumMod val="60000"/>
                  <a:lumOff val="40000"/>
                </a:schemeClr>
              </a:solidFill>
            </a:endParaRPr>
          </a:p>
          <a:p>
            <a:pPr>
              <a:buFont typeface="Wingdings" panose="05000000000000000000" pitchFamily="2" charset="2"/>
              <a:buChar char="v"/>
            </a:pPr>
            <a:r>
              <a:rPr lang="en-GB" sz="2400" b="1" dirty="0">
                <a:solidFill>
                  <a:srgbClr val="C00000"/>
                </a:solidFill>
              </a:rPr>
              <a:t> </a:t>
            </a:r>
            <a:r>
              <a:rPr lang="en-GB" sz="2400" b="1" dirty="0"/>
              <a:t>MRA Customs Department (Border Protection)</a:t>
            </a:r>
          </a:p>
          <a:p>
            <a:pPr>
              <a:buFont typeface="Wingdings" panose="05000000000000000000" pitchFamily="2" charset="2"/>
              <a:buChar char="v"/>
            </a:pPr>
            <a:r>
              <a:rPr lang="en-GB" sz="2400" b="1" dirty="0">
                <a:solidFill>
                  <a:srgbClr val="C00000"/>
                </a:solidFill>
              </a:rPr>
              <a:t> </a:t>
            </a:r>
            <a:r>
              <a:rPr lang="en-GB" sz="2400" b="1" dirty="0"/>
              <a:t>Police department (Infringement of Trademark-L’ADSU and Anti- Piracy Unit)</a:t>
            </a:r>
          </a:p>
          <a:p>
            <a:pPr>
              <a:buFont typeface="Wingdings" panose="05000000000000000000" pitchFamily="2" charset="2"/>
              <a:buChar char="v"/>
            </a:pPr>
            <a:r>
              <a:rPr lang="en-GB" sz="2400" b="1" dirty="0">
                <a:solidFill>
                  <a:srgbClr val="C00000"/>
                </a:solidFill>
              </a:rPr>
              <a:t> </a:t>
            </a:r>
            <a:r>
              <a:rPr lang="en-GB" sz="2400" b="1" dirty="0"/>
              <a:t>SLO (Legal consultation)</a:t>
            </a:r>
          </a:p>
          <a:p>
            <a:pPr>
              <a:buFont typeface="Wingdings" panose="05000000000000000000" pitchFamily="2" charset="2"/>
              <a:buChar char="v"/>
            </a:pPr>
            <a:r>
              <a:rPr lang="en-GB" sz="2400" b="1" dirty="0">
                <a:solidFill>
                  <a:srgbClr val="C00000"/>
                </a:solidFill>
              </a:rPr>
              <a:t> </a:t>
            </a:r>
            <a:r>
              <a:rPr lang="en-GB" sz="2400" b="1" dirty="0"/>
              <a:t>Partnership between the MRIC and the IP office</a:t>
            </a:r>
          </a:p>
          <a:p>
            <a:pPr>
              <a:buFont typeface="Wingdings" panose="05000000000000000000" pitchFamily="2" charset="2"/>
              <a:buChar char="v"/>
            </a:pPr>
            <a:r>
              <a:rPr lang="en-GB" sz="2400" b="1" dirty="0">
                <a:solidFill>
                  <a:srgbClr val="C00000"/>
                </a:solidFill>
              </a:rPr>
              <a:t> </a:t>
            </a:r>
            <a:r>
              <a:rPr lang="en-GB" sz="2400" b="1" dirty="0"/>
              <a:t>Other Ministries and Departments</a:t>
            </a:r>
          </a:p>
          <a:p>
            <a:pPr>
              <a:buFont typeface="Wingdings" panose="05000000000000000000" pitchFamily="2" charset="2"/>
              <a:buChar char="v"/>
            </a:pPr>
            <a:r>
              <a:rPr lang="en-GB" sz="2400" b="1" dirty="0">
                <a:solidFill>
                  <a:srgbClr val="C00000"/>
                </a:solidFill>
              </a:rPr>
              <a:t> </a:t>
            </a:r>
            <a:r>
              <a:rPr lang="en-GB" sz="2400" b="1" dirty="0"/>
              <a:t>SMES</a:t>
            </a:r>
          </a:p>
          <a:p>
            <a:pPr marL="0" indent="0">
              <a:buNone/>
            </a:pPr>
            <a:endParaRPr lang="en-GB" sz="2400" b="1" dirty="0"/>
          </a:p>
          <a:p>
            <a:endParaRPr lang="en-GB" sz="2000" b="1" dirty="0"/>
          </a:p>
          <a:p>
            <a:endParaRPr lang="en-US" b="1" dirty="0"/>
          </a:p>
        </p:txBody>
      </p:sp>
      <p:pic>
        <p:nvPicPr>
          <p:cNvPr id="4" name="Picture 3">
            <a:extLst>
              <a:ext uri="{FF2B5EF4-FFF2-40B4-BE49-F238E27FC236}">
                <a16:creationId xmlns:a16="http://schemas.microsoft.com/office/drawing/2014/main" id="{97209496-607F-40B8-89B9-BAF1BB813A01}"/>
              </a:ext>
            </a:extLst>
          </p:cNvPr>
          <p:cNvPicPr>
            <a:picLocks noChangeAspect="1"/>
          </p:cNvPicPr>
          <p:nvPr/>
        </p:nvPicPr>
        <p:blipFill>
          <a:blip r:embed="rId2"/>
          <a:stretch>
            <a:fillRect/>
          </a:stretch>
        </p:blipFill>
        <p:spPr>
          <a:xfrm>
            <a:off x="9650012" y="242153"/>
            <a:ext cx="4371211" cy="1255885"/>
          </a:xfrm>
          <a:prstGeom prst="rect">
            <a:avLst/>
          </a:prstGeom>
        </p:spPr>
      </p:pic>
    </p:spTree>
    <p:extLst>
      <p:ext uri="{BB962C8B-B14F-4D97-AF65-F5344CB8AC3E}">
        <p14:creationId xmlns:p14="http://schemas.microsoft.com/office/powerpoint/2010/main" val="63056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BBC99C-9CC3-45E9-9895-DEF99BE300F3}"/>
              </a:ext>
            </a:extLst>
          </p:cNvPr>
          <p:cNvSpPr>
            <a:spLocks noGrp="1"/>
          </p:cNvSpPr>
          <p:nvPr>
            <p:ph type="subTitle" idx="1"/>
          </p:nvPr>
        </p:nvSpPr>
        <p:spPr>
          <a:xfrm>
            <a:off x="1371600" y="1578318"/>
            <a:ext cx="9448800" cy="685800"/>
          </a:xfrm>
        </p:spPr>
        <p:txBody>
          <a:bodyPr>
            <a:noAutofit/>
          </a:bodyPr>
          <a:lstStyle/>
          <a:p>
            <a:r>
              <a:rPr lang="en-GB" sz="2400" b="1" dirty="0"/>
              <a:t>The partnership between the MRIC and the IP office highlights the importance of collaboration between government agencies and research institutions. Such partnerships streamline administrative processes and increase awareness of IP rights among innovators, enhancing the effectiveness of policies and programs aimed at promoting innovation and sustainable development.</a:t>
            </a:r>
          </a:p>
          <a:p>
            <a:endParaRPr lang="en-US" sz="2400" b="1" dirty="0"/>
          </a:p>
          <a:p>
            <a:r>
              <a:rPr lang="en-GB" sz="2400" b="1" dirty="0"/>
              <a:t>One great example is the fact that the MRIC has a scheme whereby it reimburses 50% of the costs incurred by an innovator to have his Industrial Design registered.</a:t>
            </a:r>
            <a:endParaRPr lang="en-US" sz="2400" b="1" dirty="0"/>
          </a:p>
          <a:p>
            <a:endParaRPr lang="en-US" sz="2400" dirty="0"/>
          </a:p>
        </p:txBody>
      </p:sp>
      <p:sp>
        <p:nvSpPr>
          <p:cNvPr id="4" name="TextBox 3">
            <a:extLst>
              <a:ext uri="{FF2B5EF4-FFF2-40B4-BE49-F238E27FC236}">
                <a16:creationId xmlns:a16="http://schemas.microsoft.com/office/drawing/2014/main" id="{F3C308DA-1DE2-4383-A13A-A884372BA2C0}"/>
              </a:ext>
            </a:extLst>
          </p:cNvPr>
          <p:cNvSpPr txBox="1"/>
          <p:nvPr/>
        </p:nvSpPr>
        <p:spPr>
          <a:xfrm>
            <a:off x="2208628" y="815926"/>
            <a:ext cx="7385538" cy="523220"/>
          </a:xfrm>
          <a:prstGeom prst="rect">
            <a:avLst/>
          </a:prstGeom>
          <a:noFill/>
        </p:spPr>
        <p:txBody>
          <a:bodyPr wrap="square" rtlCol="0">
            <a:spAutoFit/>
          </a:bodyPr>
          <a:lstStyle/>
          <a:p>
            <a:pPr algn="ctr"/>
            <a:r>
              <a:rPr lang="en-GB" sz="2800" b="1" dirty="0"/>
              <a:t>MRIC and the IP office</a:t>
            </a:r>
            <a:endParaRPr lang="en-US" sz="2800" dirty="0"/>
          </a:p>
        </p:txBody>
      </p:sp>
      <p:pic>
        <p:nvPicPr>
          <p:cNvPr id="5" name="Picture 4">
            <a:extLst>
              <a:ext uri="{FF2B5EF4-FFF2-40B4-BE49-F238E27FC236}">
                <a16:creationId xmlns:a16="http://schemas.microsoft.com/office/drawing/2014/main" id="{E2F4375C-0D04-4606-B93C-33480FE0D430}"/>
              </a:ext>
            </a:extLst>
          </p:cNvPr>
          <p:cNvPicPr>
            <a:picLocks noChangeAspect="1"/>
          </p:cNvPicPr>
          <p:nvPr/>
        </p:nvPicPr>
        <p:blipFill>
          <a:blip r:embed="rId2"/>
          <a:stretch>
            <a:fillRect/>
          </a:stretch>
        </p:blipFill>
        <p:spPr>
          <a:xfrm>
            <a:off x="10006394" y="322433"/>
            <a:ext cx="4371211" cy="1255885"/>
          </a:xfrm>
          <a:prstGeom prst="rect">
            <a:avLst/>
          </a:prstGeom>
        </p:spPr>
      </p:pic>
    </p:spTree>
    <p:extLst>
      <p:ext uri="{BB962C8B-B14F-4D97-AF65-F5344CB8AC3E}">
        <p14:creationId xmlns:p14="http://schemas.microsoft.com/office/powerpoint/2010/main" val="287753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BBC99C-9CC3-45E9-9895-DEF99BE300F3}"/>
              </a:ext>
            </a:extLst>
          </p:cNvPr>
          <p:cNvSpPr>
            <a:spLocks noGrp="1"/>
          </p:cNvSpPr>
          <p:nvPr>
            <p:ph type="subTitle" idx="1"/>
          </p:nvPr>
        </p:nvSpPr>
        <p:spPr>
          <a:xfrm>
            <a:off x="1371600" y="1578318"/>
            <a:ext cx="9448800" cy="685800"/>
          </a:xfrm>
        </p:spPr>
        <p:txBody>
          <a:bodyPr>
            <a:noAutofit/>
          </a:bodyPr>
          <a:lstStyle/>
          <a:p>
            <a:r>
              <a:rPr lang="en-GB" sz="2400" b="1" dirty="0"/>
              <a:t>The partnership between the MRIC and the IP office highlights the importance of collaboration between government agencies and research institutions. Such partnerships streamline administrative processes and increase awareness of IP rights among innovators, enhancing the effectiveness of policies and programs aimed at promoting innovation and sustainable development.</a:t>
            </a:r>
          </a:p>
          <a:p>
            <a:endParaRPr lang="en-US" sz="2400" b="1" dirty="0"/>
          </a:p>
          <a:p>
            <a:r>
              <a:rPr lang="en-GB" sz="2400" b="1" dirty="0"/>
              <a:t>One great example is the fact that the MRIC has a scheme whereby it reimburses 50% of the costs incurred by an innovator to have his Industrial Design registered.</a:t>
            </a:r>
            <a:endParaRPr lang="en-US" sz="2400" b="1" dirty="0"/>
          </a:p>
          <a:p>
            <a:endParaRPr lang="en-US" sz="2400" dirty="0"/>
          </a:p>
        </p:txBody>
      </p:sp>
      <p:sp>
        <p:nvSpPr>
          <p:cNvPr id="4" name="TextBox 3">
            <a:extLst>
              <a:ext uri="{FF2B5EF4-FFF2-40B4-BE49-F238E27FC236}">
                <a16:creationId xmlns:a16="http://schemas.microsoft.com/office/drawing/2014/main" id="{F3C308DA-1DE2-4383-A13A-A884372BA2C0}"/>
              </a:ext>
            </a:extLst>
          </p:cNvPr>
          <p:cNvSpPr txBox="1"/>
          <p:nvPr/>
        </p:nvSpPr>
        <p:spPr>
          <a:xfrm>
            <a:off x="2208628" y="815926"/>
            <a:ext cx="7385538" cy="523220"/>
          </a:xfrm>
          <a:prstGeom prst="rect">
            <a:avLst/>
          </a:prstGeom>
          <a:noFill/>
        </p:spPr>
        <p:txBody>
          <a:bodyPr wrap="square" rtlCol="0">
            <a:spAutoFit/>
          </a:bodyPr>
          <a:lstStyle/>
          <a:p>
            <a:pPr algn="ctr"/>
            <a:r>
              <a:rPr lang="en-GB" sz="2800" b="1" dirty="0"/>
              <a:t>MRIC and the IP office</a:t>
            </a:r>
            <a:endParaRPr lang="en-US" sz="2800" dirty="0"/>
          </a:p>
        </p:txBody>
      </p:sp>
      <p:pic>
        <p:nvPicPr>
          <p:cNvPr id="5" name="Picture 4">
            <a:extLst>
              <a:ext uri="{FF2B5EF4-FFF2-40B4-BE49-F238E27FC236}">
                <a16:creationId xmlns:a16="http://schemas.microsoft.com/office/drawing/2014/main" id="{E2F4375C-0D04-4606-B93C-33480FE0D430}"/>
              </a:ext>
            </a:extLst>
          </p:cNvPr>
          <p:cNvPicPr>
            <a:picLocks noChangeAspect="1"/>
          </p:cNvPicPr>
          <p:nvPr/>
        </p:nvPicPr>
        <p:blipFill>
          <a:blip r:embed="rId2"/>
          <a:stretch>
            <a:fillRect/>
          </a:stretch>
        </p:blipFill>
        <p:spPr>
          <a:xfrm>
            <a:off x="10006394" y="322433"/>
            <a:ext cx="4371211" cy="1255885"/>
          </a:xfrm>
          <a:prstGeom prst="rect">
            <a:avLst/>
          </a:prstGeom>
        </p:spPr>
      </p:pic>
    </p:spTree>
    <p:extLst>
      <p:ext uri="{BB962C8B-B14F-4D97-AF65-F5344CB8AC3E}">
        <p14:creationId xmlns:p14="http://schemas.microsoft.com/office/powerpoint/2010/main" val="404409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AB53-AD11-48CF-8CA0-1AD795967466}"/>
              </a:ext>
            </a:extLst>
          </p:cNvPr>
          <p:cNvSpPr>
            <a:spLocks noGrp="1"/>
          </p:cNvSpPr>
          <p:nvPr>
            <p:ph type="title"/>
          </p:nvPr>
        </p:nvSpPr>
        <p:spPr>
          <a:xfrm>
            <a:off x="685800" y="357809"/>
            <a:ext cx="10820400" cy="993913"/>
          </a:xfrm>
        </p:spPr>
        <p:txBody>
          <a:bodyPr>
            <a:normAutofit fontScale="90000"/>
          </a:bodyPr>
          <a:lstStyle/>
          <a:p>
            <a:pPr algn="ctr"/>
            <a:br>
              <a:rPr lang="en-US" dirty="0"/>
            </a:br>
            <a:r>
              <a:rPr lang="en-US" dirty="0"/>
              <a:t>Intellectual Property Promotion Scheme (IPPS) </a:t>
            </a:r>
            <a:br>
              <a:rPr lang="en-US" dirty="0"/>
            </a:br>
            <a:endParaRPr lang="en-US" dirty="0"/>
          </a:p>
        </p:txBody>
      </p:sp>
      <p:sp>
        <p:nvSpPr>
          <p:cNvPr id="3" name="Content Placeholder 2">
            <a:extLst>
              <a:ext uri="{FF2B5EF4-FFF2-40B4-BE49-F238E27FC236}">
                <a16:creationId xmlns:a16="http://schemas.microsoft.com/office/drawing/2014/main" id="{5F018649-6F38-4614-A050-E8AC33B13B0B}"/>
              </a:ext>
            </a:extLst>
          </p:cNvPr>
          <p:cNvSpPr>
            <a:spLocks noGrp="1"/>
          </p:cNvSpPr>
          <p:nvPr>
            <p:ph idx="1"/>
          </p:nvPr>
        </p:nvSpPr>
        <p:spPr>
          <a:xfrm>
            <a:off x="685800" y="2194560"/>
            <a:ext cx="10820400" cy="4305631"/>
          </a:xfrm>
        </p:spPr>
        <p:txBody>
          <a:bodyPr>
            <a:normAutofit/>
          </a:bodyPr>
          <a:lstStyle/>
          <a:p>
            <a:pPr marL="0" indent="0">
              <a:buNone/>
            </a:pPr>
            <a:endParaRPr lang="en-US" sz="2400" b="1" dirty="0"/>
          </a:p>
          <a:p>
            <a:pPr marL="0" indent="0">
              <a:buNone/>
            </a:pPr>
            <a:r>
              <a:rPr lang="en-US" sz="2400" b="1" dirty="0"/>
              <a:t>A joint collaboration between the Mauritius Research and Innovation Council (MRIC) and the Industrial Property Office (IPOM)</a:t>
            </a:r>
          </a:p>
          <a:p>
            <a:pPr marL="0" indent="0">
              <a:buNone/>
            </a:pPr>
            <a:endParaRPr lang="en-US" sz="2400" b="1" dirty="0"/>
          </a:p>
          <a:p>
            <a:pPr marL="0" indent="0" algn="just">
              <a:buNone/>
            </a:pPr>
            <a:r>
              <a:rPr lang="en-US" sz="2400" b="1" dirty="0"/>
              <a:t>The purpose of this scheme is to encourage individuals, enterprises, industry and R&amp;D institutions to take advantage of the mechanisms for protecting innovation currently offered by the industrial property system in Mauritius. The IPPS aims to boost creativity and innovation, initially through support towards applications made for the grant of Patents and registration of Industrial Designs</a:t>
            </a:r>
          </a:p>
          <a:p>
            <a:endParaRPr lang="en-US" dirty="0"/>
          </a:p>
        </p:txBody>
      </p:sp>
    </p:spTree>
    <p:extLst>
      <p:ext uri="{BB962C8B-B14F-4D97-AF65-F5344CB8AC3E}">
        <p14:creationId xmlns:p14="http://schemas.microsoft.com/office/powerpoint/2010/main" val="14894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129E6D-8AFA-49FC-94DF-5046F5BE95B5}"/>
              </a:ext>
            </a:extLst>
          </p:cNvPr>
          <p:cNvPicPr>
            <a:picLocks noGrp="1" noChangeAspect="1"/>
          </p:cNvPicPr>
          <p:nvPr>
            <p:ph idx="1"/>
          </p:nvPr>
        </p:nvPicPr>
        <p:blipFill>
          <a:blip r:embed="rId2"/>
          <a:stretch>
            <a:fillRect/>
          </a:stretch>
        </p:blipFill>
        <p:spPr>
          <a:xfrm>
            <a:off x="1895061" y="1510748"/>
            <a:ext cx="5767747" cy="4013399"/>
          </a:xfrm>
          <a:prstGeom prst="rect">
            <a:avLst/>
          </a:prstGeom>
        </p:spPr>
      </p:pic>
      <p:pic>
        <p:nvPicPr>
          <p:cNvPr id="5" name="Picture 4">
            <a:extLst>
              <a:ext uri="{FF2B5EF4-FFF2-40B4-BE49-F238E27FC236}">
                <a16:creationId xmlns:a16="http://schemas.microsoft.com/office/drawing/2014/main" id="{1F2C8D10-DBFE-446B-BD36-DA58E93F0BB5}"/>
              </a:ext>
            </a:extLst>
          </p:cNvPr>
          <p:cNvPicPr>
            <a:picLocks noChangeAspect="1"/>
          </p:cNvPicPr>
          <p:nvPr/>
        </p:nvPicPr>
        <p:blipFill>
          <a:blip r:embed="rId3"/>
          <a:stretch>
            <a:fillRect/>
          </a:stretch>
        </p:blipFill>
        <p:spPr>
          <a:xfrm>
            <a:off x="7500730" y="1510748"/>
            <a:ext cx="3445566" cy="4013399"/>
          </a:xfrm>
          <a:prstGeom prst="rect">
            <a:avLst/>
          </a:prstGeom>
        </p:spPr>
      </p:pic>
    </p:spTree>
    <p:extLst>
      <p:ext uri="{BB962C8B-B14F-4D97-AF65-F5344CB8AC3E}">
        <p14:creationId xmlns:p14="http://schemas.microsoft.com/office/powerpoint/2010/main" val="36602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EE9D17-8E6F-4374-AB33-61B15AA8978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729948" y="714347"/>
            <a:ext cx="5340626" cy="4261820"/>
          </a:xfrm>
        </p:spPr>
      </p:pic>
      <p:sp>
        <p:nvSpPr>
          <p:cNvPr id="6" name="TextBox 5">
            <a:extLst>
              <a:ext uri="{FF2B5EF4-FFF2-40B4-BE49-F238E27FC236}">
                <a16:creationId xmlns:a16="http://schemas.microsoft.com/office/drawing/2014/main" id="{E047D160-0F2F-482A-8F3E-44B0F657B616}"/>
              </a:ext>
            </a:extLst>
          </p:cNvPr>
          <p:cNvSpPr txBox="1"/>
          <p:nvPr/>
        </p:nvSpPr>
        <p:spPr>
          <a:xfrm>
            <a:off x="2729948" y="5280634"/>
            <a:ext cx="5618922" cy="1092607"/>
          </a:xfrm>
          <a:prstGeom prst="rect">
            <a:avLst/>
          </a:prstGeom>
          <a:noFill/>
        </p:spPr>
        <p:txBody>
          <a:bodyPr wrap="square" rtlCol="0">
            <a:spAutoFit/>
          </a:bodyPr>
          <a:lstStyle/>
          <a:p>
            <a:pPr algn="ctr"/>
            <a:r>
              <a:rPr lang="en-US" sz="2800" b="1" dirty="0"/>
              <a:t>MADHVEE BHURTUN NUCKECHEDDY</a:t>
            </a:r>
          </a:p>
          <a:p>
            <a:endParaRPr lang="en-US" sz="900" dirty="0"/>
          </a:p>
        </p:txBody>
      </p:sp>
    </p:spTree>
    <p:extLst>
      <p:ext uri="{BB962C8B-B14F-4D97-AF65-F5344CB8AC3E}">
        <p14:creationId xmlns:p14="http://schemas.microsoft.com/office/powerpoint/2010/main" val="95744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D3E6-2518-4B09-BCFA-A3A45CCFBD88}"/>
              </a:ext>
            </a:extLst>
          </p:cNvPr>
          <p:cNvSpPr>
            <a:spLocks noGrp="1"/>
          </p:cNvSpPr>
          <p:nvPr>
            <p:ph type="title"/>
          </p:nvPr>
        </p:nvSpPr>
        <p:spPr>
          <a:xfrm>
            <a:off x="685800" y="901532"/>
            <a:ext cx="10820400" cy="1293028"/>
          </a:xfrm>
        </p:spPr>
        <p:txBody>
          <a:bodyPr/>
          <a:lstStyle/>
          <a:p>
            <a:pPr algn="ctr"/>
            <a:r>
              <a:rPr lang="en-US" b="1" dirty="0"/>
              <a:t>OUTLINE </a:t>
            </a:r>
          </a:p>
        </p:txBody>
      </p:sp>
      <p:sp>
        <p:nvSpPr>
          <p:cNvPr id="3" name="Content Placeholder 2">
            <a:extLst>
              <a:ext uri="{FF2B5EF4-FFF2-40B4-BE49-F238E27FC236}">
                <a16:creationId xmlns:a16="http://schemas.microsoft.com/office/drawing/2014/main" id="{9291DED3-B5E9-46FE-BA0C-A8F23434E4EF}"/>
              </a:ext>
            </a:extLst>
          </p:cNvPr>
          <p:cNvSpPr>
            <a:spLocks noGrp="1"/>
          </p:cNvSpPr>
          <p:nvPr>
            <p:ph idx="1"/>
          </p:nvPr>
        </p:nvSpPr>
        <p:spPr>
          <a:xfrm>
            <a:off x="685800" y="1801504"/>
            <a:ext cx="10820400" cy="4749421"/>
          </a:xfrm>
        </p:spPr>
        <p:txBody>
          <a:bodyPr>
            <a:normAutofit/>
          </a:bodyPr>
          <a:lstStyle/>
          <a:p>
            <a:pPr algn="just">
              <a:lnSpc>
                <a:spcPct val="150000"/>
              </a:lnSpc>
              <a:buClr>
                <a:schemeClr val="accent1"/>
              </a:buClr>
              <a:buFont typeface="Wingdings" panose="05000000000000000000" pitchFamily="2" charset="2"/>
              <a:buChar char="v"/>
            </a:pPr>
            <a:r>
              <a:rPr lang="en-US" sz="2800" b="1" dirty="0"/>
              <a:t>Historical Background</a:t>
            </a:r>
          </a:p>
          <a:p>
            <a:pPr algn="just">
              <a:lnSpc>
                <a:spcPct val="150000"/>
              </a:lnSpc>
              <a:buClr>
                <a:schemeClr val="accent1"/>
              </a:buClr>
              <a:buFont typeface="Wingdings" panose="05000000000000000000" pitchFamily="2" charset="2"/>
              <a:buChar char="v"/>
            </a:pPr>
            <a:r>
              <a:rPr lang="en-US" sz="2800" b="1" dirty="0"/>
              <a:t>Treaties</a:t>
            </a:r>
          </a:p>
          <a:p>
            <a:pPr algn="just">
              <a:lnSpc>
                <a:spcPct val="150000"/>
              </a:lnSpc>
              <a:buClr>
                <a:schemeClr val="accent1"/>
              </a:buClr>
              <a:buFont typeface="Wingdings" panose="05000000000000000000" pitchFamily="2" charset="2"/>
              <a:buChar char="v"/>
            </a:pPr>
            <a:r>
              <a:rPr lang="en-US" sz="2800" b="1" dirty="0"/>
              <a:t>IP Framework and Legal Instrument</a:t>
            </a:r>
          </a:p>
          <a:p>
            <a:pPr algn="just">
              <a:lnSpc>
                <a:spcPct val="150000"/>
              </a:lnSpc>
              <a:buClr>
                <a:schemeClr val="accent1"/>
              </a:buClr>
              <a:buFont typeface="Wingdings" panose="05000000000000000000" pitchFamily="2" charset="2"/>
              <a:buChar char="v"/>
            </a:pPr>
            <a:r>
              <a:rPr lang="en-US" sz="2800" b="1" dirty="0"/>
              <a:t>Recent Developments</a:t>
            </a:r>
          </a:p>
          <a:p>
            <a:pPr algn="just">
              <a:lnSpc>
                <a:spcPct val="150000"/>
              </a:lnSpc>
              <a:buClr>
                <a:schemeClr val="accent1"/>
              </a:buClr>
              <a:buFont typeface="Wingdings" panose="05000000000000000000" pitchFamily="2" charset="2"/>
              <a:buChar char="v"/>
            </a:pPr>
            <a:r>
              <a:rPr lang="en-US" sz="2800" b="1" dirty="0"/>
              <a:t>IP Statistics</a:t>
            </a:r>
          </a:p>
          <a:p>
            <a:pPr algn="just">
              <a:lnSpc>
                <a:spcPct val="150000"/>
              </a:lnSpc>
              <a:buClr>
                <a:schemeClr val="accent1"/>
              </a:buClr>
              <a:buFont typeface="Wingdings" panose="05000000000000000000" pitchFamily="2" charset="2"/>
              <a:buChar char="v"/>
            </a:pPr>
            <a:r>
              <a:rPr lang="en-US" sz="2800" b="1" dirty="0"/>
              <a:t>Collaboration with other institutions</a:t>
            </a:r>
          </a:p>
          <a:p>
            <a:pPr algn="just">
              <a:lnSpc>
                <a:spcPct val="150000"/>
              </a:lnSpc>
              <a:buClr>
                <a:schemeClr val="accent1"/>
              </a:buClr>
              <a:buFont typeface="Wingdings" panose="05000000000000000000" pitchFamily="2" charset="2"/>
              <a:buChar char="v"/>
            </a:pPr>
            <a:endParaRPr lang="en-US" sz="2800" b="1" dirty="0"/>
          </a:p>
          <a:p>
            <a:pPr algn="just">
              <a:lnSpc>
                <a:spcPct val="150000"/>
              </a:lnSpc>
              <a:buClr>
                <a:schemeClr val="accent1"/>
              </a:buClr>
              <a:buFont typeface="Wingdings" panose="05000000000000000000" pitchFamily="2" charset="2"/>
              <a:buChar char="v"/>
            </a:pPr>
            <a:endParaRPr lang="en-US" sz="2800" b="1" dirty="0"/>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8B8890D4-7129-4BE9-9A1A-42FF4CC96BE5}"/>
              </a:ext>
            </a:extLst>
          </p:cNvPr>
          <p:cNvPicPr>
            <a:picLocks noChangeAspect="1"/>
          </p:cNvPicPr>
          <p:nvPr/>
        </p:nvPicPr>
        <p:blipFill>
          <a:blip r:embed="rId2"/>
          <a:stretch>
            <a:fillRect/>
          </a:stretch>
        </p:blipFill>
        <p:spPr>
          <a:xfrm>
            <a:off x="9593547" y="7617"/>
            <a:ext cx="5939028" cy="1263396"/>
          </a:xfrm>
          <a:prstGeom prst="rect">
            <a:avLst/>
          </a:prstGeom>
        </p:spPr>
      </p:pic>
    </p:spTree>
    <p:extLst>
      <p:ext uri="{BB962C8B-B14F-4D97-AF65-F5344CB8AC3E}">
        <p14:creationId xmlns:p14="http://schemas.microsoft.com/office/powerpoint/2010/main" val="20351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37799-4CA1-46EC-B576-DB1696599FC9}"/>
              </a:ext>
            </a:extLst>
          </p:cNvPr>
          <p:cNvSpPr>
            <a:spLocks noGrp="1"/>
          </p:cNvSpPr>
          <p:nvPr>
            <p:ph idx="1"/>
          </p:nvPr>
        </p:nvSpPr>
        <p:spPr>
          <a:xfrm>
            <a:off x="327546" y="1392072"/>
            <a:ext cx="11464120" cy="5049670"/>
          </a:xfrm>
        </p:spPr>
        <p:txBody>
          <a:bodyPr>
            <a:normAutofit fontScale="85000" lnSpcReduction="10000"/>
          </a:bodyPr>
          <a:lstStyle/>
          <a:p>
            <a:pPr>
              <a:lnSpc>
                <a:spcPct val="150000"/>
              </a:lnSpc>
              <a:buClr>
                <a:schemeClr val="accent1"/>
              </a:buClr>
              <a:buFont typeface="Wingdings" panose="05000000000000000000" pitchFamily="2" charset="2"/>
              <a:buChar char="v"/>
            </a:pPr>
            <a:r>
              <a:rPr lang="en-US" dirty="0"/>
              <a:t>Mauritius - a long history of IP protection dating back to the colonial times.</a:t>
            </a:r>
          </a:p>
          <a:p>
            <a:pPr>
              <a:lnSpc>
                <a:spcPct val="150000"/>
              </a:lnSpc>
              <a:buClr>
                <a:schemeClr val="accent1"/>
              </a:buClr>
              <a:buFont typeface="Wingdings" panose="05000000000000000000" pitchFamily="2" charset="2"/>
              <a:buChar char="v"/>
            </a:pPr>
            <a:r>
              <a:rPr lang="en-US" dirty="0"/>
              <a:t>2 legislations on Industrial property, namely</a:t>
            </a:r>
          </a:p>
          <a:p>
            <a:pPr marL="0" indent="0">
              <a:lnSpc>
                <a:spcPct val="150000"/>
              </a:lnSpc>
              <a:buClr>
                <a:schemeClr val="accent1"/>
              </a:buClr>
              <a:buNone/>
            </a:pPr>
            <a:r>
              <a:rPr lang="en-US" dirty="0"/>
              <a:t>    </a:t>
            </a:r>
            <a:r>
              <a:rPr lang="en-US" b="1" dirty="0"/>
              <a:t>The Trade Marks Act 1868 and The Patents Act  1875</a:t>
            </a:r>
            <a:r>
              <a:rPr lang="en-US" dirty="0"/>
              <a:t> </a:t>
            </a:r>
          </a:p>
          <a:p>
            <a:pPr>
              <a:lnSpc>
                <a:spcPct val="150000"/>
              </a:lnSpc>
              <a:buClr>
                <a:schemeClr val="accent1"/>
              </a:buClr>
              <a:buFont typeface="Wingdings" panose="05000000000000000000" pitchFamily="2" charset="2"/>
              <a:buChar char="v"/>
            </a:pPr>
            <a:r>
              <a:rPr lang="en-US" dirty="0"/>
              <a:t>Copyright Act 1986  replaced by the Copyright Act 1997 and then by the Copyright Act 2014, as subsequently amended in 2017 (under the </a:t>
            </a:r>
            <a:r>
              <a:rPr lang="en-US" b="1" dirty="0"/>
              <a:t>Ministry of Arts and Cultural Heritage)</a:t>
            </a:r>
            <a:endParaRPr lang="en-US" dirty="0"/>
          </a:p>
          <a:p>
            <a:pPr>
              <a:lnSpc>
                <a:spcPct val="150000"/>
              </a:lnSpc>
              <a:buClr>
                <a:schemeClr val="accent1"/>
              </a:buClr>
              <a:buFont typeface="Wingdings" panose="05000000000000000000" pitchFamily="2" charset="2"/>
              <a:buChar char="v"/>
            </a:pPr>
            <a:r>
              <a:rPr lang="en-US" dirty="0"/>
              <a:t>Copyright and Related Rights are administered by the Mauritius Society of Authors (MASA),a collective management society established under the Copyright Act  and which operates under the purview of the </a:t>
            </a:r>
            <a:r>
              <a:rPr lang="en-US" b="1" dirty="0"/>
              <a:t>Ministry of Arts and Cultural Heritage </a:t>
            </a:r>
          </a:p>
          <a:p>
            <a:pPr>
              <a:lnSpc>
                <a:spcPct val="150000"/>
              </a:lnSpc>
              <a:buClr>
                <a:schemeClr val="accent1"/>
              </a:buClr>
              <a:buFont typeface="Wingdings" panose="05000000000000000000" pitchFamily="2" charset="2"/>
              <a:buChar char="v"/>
            </a:pPr>
            <a:r>
              <a:rPr lang="en-US" dirty="0"/>
              <a:t>Industrial Property matters are handled by the Industrial Property Office of Mauritius which falls under the aegis of the </a:t>
            </a:r>
            <a:r>
              <a:rPr lang="en-US" b="1" dirty="0"/>
              <a:t>Ministry of Foreign Affairs, Regional Integration and International Trade</a:t>
            </a:r>
          </a:p>
          <a:p>
            <a:endParaRPr lang="en-US" dirty="0"/>
          </a:p>
        </p:txBody>
      </p:sp>
      <p:pic>
        <p:nvPicPr>
          <p:cNvPr id="5" name="Picture 4">
            <a:extLst>
              <a:ext uri="{FF2B5EF4-FFF2-40B4-BE49-F238E27FC236}">
                <a16:creationId xmlns:a16="http://schemas.microsoft.com/office/drawing/2014/main" id="{B643ED6E-677C-4657-81DE-2EA9DBB07552}"/>
              </a:ext>
            </a:extLst>
          </p:cNvPr>
          <p:cNvPicPr>
            <a:picLocks noChangeAspect="1"/>
          </p:cNvPicPr>
          <p:nvPr/>
        </p:nvPicPr>
        <p:blipFill>
          <a:blip r:embed="rId2"/>
          <a:stretch>
            <a:fillRect/>
          </a:stretch>
        </p:blipFill>
        <p:spPr>
          <a:xfrm>
            <a:off x="9593547" y="7617"/>
            <a:ext cx="5939028" cy="1263396"/>
          </a:xfrm>
          <a:prstGeom prst="rect">
            <a:avLst/>
          </a:prstGeom>
        </p:spPr>
      </p:pic>
      <p:sp>
        <p:nvSpPr>
          <p:cNvPr id="2" name="TextBox 1">
            <a:extLst>
              <a:ext uri="{FF2B5EF4-FFF2-40B4-BE49-F238E27FC236}">
                <a16:creationId xmlns:a16="http://schemas.microsoft.com/office/drawing/2014/main" id="{A2593307-3CE2-4F08-BEC2-826EDB7D15E1}"/>
              </a:ext>
            </a:extLst>
          </p:cNvPr>
          <p:cNvSpPr txBox="1"/>
          <p:nvPr/>
        </p:nvSpPr>
        <p:spPr>
          <a:xfrm>
            <a:off x="2756649" y="624682"/>
            <a:ext cx="6836898" cy="707886"/>
          </a:xfrm>
          <a:prstGeom prst="rect">
            <a:avLst/>
          </a:prstGeom>
          <a:noFill/>
        </p:spPr>
        <p:txBody>
          <a:bodyPr wrap="square" rtlCol="0">
            <a:spAutoFit/>
          </a:bodyPr>
          <a:lstStyle/>
          <a:p>
            <a:pPr algn="ctr"/>
            <a:r>
              <a:rPr lang="en-US" sz="4000" b="1" dirty="0"/>
              <a:t>HISTORICAL BACKGROUND</a:t>
            </a:r>
          </a:p>
        </p:txBody>
      </p:sp>
    </p:spTree>
    <p:extLst>
      <p:ext uri="{BB962C8B-B14F-4D97-AF65-F5344CB8AC3E}">
        <p14:creationId xmlns:p14="http://schemas.microsoft.com/office/powerpoint/2010/main" val="60071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B061-0778-4971-B5EF-BC0FA3E50345}"/>
              </a:ext>
            </a:extLst>
          </p:cNvPr>
          <p:cNvSpPr>
            <a:spLocks noGrp="1"/>
          </p:cNvSpPr>
          <p:nvPr>
            <p:ph type="title"/>
          </p:nvPr>
        </p:nvSpPr>
        <p:spPr>
          <a:xfrm>
            <a:off x="2110154" y="764373"/>
            <a:ext cx="8961120" cy="352422"/>
          </a:xfrm>
        </p:spPr>
        <p:txBody>
          <a:bodyPr>
            <a:normAutofit fontScale="90000"/>
          </a:bodyPr>
          <a:lstStyle/>
          <a:p>
            <a:pPr algn="ctr"/>
            <a:r>
              <a:rPr lang="en-US" b="1" dirty="0"/>
              <a:t>TREATIES</a:t>
            </a:r>
            <a:br>
              <a:rPr lang="en-US" dirty="0"/>
            </a:br>
            <a:endParaRPr lang="en-US" dirty="0"/>
          </a:p>
        </p:txBody>
      </p:sp>
      <p:sp>
        <p:nvSpPr>
          <p:cNvPr id="3" name="Content Placeholder 2">
            <a:extLst>
              <a:ext uri="{FF2B5EF4-FFF2-40B4-BE49-F238E27FC236}">
                <a16:creationId xmlns:a16="http://schemas.microsoft.com/office/drawing/2014/main" id="{03AA6F5E-8BF7-417C-9B23-4AD4BFFA4B9D}"/>
              </a:ext>
            </a:extLst>
          </p:cNvPr>
          <p:cNvSpPr>
            <a:spLocks noGrp="1"/>
          </p:cNvSpPr>
          <p:nvPr>
            <p:ph idx="1"/>
          </p:nvPr>
        </p:nvSpPr>
        <p:spPr>
          <a:xfrm>
            <a:off x="685800" y="2194560"/>
            <a:ext cx="10820400" cy="4417255"/>
          </a:xfrm>
        </p:spPr>
        <p:txBody>
          <a:bodyPr>
            <a:normAutofit fontScale="92500" lnSpcReduction="20000"/>
          </a:bodyPr>
          <a:lstStyle/>
          <a:p>
            <a:pPr>
              <a:buFont typeface="Wingdings" panose="05000000000000000000" pitchFamily="2" charset="2"/>
              <a:buChar char="q"/>
            </a:pPr>
            <a:endParaRPr lang="en-US" sz="2100" b="1" dirty="0"/>
          </a:p>
          <a:p>
            <a:pPr>
              <a:buFont typeface="Wingdings" panose="05000000000000000000" pitchFamily="2" charset="2"/>
              <a:buChar char="v"/>
            </a:pPr>
            <a:r>
              <a:rPr lang="en-US" sz="2100" b="1" dirty="0">
                <a:solidFill>
                  <a:srgbClr val="C00000"/>
                </a:solidFill>
              </a:rPr>
              <a:t> </a:t>
            </a:r>
            <a:r>
              <a:rPr lang="en-US" sz="2100" b="1" dirty="0"/>
              <a:t>Mauritius is a Member State of the World Intellectual Property Organization (WIPO)   through the Stockholm Act (1967) of the WIPO Convention</a:t>
            </a:r>
          </a:p>
          <a:p>
            <a:pPr>
              <a:buFont typeface="Wingdings" panose="05000000000000000000" pitchFamily="2" charset="2"/>
              <a:buChar char="v"/>
            </a:pPr>
            <a:r>
              <a:rPr lang="en-US" sz="2100" b="1" dirty="0">
                <a:solidFill>
                  <a:srgbClr val="C00000"/>
                </a:solidFill>
              </a:rPr>
              <a:t> </a:t>
            </a:r>
            <a:r>
              <a:rPr lang="en-US" sz="2100" b="1" dirty="0"/>
              <a:t>ARIPO through the Lusaka Agreement (September 2020)</a:t>
            </a:r>
          </a:p>
          <a:p>
            <a:pPr marL="0" indent="0">
              <a:buNone/>
            </a:pPr>
            <a:endParaRPr lang="en-US" sz="2100" b="1" dirty="0"/>
          </a:p>
          <a:p>
            <a:r>
              <a:rPr lang="en-US" sz="2100" b="1" dirty="0"/>
              <a:t>The Paris Convention for the Protection of Industrial Property (24 September 1976)</a:t>
            </a:r>
          </a:p>
          <a:p>
            <a:r>
              <a:rPr lang="en-US" sz="2100" b="1" dirty="0"/>
              <a:t>The Berne Convention for the Protection of Artistic and Literary Works (10 May 1989)</a:t>
            </a:r>
          </a:p>
          <a:p>
            <a:r>
              <a:rPr lang="en-US" sz="2100" b="1" dirty="0"/>
              <a:t>the Trade Related aspects of the Intellectual Property Rights (TRIPS) April 1994.</a:t>
            </a:r>
          </a:p>
          <a:p>
            <a:r>
              <a:rPr lang="en-US" sz="2100" b="1" dirty="0"/>
              <a:t>Marrakesh VIP Treaty (11 April 2021)</a:t>
            </a:r>
          </a:p>
          <a:p>
            <a:r>
              <a:rPr lang="en-US" sz="2100" b="1" dirty="0"/>
              <a:t>Patent Cooperation Treaty (15 March 2023)</a:t>
            </a:r>
          </a:p>
          <a:p>
            <a:r>
              <a:rPr lang="en-US" sz="2100" b="1" dirty="0"/>
              <a:t>Madrid Protocol (06 May 2023)</a:t>
            </a:r>
          </a:p>
          <a:p>
            <a:r>
              <a:rPr lang="en-US" sz="2100" b="1" dirty="0"/>
              <a:t>Hague Agreement (06 May 2023)</a:t>
            </a:r>
          </a:p>
          <a:p>
            <a:pPr marL="0" indent="0">
              <a:buNone/>
            </a:pPr>
            <a:r>
              <a:rPr lang="en-US" sz="2100" b="1" dirty="0"/>
              <a:t> </a:t>
            </a:r>
          </a:p>
          <a:p>
            <a:endParaRPr lang="en-US" dirty="0"/>
          </a:p>
        </p:txBody>
      </p:sp>
      <p:pic>
        <p:nvPicPr>
          <p:cNvPr id="4" name="Picture 3">
            <a:extLst>
              <a:ext uri="{FF2B5EF4-FFF2-40B4-BE49-F238E27FC236}">
                <a16:creationId xmlns:a16="http://schemas.microsoft.com/office/drawing/2014/main" id="{3FC06084-C45B-48A9-86D2-63B32C4AABFB}"/>
              </a:ext>
            </a:extLst>
          </p:cNvPr>
          <p:cNvPicPr>
            <a:picLocks noChangeAspect="1"/>
          </p:cNvPicPr>
          <p:nvPr/>
        </p:nvPicPr>
        <p:blipFill>
          <a:blip r:embed="rId2"/>
          <a:stretch>
            <a:fillRect/>
          </a:stretch>
        </p:blipFill>
        <p:spPr>
          <a:xfrm>
            <a:off x="10873901" y="-139091"/>
            <a:ext cx="4371211" cy="1255885"/>
          </a:xfrm>
          <a:prstGeom prst="rect">
            <a:avLst/>
          </a:prstGeom>
        </p:spPr>
      </p:pic>
      <p:sp>
        <p:nvSpPr>
          <p:cNvPr id="5" name="TextBox 4">
            <a:extLst>
              <a:ext uri="{FF2B5EF4-FFF2-40B4-BE49-F238E27FC236}">
                <a16:creationId xmlns:a16="http://schemas.microsoft.com/office/drawing/2014/main" id="{77383894-44C0-4A85-844D-A3ACCEB847D5}"/>
              </a:ext>
            </a:extLst>
          </p:cNvPr>
          <p:cNvSpPr txBox="1"/>
          <p:nvPr/>
        </p:nvSpPr>
        <p:spPr>
          <a:xfrm>
            <a:off x="685801" y="1116794"/>
            <a:ext cx="10820400" cy="1077218"/>
          </a:xfrm>
          <a:prstGeom prst="rect">
            <a:avLst/>
          </a:prstGeom>
          <a:noFill/>
        </p:spPr>
        <p:txBody>
          <a:bodyPr wrap="square" rtlCol="0">
            <a:spAutoFit/>
          </a:bodyPr>
          <a:lstStyle/>
          <a:p>
            <a:pPr algn="ctr"/>
            <a:r>
              <a:rPr lang="en-US" sz="3200" i="1" dirty="0"/>
              <a:t>MEMBERSHIP TO TREATIES ADMINISTERED BY WIPO/WTO/ARIPO</a:t>
            </a:r>
          </a:p>
        </p:txBody>
      </p:sp>
    </p:spTree>
    <p:extLst>
      <p:ext uri="{BB962C8B-B14F-4D97-AF65-F5344CB8AC3E}">
        <p14:creationId xmlns:p14="http://schemas.microsoft.com/office/powerpoint/2010/main" val="18104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6BAA2-ABEB-449A-B6C5-84F55971F2A4}"/>
              </a:ext>
            </a:extLst>
          </p:cNvPr>
          <p:cNvSpPr>
            <a:spLocks noGrp="1"/>
          </p:cNvSpPr>
          <p:nvPr>
            <p:ph idx="1"/>
          </p:nvPr>
        </p:nvSpPr>
        <p:spPr>
          <a:xfrm>
            <a:off x="784274" y="2149666"/>
            <a:ext cx="10820400" cy="4959728"/>
          </a:xfrm>
        </p:spPr>
        <p:txBody>
          <a:bodyPr>
            <a:normAutofit/>
          </a:bodyPr>
          <a:lstStyle/>
          <a:p>
            <a:pPr marL="0" indent="0">
              <a:lnSpc>
                <a:spcPct val="150000"/>
              </a:lnSpc>
              <a:buNone/>
            </a:pPr>
            <a:r>
              <a:rPr lang="en-US" b="1" dirty="0"/>
              <a:t>As part of the WTO requirement, Mauritius implemented provisions of the Trade Related Aspects of Intellectual Property Rights Agreement (TRIPS) in its legislations. A series of legislations were enacted to that effect in 2002, namely: </a:t>
            </a:r>
          </a:p>
          <a:p>
            <a:pPr>
              <a:buClr>
                <a:schemeClr val="accent1"/>
              </a:buClr>
              <a:buFont typeface="Wingdings" panose="05000000000000000000" pitchFamily="2" charset="2"/>
              <a:buChar char="v"/>
            </a:pPr>
            <a:r>
              <a:rPr lang="en-US" b="1" dirty="0"/>
              <a:t>	the Patents, Industrial Designs and Trade Marks Act (PIDT Act) 2002</a:t>
            </a:r>
          </a:p>
          <a:p>
            <a:pPr>
              <a:buClr>
                <a:schemeClr val="accent1"/>
              </a:buClr>
              <a:buFont typeface="Wingdings" panose="05000000000000000000" pitchFamily="2" charset="2"/>
              <a:buChar char="v"/>
            </a:pPr>
            <a:r>
              <a:rPr lang="en-US" b="1" dirty="0"/>
              <a:t>	the Protection Against Unfair Practices (Industrial Property Rights) Act   	2002 </a:t>
            </a:r>
          </a:p>
          <a:p>
            <a:pPr>
              <a:buClr>
                <a:schemeClr val="accent1"/>
              </a:buClr>
              <a:buFont typeface="Wingdings" panose="05000000000000000000" pitchFamily="2" charset="2"/>
              <a:buChar char="v"/>
            </a:pPr>
            <a:r>
              <a:rPr lang="en-US" b="1" dirty="0"/>
              <a:t>	the Geographical Indications Act 2002 </a:t>
            </a:r>
          </a:p>
          <a:p>
            <a:pPr>
              <a:buClr>
                <a:schemeClr val="accent1"/>
              </a:buClr>
              <a:buFont typeface="Wingdings" panose="05000000000000000000" pitchFamily="2" charset="2"/>
              <a:buChar char="v"/>
            </a:pPr>
            <a:r>
              <a:rPr lang="en-US" b="1" dirty="0"/>
              <a:t>	the Layout Designs (Topographies) of Integrated Circuits Act 2002</a:t>
            </a:r>
          </a:p>
          <a:p>
            <a:pPr>
              <a:buClr>
                <a:schemeClr val="accent1"/>
              </a:buClr>
              <a:buFont typeface="Wingdings" panose="05000000000000000000" pitchFamily="2" charset="2"/>
              <a:buChar char="Ø"/>
            </a:pPr>
            <a:endParaRPr lang="en-US" b="1" dirty="0"/>
          </a:p>
          <a:p>
            <a:endParaRPr lang="en-US" dirty="0"/>
          </a:p>
        </p:txBody>
      </p:sp>
      <p:pic>
        <p:nvPicPr>
          <p:cNvPr id="9" name="Picture 8">
            <a:extLst>
              <a:ext uri="{FF2B5EF4-FFF2-40B4-BE49-F238E27FC236}">
                <a16:creationId xmlns:a16="http://schemas.microsoft.com/office/drawing/2014/main" id="{48DD7CC1-5A05-4D58-AD3D-1473EDD61A90}"/>
              </a:ext>
            </a:extLst>
          </p:cNvPr>
          <p:cNvPicPr>
            <a:picLocks noChangeAspect="1"/>
          </p:cNvPicPr>
          <p:nvPr/>
        </p:nvPicPr>
        <p:blipFill>
          <a:blip r:embed="rId2"/>
          <a:stretch>
            <a:fillRect/>
          </a:stretch>
        </p:blipFill>
        <p:spPr>
          <a:xfrm>
            <a:off x="10455966" y="359716"/>
            <a:ext cx="4373217" cy="1251341"/>
          </a:xfrm>
          <a:prstGeom prst="rect">
            <a:avLst/>
          </a:prstGeom>
        </p:spPr>
      </p:pic>
      <p:sp>
        <p:nvSpPr>
          <p:cNvPr id="4" name="TextBox 3">
            <a:extLst>
              <a:ext uri="{FF2B5EF4-FFF2-40B4-BE49-F238E27FC236}">
                <a16:creationId xmlns:a16="http://schemas.microsoft.com/office/drawing/2014/main" id="{D00BB3F7-1E79-43F8-96F0-281D62D3BC91}"/>
              </a:ext>
            </a:extLst>
          </p:cNvPr>
          <p:cNvSpPr txBox="1"/>
          <p:nvPr/>
        </p:nvSpPr>
        <p:spPr>
          <a:xfrm>
            <a:off x="1094935" y="1072448"/>
            <a:ext cx="10002130" cy="1077218"/>
          </a:xfrm>
          <a:prstGeom prst="rect">
            <a:avLst/>
          </a:prstGeom>
          <a:noFill/>
        </p:spPr>
        <p:txBody>
          <a:bodyPr wrap="square" rtlCol="0">
            <a:spAutoFit/>
          </a:bodyPr>
          <a:lstStyle/>
          <a:p>
            <a:pPr algn="ctr"/>
            <a:r>
              <a:rPr lang="en-US" sz="3200" b="1" i="1" dirty="0"/>
              <a:t>EVOLUTION OF IP FRAMEWORK IN LINE WITH INTERNATIONAL STANDARDS</a:t>
            </a:r>
          </a:p>
        </p:txBody>
      </p:sp>
    </p:spTree>
    <p:extLst>
      <p:ext uri="{BB962C8B-B14F-4D97-AF65-F5344CB8AC3E}">
        <p14:creationId xmlns:p14="http://schemas.microsoft.com/office/powerpoint/2010/main" val="314717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7798-D4C4-4B1B-9BDE-77F2751FDD14}"/>
              </a:ext>
            </a:extLst>
          </p:cNvPr>
          <p:cNvSpPr>
            <a:spLocks noGrp="1"/>
          </p:cNvSpPr>
          <p:nvPr>
            <p:ph type="title"/>
          </p:nvPr>
        </p:nvSpPr>
        <p:spPr>
          <a:xfrm>
            <a:off x="1322363" y="764373"/>
            <a:ext cx="10183837" cy="1293028"/>
          </a:xfrm>
        </p:spPr>
        <p:txBody>
          <a:bodyPr/>
          <a:lstStyle/>
          <a:p>
            <a:pPr algn="ctr"/>
            <a:r>
              <a:rPr lang="en-US" sz="3600" b="1" dirty="0"/>
              <a:t>The Industrial Property Act 2019</a:t>
            </a:r>
            <a:br>
              <a:rPr lang="en-US" sz="3600" b="1" dirty="0"/>
            </a:br>
            <a:r>
              <a:rPr lang="en-US" sz="3600" b="1" dirty="0"/>
              <a:t> A modern framework </a:t>
            </a:r>
          </a:p>
        </p:txBody>
      </p:sp>
      <p:sp>
        <p:nvSpPr>
          <p:cNvPr id="3" name="Content Placeholder 2">
            <a:extLst>
              <a:ext uri="{FF2B5EF4-FFF2-40B4-BE49-F238E27FC236}">
                <a16:creationId xmlns:a16="http://schemas.microsoft.com/office/drawing/2014/main" id="{E4BA4FEF-9803-4D62-AA40-E75A107590A3}"/>
              </a:ext>
            </a:extLst>
          </p:cNvPr>
          <p:cNvSpPr>
            <a:spLocks noGrp="1"/>
          </p:cNvSpPr>
          <p:nvPr>
            <p:ph idx="1"/>
          </p:nvPr>
        </p:nvSpPr>
        <p:spPr/>
        <p:txBody>
          <a:bodyPr>
            <a:noAutofit/>
          </a:bodyPr>
          <a:lstStyle/>
          <a:p>
            <a:pPr marL="0" indent="0">
              <a:lnSpc>
                <a:spcPct val="140000"/>
              </a:lnSpc>
              <a:buClr>
                <a:schemeClr val="accent1"/>
              </a:buClr>
              <a:buNone/>
            </a:pPr>
            <a:r>
              <a:rPr lang="en-US" sz="2100" b="1" dirty="0"/>
              <a:t>To update  and strengthen Intellectual Property Protection, the previous legislation  was repealed and replaced by The Industrial Property Act 2019 which is  consolidated  with  objectives to:</a:t>
            </a:r>
          </a:p>
          <a:p>
            <a:pPr>
              <a:lnSpc>
                <a:spcPct val="140000"/>
              </a:lnSpc>
              <a:buClr>
                <a:schemeClr val="accent1"/>
              </a:buClr>
              <a:buFont typeface="Wingdings" panose="05000000000000000000" pitchFamily="2" charset="2"/>
              <a:buChar char="v"/>
            </a:pPr>
            <a:r>
              <a:rPr lang="en-US" sz="2100" b="1" dirty="0"/>
              <a:t>cover all industrial property related issues in one Act, including patents, utility models, layout designs  of integrated circuits, industrial designs, trademarks, geographical indication and plant varieties</a:t>
            </a:r>
          </a:p>
          <a:p>
            <a:pPr>
              <a:lnSpc>
                <a:spcPct val="140000"/>
              </a:lnSpc>
              <a:buClr>
                <a:schemeClr val="accent1"/>
              </a:buClr>
              <a:buFont typeface="Wingdings" panose="05000000000000000000" pitchFamily="2" charset="2"/>
              <a:buChar char="v"/>
            </a:pPr>
            <a:r>
              <a:rPr lang="en-US" sz="2100" b="1" dirty="0"/>
              <a:t>reflect the dynamics of the changing IP environment and the use of IP as a tool </a:t>
            </a:r>
          </a:p>
          <a:p>
            <a:pPr>
              <a:lnSpc>
                <a:spcPct val="140000"/>
              </a:lnSpc>
              <a:buClr>
                <a:schemeClr val="accent1"/>
              </a:buClr>
              <a:buFont typeface="Wingdings" panose="05000000000000000000" pitchFamily="2" charset="2"/>
              <a:buChar char="v"/>
            </a:pPr>
            <a:r>
              <a:rPr lang="en-US" sz="2100" b="1" dirty="0"/>
              <a:t>promote research, innovation and economic growth</a:t>
            </a:r>
          </a:p>
        </p:txBody>
      </p:sp>
      <p:pic>
        <p:nvPicPr>
          <p:cNvPr id="4" name="Picture 3">
            <a:extLst>
              <a:ext uri="{FF2B5EF4-FFF2-40B4-BE49-F238E27FC236}">
                <a16:creationId xmlns:a16="http://schemas.microsoft.com/office/drawing/2014/main" id="{CA47254F-097D-44C3-A9FE-DD61C77AAF22}"/>
              </a:ext>
            </a:extLst>
          </p:cNvPr>
          <p:cNvPicPr>
            <a:picLocks noChangeAspect="1"/>
          </p:cNvPicPr>
          <p:nvPr/>
        </p:nvPicPr>
        <p:blipFill>
          <a:blip r:embed="rId2"/>
          <a:stretch>
            <a:fillRect/>
          </a:stretch>
        </p:blipFill>
        <p:spPr>
          <a:xfrm>
            <a:off x="10873901" y="-125023"/>
            <a:ext cx="4371211" cy="1255885"/>
          </a:xfrm>
          <a:prstGeom prst="rect">
            <a:avLst/>
          </a:prstGeom>
        </p:spPr>
      </p:pic>
    </p:spTree>
    <p:extLst>
      <p:ext uri="{BB962C8B-B14F-4D97-AF65-F5344CB8AC3E}">
        <p14:creationId xmlns:p14="http://schemas.microsoft.com/office/powerpoint/2010/main" val="64079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4AE04-A3CC-4073-9196-03122EBA34C9}"/>
              </a:ext>
            </a:extLst>
          </p:cNvPr>
          <p:cNvSpPr>
            <a:spLocks noGrp="1"/>
          </p:cNvSpPr>
          <p:nvPr>
            <p:ph idx="1"/>
          </p:nvPr>
        </p:nvSpPr>
        <p:spPr>
          <a:xfrm>
            <a:off x="447174" y="1819218"/>
            <a:ext cx="11297652" cy="5181599"/>
          </a:xfrm>
        </p:spPr>
        <p:txBody>
          <a:bodyPr>
            <a:normAutofit/>
          </a:bodyPr>
          <a:lstStyle/>
          <a:p>
            <a:pPr marL="0" indent="0" algn="just">
              <a:lnSpc>
                <a:spcPct val="107000"/>
              </a:lnSpc>
              <a:spcBef>
                <a:spcPts val="0"/>
              </a:spcBef>
              <a:spcAft>
                <a:spcPts val="800"/>
              </a:spcAft>
              <a:buClr>
                <a:schemeClr val="accent1"/>
              </a:buClr>
              <a:buNone/>
            </a:pPr>
            <a:r>
              <a:rPr lang="en-US" sz="2400" b="1" dirty="0">
                <a:latin typeface="Arial" panose="020B0604020202020204" pitchFamily="34" charset="0"/>
                <a:cs typeface="Times New Roman" panose="02020603050405020304" pitchFamily="18" charset="0"/>
              </a:rPr>
              <a:t>The Industrial Property Act 2019 caters for the </a:t>
            </a:r>
          </a:p>
          <a:p>
            <a:pPr algn="just">
              <a:lnSpc>
                <a:spcPct val="107000"/>
              </a:lnSpc>
              <a:spcBef>
                <a:spcPts val="0"/>
              </a:spcBef>
              <a:spcAft>
                <a:spcPts val="800"/>
              </a:spcAft>
              <a:buClr>
                <a:schemeClr val="accent1"/>
              </a:buClr>
              <a:buFont typeface="Wingdings" panose="05000000000000000000" pitchFamily="2" charset="2"/>
              <a:buChar char="v"/>
            </a:pPr>
            <a:r>
              <a:rPr lang="en-US" sz="2400" b="1" dirty="0">
                <a:latin typeface="Arial" panose="020B0604020202020204" pitchFamily="34" charset="0"/>
                <a:ea typeface="Calibri" panose="020F0502020204030204" pitchFamily="34" charset="0"/>
                <a:cs typeface="Times New Roman" panose="02020603050405020304" pitchFamily="18" charset="0"/>
              </a:rPr>
              <a:t>  restyling of the IP Office to  Industrial Property Office of Mauritius (IPOM)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Clr>
                <a:schemeClr val="accent1"/>
              </a:buClr>
              <a:buFont typeface="Wingdings" panose="05000000000000000000" pitchFamily="2" charset="2"/>
              <a:buChar char="v"/>
            </a:pPr>
            <a:r>
              <a:rPr lang="en-US" sz="2400" b="1" dirty="0">
                <a:latin typeface="Arial" panose="020B0604020202020204" pitchFamily="34" charset="0"/>
                <a:ea typeface="Calibri" panose="020F0502020204030204" pitchFamily="34" charset="0"/>
                <a:cs typeface="Times New Roman" panose="02020603050405020304" pitchFamily="18" charset="0"/>
              </a:rPr>
              <a:t>  setting up of an Intellectual Property Council</a:t>
            </a:r>
          </a:p>
          <a:p>
            <a:pPr algn="just">
              <a:lnSpc>
                <a:spcPct val="107000"/>
              </a:lnSpc>
              <a:spcBef>
                <a:spcPts val="0"/>
              </a:spcBef>
              <a:spcAft>
                <a:spcPts val="800"/>
              </a:spcAft>
              <a:buClr>
                <a:schemeClr val="accent1"/>
              </a:buClr>
              <a:buFont typeface="Wingdings" panose="05000000000000000000" pitchFamily="2" charset="2"/>
              <a:buChar char="v"/>
            </a:pPr>
            <a:r>
              <a:rPr lang="en-US" sz="2400" b="1" dirty="0">
                <a:latin typeface="Arial" panose="020B0604020202020204" pitchFamily="34" charset="0"/>
                <a:ea typeface="Calibri" panose="020F0502020204030204" pitchFamily="34" charset="0"/>
                <a:cs typeface="Times New Roman" panose="02020603050405020304" pitchFamily="18" charset="0"/>
              </a:rPr>
              <a:t>  filing of  international applications for:</a:t>
            </a:r>
          </a:p>
          <a:p>
            <a:pPr marL="0" indent="0" algn="just">
              <a:lnSpc>
                <a:spcPct val="107000"/>
              </a:lnSpc>
              <a:spcBef>
                <a:spcPts val="0"/>
              </a:spcBef>
              <a:spcAft>
                <a:spcPts val="800"/>
              </a:spcAft>
              <a:buClr>
                <a:schemeClr val="accent1"/>
              </a:buClr>
              <a:buNone/>
            </a:pP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800"/>
              </a:spcAft>
              <a:buClr>
                <a:schemeClr val="accent1"/>
              </a:buClr>
            </a:pPr>
            <a:r>
              <a:rPr lang="en-US" sz="2400" b="1" i="1" dirty="0">
                <a:latin typeface="Arial" panose="020B0604020202020204" pitchFamily="34" charset="0"/>
                <a:ea typeface="Calibri" panose="020F0502020204030204" pitchFamily="34" charset="0"/>
                <a:cs typeface="Times New Roman" panose="02020603050405020304" pitchFamily="18" charset="0"/>
              </a:rPr>
              <a:t>     patents under The Patent Cooperation Treaty (PCT) </a:t>
            </a:r>
          </a:p>
          <a:p>
            <a:pPr algn="just">
              <a:lnSpc>
                <a:spcPct val="150000"/>
              </a:lnSpc>
              <a:spcBef>
                <a:spcPts val="0"/>
              </a:spcBef>
              <a:spcAft>
                <a:spcPts val="800"/>
              </a:spcAft>
              <a:buClr>
                <a:schemeClr val="accent1"/>
              </a:buClr>
            </a:pPr>
            <a:r>
              <a:rPr lang="en-US" sz="2400" b="1" i="1" dirty="0">
                <a:latin typeface="Arial" panose="020B0604020202020204" pitchFamily="34" charset="0"/>
                <a:ea typeface="Calibri" panose="020F0502020204030204" pitchFamily="34" charset="0"/>
                <a:cs typeface="Times New Roman" panose="02020603050405020304" pitchFamily="18" charset="0"/>
              </a:rPr>
              <a:t>     industrial designs under Hague Agreement 	</a:t>
            </a:r>
            <a:endParaRPr lang="en-US" sz="1800" b="1"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800"/>
              </a:spcAft>
              <a:buClr>
                <a:schemeClr val="accent1"/>
              </a:buClr>
            </a:pPr>
            <a:r>
              <a:rPr lang="en-US" b="1" i="1" dirty="0">
                <a:latin typeface="Arial" panose="020B0604020202020204" pitchFamily="34" charset="0"/>
                <a:ea typeface="Calibri" panose="020F0502020204030204" pitchFamily="34" charset="0"/>
                <a:cs typeface="Times New Roman" panose="02020603050405020304" pitchFamily="18" charset="0"/>
              </a:rPr>
              <a:t>     </a:t>
            </a:r>
            <a:r>
              <a:rPr lang="en-US" sz="2400" b="1" i="1" dirty="0">
                <a:latin typeface="Arial" panose="020B0604020202020204" pitchFamily="34" charset="0"/>
                <a:cs typeface="Times New Roman" panose="02020603050405020304" pitchFamily="18" charset="0"/>
              </a:rPr>
              <a:t>trademarks under The Madrid Protocol</a:t>
            </a:r>
          </a:p>
          <a:p>
            <a:pPr marL="0" indent="0" algn="just">
              <a:lnSpc>
                <a:spcPct val="107000"/>
              </a:lnSpc>
              <a:spcBef>
                <a:spcPts val="0"/>
              </a:spcBef>
              <a:spcAft>
                <a:spcPts val="800"/>
              </a:spcAft>
              <a:buClr>
                <a:schemeClr val="accent1"/>
              </a:buClr>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D02E2FDA-32A5-4A84-9B24-9C0A4FB323A3}"/>
              </a:ext>
            </a:extLst>
          </p:cNvPr>
          <p:cNvPicPr>
            <a:picLocks noChangeAspect="1"/>
          </p:cNvPicPr>
          <p:nvPr/>
        </p:nvPicPr>
        <p:blipFill>
          <a:blip r:embed="rId2"/>
          <a:stretch>
            <a:fillRect/>
          </a:stretch>
        </p:blipFill>
        <p:spPr>
          <a:xfrm>
            <a:off x="9593547" y="7617"/>
            <a:ext cx="5939028" cy="1263396"/>
          </a:xfrm>
          <a:prstGeom prst="rect">
            <a:avLst/>
          </a:prstGeom>
        </p:spPr>
      </p:pic>
      <p:sp>
        <p:nvSpPr>
          <p:cNvPr id="7" name="TextBox 6">
            <a:extLst>
              <a:ext uri="{FF2B5EF4-FFF2-40B4-BE49-F238E27FC236}">
                <a16:creationId xmlns:a16="http://schemas.microsoft.com/office/drawing/2014/main" id="{3E537980-9ED7-4252-A68F-AB6C5BAA63E7}"/>
              </a:ext>
            </a:extLst>
          </p:cNvPr>
          <p:cNvSpPr txBox="1"/>
          <p:nvPr/>
        </p:nvSpPr>
        <p:spPr>
          <a:xfrm>
            <a:off x="2208628" y="868726"/>
            <a:ext cx="7751298" cy="523220"/>
          </a:xfrm>
          <a:prstGeom prst="rect">
            <a:avLst/>
          </a:prstGeom>
          <a:noFill/>
        </p:spPr>
        <p:txBody>
          <a:bodyPr wrap="square" rtlCol="0">
            <a:spAutoFit/>
          </a:bodyPr>
          <a:lstStyle/>
          <a:p>
            <a:pPr algn="ctr"/>
            <a:r>
              <a:rPr lang="en-US" sz="2800" b="1" dirty="0"/>
              <a:t>The Industrial Property Act 2019 (Contd.)</a:t>
            </a:r>
            <a:endParaRPr lang="en-US" sz="2800" dirty="0"/>
          </a:p>
        </p:txBody>
      </p:sp>
    </p:spTree>
    <p:extLst>
      <p:ext uri="{BB962C8B-B14F-4D97-AF65-F5344CB8AC3E}">
        <p14:creationId xmlns:p14="http://schemas.microsoft.com/office/powerpoint/2010/main" val="299796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7C0-3963-4D31-9A6B-873B47B2CFE7}"/>
              </a:ext>
            </a:extLst>
          </p:cNvPr>
          <p:cNvSpPr>
            <a:spLocks noGrp="1"/>
          </p:cNvSpPr>
          <p:nvPr>
            <p:ph type="title"/>
          </p:nvPr>
        </p:nvSpPr>
        <p:spPr>
          <a:xfrm>
            <a:off x="685800" y="318053"/>
            <a:ext cx="10820400" cy="1378226"/>
          </a:xfrm>
        </p:spPr>
        <p:txBody>
          <a:bodyPr>
            <a:normAutofit/>
          </a:bodyPr>
          <a:lstStyle/>
          <a:p>
            <a:pPr algn="l"/>
            <a:r>
              <a:rPr lang="en-US" b="1" dirty="0"/>
              <a:t>        Organizational Chart of the Industrial Property Office of Mauritius</a:t>
            </a:r>
            <a:endParaRPr lang="en-US" dirty="0"/>
          </a:p>
        </p:txBody>
      </p:sp>
      <p:graphicFrame>
        <p:nvGraphicFramePr>
          <p:cNvPr id="8" name="Content Placeholder 7">
            <a:extLst>
              <a:ext uri="{FF2B5EF4-FFF2-40B4-BE49-F238E27FC236}">
                <a16:creationId xmlns:a16="http://schemas.microsoft.com/office/drawing/2014/main" id="{8D5A63E6-BC7F-49CF-B1A4-21766FF0B683}"/>
              </a:ext>
            </a:extLst>
          </p:cNvPr>
          <p:cNvGraphicFramePr>
            <a:graphicFrameLocks noGrp="1"/>
          </p:cNvGraphicFramePr>
          <p:nvPr>
            <p:ph idx="1"/>
            <p:extLst>
              <p:ext uri="{D42A27DB-BD31-4B8C-83A1-F6EECF244321}">
                <p14:modId xmlns:p14="http://schemas.microsoft.com/office/powerpoint/2010/main" val="265889373"/>
              </p:ext>
            </p:extLst>
          </p:nvPr>
        </p:nvGraphicFramePr>
        <p:xfrm>
          <a:off x="685800" y="1569493"/>
          <a:ext cx="10820400" cy="4970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83810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940</TotalTime>
  <Words>1346</Words>
  <Application>Microsoft Office PowerPoint</Application>
  <PresentationFormat>Widescreen</PresentationFormat>
  <Paragraphs>221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vt:lpstr>
      <vt:lpstr>Vapor Trail</vt:lpstr>
      <vt:lpstr>OVERVIEW  OF THE Industrial property FRAMEWORK  IN MAURITIUS </vt:lpstr>
      <vt:lpstr>PowerPoint Presentation</vt:lpstr>
      <vt:lpstr>OUTLINE </vt:lpstr>
      <vt:lpstr>PowerPoint Presentation</vt:lpstr>
      <vt:lpstr>TREATIES </vt:lpstr>
      <vt:lpstr>PowerPoint Presentation</vt:lpstr>
      <vt:lpstr>The Industrial Property Act 2019  A modern framework </vt:lpstr>
      <vt:lpstr>PowerPoint Presentation</vt:lpstr>
      <vt:lpstr>        Organizational Chart of the Industrial Property Office of Mauritius</vt:lpstr>
      <vt:lpstr>FORMATION OF INTELLECTUAL PROPERTY COUNCIL  </vt:lpstr>
      <vt:lpstr>PowerPoint Presentation</vt:lpstr>
      <vt:lpstr>               IP Statistics 2020-2022</vt:lpstr>
      <vt:lpstr>STATISTICS </vt:lpstr>
      <vt:lpstr>STATISTICS</vt:lpstr>
      <vt:lpstr>                 KEY Mandates of ipom  </vt:lpstr>
      <vt:lpstr>COLLABORATION With other institutions</vt:lpstr>
      <vt:lpstr>PowerPoint Presentation</vt:lpstr>
      <vt:lpstr>PowerPoint Presentation</vt:lpstr>
      <vt:lpstr> Intellectual Property Promotion Scheme (IPPS)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ip FRAMWORK IN MAURITIUS</dc:title>
  <dc:creator>User - IPO</dc:creator>
  <cp:lastModifiedBy>User - IPO</cp:lastModifiedBy>
  <cp:revision>89</cp:revision>
  <cp:lastPrinted>2024-04-24T09:32:31Z</cp:lastPrinted>
  <dcterms:created xsi:type="dcterms:W3CDTF">2024-04-20T11:35:07Z</dcterms:created>
  <dcterms:modified xsi:type="dcterms:W3CDTF">2024-04-24T11:04:03Z</dcterms:modified>
</cp:coreProperties>
</file>