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7" r:id="rId1"/>
  </p:sldMasterIdLst>
  <p:notesMasterIdLst>
    <p:notesMasterId r:id="rId11"/>
  </p:notesMasterIdLst>
  <p:sldIdLst>
    <p:sldId id="360" r:id="rId2"/>
    <p:sldId id="714" r:id="rId3"/>
    <p:sldId id="366" r:id="rId4"/>
    <p:sldId id="715" r:id="rId5"/>
    <p:sldId id="716" r:id="rId6"/>
    <p:sldId id="717" r:id="rId7"/>
    <p:sldId id="703" r:id="rId8"/>
    <p:sldId id="718" r:id="rId9"/>
    <p:sldId id="720" r:id="rId10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AC7"/>
    <a:srgbClr val="E232B1"/>
    <a:srgbClr val="D50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5748"/>
  </p:normalViewPr>
  <p:slideViewPr>
    <p:cSldViewPr snapToGrid="0" snapToObjects="1">
      <p:cViewPr varScale="1">
        <p:scale>
          <a:sx n="61" d="100"/>
          <a:sy n="61" d="100"/>
        </p:scale>
        <p:origin x="7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5BE26-3DE3-CB44-A1AB-0B5AE9299685}" type="datetimeFigureOut">
              <a:rPr lang="en-GB" smtClean="0"/>
              <a:t>26/04/2022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49077-06A4-6540-921C-E32F86A6C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15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Ayooshee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49077-06A4-6540-921C-E32F86A6C59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22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306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52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622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slide-generic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7686" y="649224"/>
            <a:ext cx="8777986" cy="872078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2600"/>
              </a:lnSpc>
              <a:defRPr sz="2500">
                <a:solidFill>
                  <a:srgbClr val="0A4C73"/>
                </a:solidFill>
                <a:latin typeface="Noto Sans Bold"/>
                <a:cs typeface="Noto Sans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8267" y="6165064"/>
            <a:ext cx="2844800" cy="365125"/>
          </a:xfrm>
        </p:spPr>
        <p:txBody>
          <a:bodyPr/>
          <a:lstStyle>
            <a:lvl1pPr>
              <a:defRPr>
                <a:solidFill>
                  <a:srgbClr val="0A4C73"/>
                </a:solidFill>
              </a:defRPr>
            </a:lvl1pPr>
          </a:lstStyle>
          <a:p>
            <a:fld id="{38E14E63-36BD-3248-9B99-CB3315CAB9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footno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374747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90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35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0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84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63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81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72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3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55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4/26/2022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2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6" r:id="rId6"/>
    <p:sldLayoutId id="2147483821" r:id="rId7"/>
    <p:sldLayoutId id="2147483822" r:id="rId8"/>
    <p:sldLayoutId id="2147483823" r:id="rId9"/>
    <p:sldLayoutId id="2147483825" r:id="rId10"/>
    <p:sldLayoutId id="2147483824" r:id="rId11"/>
    <p:sldLayoutId id="21474838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gallery, envelope, screenshot&#10;&#10;Description automatically generated">
            <a:extLst>
              <a:ext uri="{FF2B5EF4-FFF2-40B4-BE49-F238E27FC236}">
                <a16:creationId xmlns:a16="http://schemas.microsoft.com/office/drawing/2014/main" id="{51AD2C46-5C11-4327-A1B5-D77376AF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04775"/>
            <a:ext cx="10610850" cy="499824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D70CE6-D9F2-48DD-986B-22613D0C90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625" y="3990975"/>
            <a:ext cx="7458075" cy="2571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2400" b="1" dirty="0"/>
            </a:br>
            <a:r>
              <a:rPr lang="en-US" sz="4800" b="1" dirty="0">
                <a:solidFill>
                  <a:schemeClr val="accent6"/>
                </a:solidFill>
              </a:rPr>
              <a:t>Innovating for Social Change 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00316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e on purple flower">
            <a:extLst>
              <a:ext uri="{FF2B5EF4-FFF2-40B4-BE49-F238E27FC236}">
                <a16:creationId xmlns:a16="http://schemas.microsoft.com/office/drawing/2014/main" id="{B3A4B888-B61C-4295-95C2-B95AD7636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77" y="1526002"/>
            <a:ext cx="4930829" cy="3392840"/>
          </a:xfrm>
          <a:prstGeom prst="rect">
            <a:avLst/>
          </a:prstGeom>
        </p:spPr>
      </p:pic>
      <p:pic>
        <p:nvPicPr>
          <p:cNvPr id="6" name="Picture 5" descr="Tall autumn trees from forest floor">
            <a:extLst>
              <a:ext uri="{FF2B5EF4-FFF2-40B4-BE49-F238E27FC236}">
                <a16:creationId xmlns:a16="http://schemas.microsoft.com/office/drawing/2014/main" id="{8B0E760B-3AD7-4DCC-B24E-986819A7C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489" y="1526002"/>
            <a:ext cx="5090284" cy="33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60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33" y="1227423"/>
            <a:ext cx="6551164" cy="36850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4E63-36BD-3248-9B99-CB3315CAB9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39110" y="670733"/>
            <a:ext cx="3282790" cy="748652"/>
          </a:xfrm>
        </p:spPr>
        <p:txBody>
          <a:bodyPr/>
          <a:lstStyle/>
          <a:p>
            <a:r>
              <a:rPr lang="en-US" sz="4000" dirty="0"/>
              <a:t>Understand problems 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F2920A60-6975-4527-965F-46268D3D371C}"/>
              </a:ext>
            </a:extLst>
          </p:cNvPr>
          <p:cNvSpPr txBox="1">
            <a:spLocks/>
          </p:cNvSpPr>
          <p:nvPr/>
        </p:nvSpPr>
        <p:spPr>
          <a:xfrm>
            <a:off x="9114974" y="679951"/>
            <a:ext cx="2407926" cy="12539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500" kern="1200">
                <a:solidFill>
                  <a:srgbClr val="0A4C73"/>
                </a:solidFill>
                <a:latin typeface="Noto Sans Bold"/>
                <a:ea typeface="+mj-ea"/>
                <a:cs typeface="Noto Sans Bold"/>
              </a:defRPr>
            </a:lvl1pPr>
          </a:lstStyle>
          <a:p>
            <a:r>
              <a:rPr lang="en-US" sz="4000" dirty="0"/>
              <a:t>Seek solutions 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70B6886A-F44F-41C2-83F8-D78EC139D321}"/>
              </a:ext>
            </a:extLst>
          </p:cNvPr>
          <p:cNvSpPr txBox="1">
            <a:spLocks/>
          </p:cNvSpPr>
          <p:nvPr/>
        </p:nvSpPr>
        <p:spPr>
          <a:xfrm>
            <a:off x="784275" y="5260024"/>
            <a:ext cx="3192460" cy="6470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2600"/>
              </a:lnSpc>
              <a:spcBef>
                <a:spcPct val="0"/>
              </a:spcBef>
              <a:buNone/>
              <a:defRPr sz="4000">
                <a:solidFill>
                  <a:srgbClr val="0A4C73"/>
                </a:solidFill>
                <a:latin typeface="Noto Sans Bold"/>
                <a:ea typeface="+mj-ea"/>
                <a:cs typeface="Noto Sans Bold"/>
              </a:defRPr>
            </a:lvl1pPr>
          </a:lstStyle>
          <a:p>
            <a:r>
              <a:rPr lang="en-US" dirty="0"/>
              <a:t>Decide and Act 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CFBADA21-C2DC-4399-8A50-2FF5A9FF1665}"/>
              </a:ext>
            </a:extLst>
          </p:cNvPr>
          <p:cNvSpPr txBox="1">
            <a:spLocks/>
          </p:cNvSpPr>
          <p:nvPr/>
        </p:nvSpPr>
        <p:spPr>
          <a:xfrm>
            <a:off x="9114974" y="5226374"/>
            <a:ext cx="3548332" cy="4042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CH"/>
            </a:defPPr>
            <a:lvl1pPr>
              <a:lnSpc>
                <a:spcPts val="2600"/>
              </a:lnSpc>
              <a:spcBef>
                <a:spcPct val="0"/>
              </a:spcBef>
              <a:buNone/>
              <a:defRPr sz="4000">
                <a:solidFill>
                  <a:srgbClr val="0A4C73"/>
                </a:solidFill>
                <a:latin typeface="Noto Sans Bold"/>
                <a:ea typeface="+mj-ea"/>
                <a:cs typeface="Noto Sans Bold"/>
              </a:defRPr>
            </a:lvl1pPr>
          </a:lstStyle>
          <a:p>
            <a:r>
              <a:rPr lang="en-US" dirty="0"/>
              <a:t>Learn and Adapt  </a:t>
            </a:r>
          </a:p>
        </p:txBody>
      </p:sp>
    </p:spTree>
    <p:extLst>
      <p:ext uri="{BB962C8B-B14F-4D97-AF65-F5344CB8AC3E}">
        <p14:creationId xmlns:p14="http://schemas.microsoft.com/office/powerpoint/2010/main" val="57201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: Shape 134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Freeform: Shape 136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0" name="Rectangle 138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F6884D-5E72-4E6C-AE24-BE8EB2880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735"/>
          <a:stretch/>
        </p:blipFill>
        <p:spPr bwMode="auto">
          <a:xfrm>
            <a:off x="684038" y="357670"/>
            <a:ext cx="10806175" cy="5919438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Arc 140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958979" y="36813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2" name="Oval 142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69" y="5694291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B7AF6B-D865-46E3-AA66-EF51279791E7}"/>
              </a:ext>
            </a:extLst>
          </p:cNvPr>
          <p:cNvSpPr txBox="1"/>
          <p:nvPr/>
        </p:nvSpPr>
        <p:spPr>
          <a:xfrm>
            <a:off x="615069" y="6273257"/>
            <a:ext cx="512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Source: metasub.org access 26 April 2022  </a:t>
            </a:r>
          </a:p>
        </p:txBody>
      </p:sp>
    </p:spTree>
    <p:extLst>
      <p:ext uri="{BB962C8B-B14F-4D97-AF65-F5344CB8AC3E}">
        <p14:creationId xmlns:p14="http://schemas.microsoft.com/office/powerpoint/2010/main" val="255957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: Shape 134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Freeform: Shape 136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0" name="Rectangle 138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1" name="Arc 140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958979" y="36813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2" name="Oval 142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69" y="5694291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B7AF6B-D865-46E3-AA66-EF51279791E7}"/>
              </a:ext>
            </a:extLst>
          </p:cNvPr>
          <p:cNvSpPr txBox="1"/>
          <p:nvPr/>
        </p:nvSpPr>
        <p:spPr>
          <a:xfrm>
            <a:off x="772724" y="6029225"/>
            <a:ext cx="9879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Source: https://www.makingallvoicescount.org/news/mopa-how-an-app-generates-data-that-help-clean-up-maputo/ accessed 26 April 2022  </a:t>
            </a:r>
          </a:p>
        </p:txBody>
      </p:sp>
      <p:pic>
        <p:nvPicPr>
          <p:cNvPr id="2050" name="Picture 2" descr="Mopa Website">
            <a:extLst>
              <a:ext uri="{FF2B5EF4-FFF2-40B4-BE49-F238E27FC236}">
                <a16:creationId xmlns:a16="http://schemas.microsoft.com/office/drawing/2014/main" id="{BF8E59B2-E2E5-492D-9471-C64A07868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68" y="768742"/>
            <a:ext cx="10816993" cy="51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18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101010 data lines to infinity">
            <a:extLst>
              <a:ext uri="{FF2B5EF4-FFF2-40B4-BE49-F238E27FC236}">
                <a16:creationId xmlns:a16="http://schemas.microsoft.com/office/drawing/2014/main" id="{82450860-B1CF-F8EB-CB48-A79E38DE2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6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EDD52-A31A-4B09-9DF5-B05AFEC4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02" y="3816306"/>
            <a:ext cx="5777887" cy="23867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chemeClr val="tx1"/>
                </a:solidFill>
                <a:highlight>
                  <a:srgbClr val="808080"/>
                </a:highlight>
                <a:latin typeface="+mj-lt"/>
                <a:ea typeface="+mj-ea"/>
                <a:cs typeface="+mj-cs"/>
              </a:rPr>
              <a:t>Open Innovation, Open Software, Open Data </a:t>
            </a:r>
          </a:p>
        </p:txBody>
      </p:sp>
    </p:spTree>
    <p:extLst>
      <p:ext uri="{BB962C8B-B14F-4D97-AF65-F5344CB8AC3E}">
        <p14:creationId xmlns:p14="http://schemas.microsoft.com/office/powerpoint/2010/main" val="1782364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bulbs with a yellow one standing out">
            <a:extLst>
              <a:ext uri="{FF2B5EF4-FFF2-40B4-BE49-F238E27FC236}">
                <a16:creationId xmlns:a16="http://schemas.microsoft.com/office/drawing/2014/main" id="{920C0EC6-CBA0-43F6-AF5C-FBA8FCBC2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4A3CD-EFAA-6C41-9BD5-7152EFB3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66" y="3027800"/>
            <a:ext cx="6565841" cy="20994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Distributed Problem Solving 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6809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38222-D274-4866-96E7-C3B1D6DA8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888E255-D20B-4F26-B9DA-3DF036797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18EC9-A44C-4463-9E10-CA7C455B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12" y="1122363"/>
            <a:ext cx="508763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Novel Financing and Funding Models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2AD46D6-02D6-45B3-921C-F4033826E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2790" y="5367348"/>
            <a:ext cx="616353" cy="5996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Coins outline">
            <a:extLst>
              <a:ext uri="{FF2B5EF4-FFF2-40B4-BE49-F238E27FC236}">
                <a16:creationId xmlns:a16="http://schemas.microsoft.com/office/drawing/2014/main" id="{166C0ECB-251F-441B-B0BF-2DA2505D5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2678" y="895604"/>
            <a:ext cx="5051479" cy="5051479"/>
          </a:xfrm>
          <a:custGeom>
            <a:avLst/>
            <a:gdLst/>
            <a:ahLst/>
            <a:cxnLst/>
            <a:rect l="l" t="t" r="r" b="b"/>
            <a:pathLst>
              <a:path w="5051479" h="5503900">
                <a:moveTo>
                  <a:pt x="151948" y="0"/>
                </a:moveTo>
                <a:lnTo>
                  <a:pt x="4899531" y="0"/>
                </a:lnTo>
                <a:cubicBezTo>
                  <a:pt x="4983450" y="0"/>
                  <a:pt x="5051479" y="68029"/>
                  <a:pt x="5051479" y="151948"/>
                </a:cubicBezTo>
                <a:lnTo>
                  <a:pt x="5051479" y="5351952"/>
                </a:lnTo>
                <a:cubicBezTo>
                  <a:pt x="5051479" y="5435871"/>
                  <a:pt x="4983450" y="5503900"/>
                  <a:pt x="4899531" y="5503900"/>
                </a:cubicBezTo>
                <a:lnTo>
                  <a:pt x="151948" y="5503900"/>
                </a:lnTo>
                <a:cubicBezTo>
                  <a:pt x="68029" y="5503900"/>
                  <a:pt x="0" y="5435871"/>
                  <a:pt x="0" y="5351952"/>
                </a:cubicBezTo>
                <a:lnTo>
                  <a:pt x="0" y="151948"/>
                </a:lnTo>
                <a:cubicBezTo>
                  <a:pt x="0" y="68029"/>
                  <a:pt x="68029" y="0"/>
                  <a:pt x="15194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9265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gallery, envelope, screenshot&#10;&#10;Description automatically generated">
            <a:extLst>
              <a:ext uri="{FF2B5EF4-FFF2-40B4-BE49-F238E27FC236}">
                <a16:creationId xmlns:a16="http://schemas.microsoft.com/office/drawing/2014/main" id="{51AD2C46-5C11-4327-A1B5-D77376AF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04775"/>
            <a:ext cx="10610850" cy="499824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D70CE6-D9F2-48DD-986B-22613D0C90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36404" y="4286250"/>
            <a:ext cx="8599761" cy="25717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2400" b="1" dirty="0"/>
            </a:br>
            <a:r>
              <a:rPr lang="en-US" sz="4800" b="1" dirty="0">
                <a:solidFill>
                  <a:schemeClr val="accent6"/>
                </a:solidFill>
              </a:rPr>
              <a:t>Thank you! </a:t>
            </a:r>
            <a:br>
              <a:rPr lang="en-US" sz="4800" b="1" dirty="0">
                <a:solidFill>
                  <a:schemeClr val="accent6"/>
                </a:solidFill>
              </a:rPr>
            </a:br>
            <a:br>
              <a:rPr lang="en-US" sz="4800" b="1" dirty="0">
                <a:solidFill>
                  <a:schemeClr val="accent6"/>
                </a:solidFill>
              </a:rPr>
            </a:br>
            <a:r>
              <a:rPr lang="en-US" sz="4800" b="1" dirty="0">
                <a:solidFill>
                  <a:schemeClr val="accent6"/>
                </a:solidFill>
              </a:rPr>
              <a:t>Reach out: </a:t>
            </a:r>
            <a:r>
              <a:rPr lang="en-US" sz="4800" b="1">
                <a:solidFill>
                  <a:schemeClr val="accent6"/>
                </a:solidFill>
              </a:rPr>
              <a:t>ayooshee.dookhee</a:t>
            </a:r>
            <a:r>
              <a:rPr lang="en-US" sz="4800" b="1" dirty="0">
                <a:solidFill>
                  <a:schemeClr val="accent6"/>
                </a:solidFill>
              </a:rPr>
              <a:t>@undp.org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4252745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ThinLines Color Scheme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estiva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5178</TotalTime>
  <Words>81</Words>
  <Application>Microsoft Office PowerPoint</Application>
  <PresentationFormat>Widescreen</PresentationFormat>
  <Paragraphs>14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Noto Sans Bold</vt:lpstr>
      <vt:lpstr>ShapesVTI</vt:lpstr>
      <vt:lpstr> Innovating for Social Change   </vt:lpstr>
      <vt:lpstr>PowerPoint Presentation</vt:lpstr>
      <vt:lpstr>Understand problems </vt:lpstr>
      <vt:lpstr>PowerPoint Presentation</vt:lpstr>
      <vt:lpstr>PowerPoint Presentation</vt:lpstr>
      <vt:lpstr>Open Innovation, Open Software, Open Data </vt:lpstr>
      <vt:lpstr>Distributed Problem Solving </vt:lpstr>
      <vt:lpstr>Novel Financing and Funding Models</vt:lpstr>
      <vt:lpstr> Thank you!   Reach out: ayooshee.dookhee@undp.org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Ayooshee Dookhee</dc:creator>
  <cp:lastModifiedBy>Ayooshee Vidhee Dookhee</cp:lastModifiedBy>
  <cp:revision>105</cp:revision>
  <dcterms:created xsi:type="dcterms:W3CDTF">2021-07-26T12:17:32Z</dcterms:created>
  <dcterms:modified xsi:type="dcterms:W3CDTF">2022-04-26T08:31:38Z</dcterms:modified>
</cp:coreProperties>
</file>