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customXml/itemProps6.xml" ContentType="application/vnd.openxmlformats-officedocument.customXmlProperti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charts/style1.xml" ContentType="application/vnd.ms-office.chartstyl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customXml/itemProps7.xml" ContentType="application/vnd.openxmlformats-officedocument.customXmlProperties+xml"/>
  <Override PartName="/ppt/slideMasters/slideMaster7.xml" ContentType="application/vnd.openxmlformats-officedocument.presentationml.slideMaster+xml"/>
  <Override PartName="/customXml/itemProps5.xml" ContentType="application/vnd.openxmlformats-officedocument.customXmlPropertie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customXml/itemProps8.xml" ContentType="application/vnd.openxmlformats-officedocument.customXmlPropertie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9"/>
    <p:sldMasterId id="2147483672" r:id="rId10"/>
    <p:sldMasterId id="2147483685" r:id="rId11"/>
    <p:sldMasterId id="2147483738" r:id="rId12"/>
    <p:sldMasterId id="2147483752" r:id="rId13"/>
    <p:sldMasterId id="2147483764" r:id="rId14"/>
    <p:sldMasterId id="2147483776" r:id="rId15"/>
  </p:sldMasterIdLst>
  <p:notesMasterIdLst>
    <p:notesMasterId r:id="rId35"/>
  </p:notesMasterIdLst>
  <p:sldIdLst>
    <p:sldId id="296" r:id="rId16"/>
    <p:sldId id="282" r:id="rId17"/>
    <p:sldId id="267" r:id="rId18"/>
    <p:sldId id="291" r:id="rId19"/>
    <p:sldId id="298" r:id="rId20"/>
    <p:sldId id="297" r:id="rId21"/>
    <p:sldId id="300" r:id="rId22"/>
    <p:sldId id="258" r:id="rId23"/>
    <p:sldId id="259" r:id="rId24"/>
    <p:sldId id="301" r:id="rId25"/>
    <p:sldId id="294" r:id="rId26"/>
    <p:sldId id="302" r:id="rId27"/>
    <p:sldId id="269" r:id="rId28"/>
    <p:sldId id="270" r:id="rId29"/>
    <p:sldId id="274" r:id="rId30"/>
    <p:sldId id="303" r:id="rId31"/>
    <p:sldId id="273" r:id="rId32"/>
    <p:sldId id="286" r:id="rId33"/>
    <p:sldId id="29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0AD47"/>
    <a:srgbClr val="0000FF"/>
    <a:srgbClr val="BDD7EE"/>
    <a:srgbClr val="FFC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686" autoAdjust="0"/>
    <p:restoredTop sz="94697"/>
  </p:normalViewPr>
  <p:slideViewPr>
    <p:cSldViewPr snapToGrid="0">
      <p:cViewPr varScale="1">
        <p:scale>
          <a:sx n="68" d="100"/>
          <a:sy n="68" d="100"/>
        </p:scale>
        <p:origin x="-16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7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989-460D-8DC2-2B23D6FF96B8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989-460D-8DC2-2B23D6FF96B8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5C91C01-84D9-4DF1-80D3-35B46BDB7D66}" type="CATEGORYNAME">
                      <a:rPr lang="en-US" smtClean="0"/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89-460D-8DC2-2B23D6FF96B8}"/>
                </c:ext>
              </c:extLst>
            </c:dLbl>
            <c:dLbl>
              <c:idx val="1"/>
              <c:layout>
                <c:manualLayout>
                  <c:x val="2.777777777777779E-2"/>
                  <c:y val="7.63229075532225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05B73AB-A65E-4AC8-A010-A1A4FC999EED}" type="CATEGORYNAME">
                      <a:rPr lang="en-US" sz="1600"/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600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388888888888888"/>
                      <c:h val="0.450231481481481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89-460D-8DC2-2B23D6FF9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Sheet1!$D$10:$D$11</c:f>
              <c:strCache>
                <c:ptCount val="2"/>
                <c:pt idx="0">
                  <c:v>Global Space Market</c:v>
                </c:pt>
                <c:pt idx="1">
                  <c:v>Indian Space Market</c:v>
                </c:pt>
              </c:strCache>
            </c:strRef>
          </c:cat>
          <c:val>
            <c:numRef>
              <c:f>Sheet1!$E$10:$E$11</c:f>
              <c:numCache>
                <c:formatCode>General</c:formatCode>
                <c:ptCount val="2"/>
                <c:pt idx="0">
                  <c:v>352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989-460D-8DC2-2B23D6FF96B8}"/>
            </c:ext>
          </c:extLst>
        </c:ser>
        <c:dLbls>
          <c:showCatName val="1"/>
          <c:showPercent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explosion val="19"/>
          <c:dPt>
            <c:idx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30-4A6B-B107-7552CFECFB42}"/>
              </c:ext>
            </c:extLst>
          </c:dPt>
          <c:dPt>
            <c:idx val="1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30-4A6B-B107-7552CFECFB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Sheet1!$F$36:$F$37</c:f>
              <c:strCache>
                <c:ptCount val="2"/>
                <c:pt idx="0">
                  <c:v>Upstream + Midstream</c:v>
                </c:pt>
                <c:pt idx="1">
                  <c:v>Downstream</c:v>
                </c:pt>
              </c:strCache>
            </c:strRef>
          </c:cat>
          <c:val>
            <c:numRef>
              <c:f>Sheet1!$G$36:$G$37</c:f>
              <c:numCache>
                <c:formatCode>General</c:formatCode>
                <c:ptCount val="2"/>
                <c:pt idx="0">
                  <c:v>2.8</c:v>
                </c:pt>
                <c:pt idx="1">
                  <c:v>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C30-4A6B-B107-7552CFECFB42}"/>
            </c:ext>
          </c:extLst>
        </c:ser>
        <c:dLbls>
          <c:showCatName val="1"/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CA2EE2-EC32-4B9A-AE95-7BFE55D5AD99}" type="doc">
      <dgm:prSet loTypeId="urn:microsoft.com/office/officeart/2005/8/layout/venn1" loCatId="relationship" qsTypeId="urn:microsoft.com/office/officeart/2005/8/quickstyle/simple1" qsCatId="simple" csTypeId="urn:microsoft.com/office/officeart/2005/8/colors/colorful1#1" csCatId="colorful" phldr="1"/>
      <dgm:spPr/>
    </dgm:pt>
    <dgm:pt modelId="{203A66AB-1C87-4576-B356-A3AE1DCFC742}">
      <dgm:prSet phldrT="[Text]"/>
      <dgm:spPr>
        <a:solidFill>
          <a:srgbClr val="E46C0A"/>
        </a:solidFill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08819625-9406-4E88-8102-5968C629B675}" type="parTrans" cxnId="{3EAB041B-9DA3-457D-8872-725559710949}">
      <dgm:prSet/>
      <dgm:spPr/>
      <dgm:t>
        <a:bodyPr/>
        <a:lstStyle/>
        <a:p>
          <a:endParaRPr lang="en-US"/>
        </a:p>
      </dgm:t>
    </dgm:pt>
    <dgm:pt modelId="{06BCE347-71BF-4102-841A-0DBAF1C1ECCE}" type="sibTrans" cxnId="{3EAB041B-9DA3-457D-8872-725559710949}">
      <dgm:prSet/>
      <dgm:spPr/>
      <dgm:t>
        <a:bodyPr/>
        <a:lstStyle/>
        <a:p>
          <a:endParaRPr lang="en-US"/>
        </a:p>
      </dgm:t>
    </dgm:pt>
    <dgm:pt modelId="{283046C1-E438-40C5-97CA-9A3BABC7EE11}">
      <dgm:prSet phldrT="[Text]"/>
      <dgm:spPr>
        <a:solidFill>
          <a:schemeClr val="accent6">
            <a:lumMod val="50000"/>
          </a:schemeClr>
        </a:solidFill>
        <a:effectLst>
          <a:glow rad="635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/>
            <a:t> </a:t>
          </a:r>
        </a:p>
      </dgm:t>
    </dgm:pt>
    <dgm:pt modelId="{B1583147-EF97-41B7-B486-24498C101A97}" type="parTrans" cxnId="{0906316C-E285-4924-9D65-136ABD229A80}">
      <dgm:prSet/>
      <dgm:spPr/>
      <dgm:t>
        <a:bodyPr/>
        <a:lstStyle/>
        <a:p>
          <a:endParaRPr lang="en-US"/>
        </a:p>
      </dgm:t>
    </dgm:pt>
    <dgm:pt modelId="{CC2D51B8-2110-451D-8D03-FD67474124AE}" type="sibTrans" cxnId="{0906316C-E285-4924-9D65-136ABD229A80}">
      <dgm:prSet/>
      <dgm:spPr/>
      <dgm:t>
        <a:bodyPr/>
        <a:lstStyle/>
        <a:p>
          <a:endParaRPr lang="en-US"/>
        </a:p>
      </dgm:t>
    </dgm:pt>
    <dgm:pt modelId="{B13D9422-AC46-4BA8-BDE5-A662B7820BF9}">
      <dgm:prSet phldrT="[Text]"/>
      <dgm:spPr>
        <a:solidFill>
          <a:schemeClr val="accent3">
            <a:lumMod val="50000"/>
            <a:alpha val="81176"/>
          </a:schemeClr>
        </a:solid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/>
            <a:t> </a:t>
          </a:r>
        </a:p>
      </dgm:t>
    </dgm:pt>
    <dgm:pt modelId="{284DAE41-39C4-4F0D-8B38-E9AF1B00822F}" type="parTrans" cxnId="{4EA2B841-6AE1-4B31-AC49-AE0193C6C686}">
      <dgm:prSet/>
      <dgm:spPr/>
      <dgm:t>
        <a:bodyPr/>
        <a:lstStyle/>
        <a:p>
          <a:endParaRPr lang="en-US"/>
        </a:p>
      </dgm:t>
    </dgm:pt>
    <dgm:pt modelId="{891B5100-2E4E-4E94-A776-D1E8288A90E3}" type="sibTrans" cxnId="{4EA2B841-6AE1-4B31-AC49-AE0193C6C686}">
      <dgm:prSet/>
      <dgm:spPr/>
      <dgm:t>
        <a:bodyPr/>
        <a:lstStyle/>
        <a:p>
          <a:endParaRPr lang="en-US"/>
        </a:p>
      </dgm:t>
    </dgm:pt>
    <dgm:pt modelId="{48A0748B-20D0-41BE-8A56-86D6A4877A98}">
      <dgm:prSet phldrT="[Text]"/>
      <dgm:spPr>
        <a:solidFill>
          <a:schemeClr val="accent5">
            <a:lumMod val="50000"/>
            <a:alpha val="50196"/>
          </a:schemeClr>
        </a:solid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/>
            <a:t> </a:t>
          </a:r>
        </a:p>
      </dgm:t>
    </dgm:pt>
    <dgm:pt modelId="{C1C05A72-A88A-4CC3-8CD4-1EC237B8AE8E}" type="parTrans" cxnId="{8CE238DC-5187-432E-A0A5-1BDF19DBAE0F}">
      <dgm:prSet/>
      <dgm:spPr/>
      <dgm:t>
        <a:bodyPr/>
        <a:lstStyle/>
        <a:p>
          <a:endParaRPr lang="en-US"/>
        </a:p>
      </dgm:t>
    </dgm:pt>
    <dgm:pt modelId="{D9517E63-9144-46D0-910E-985B9806D524}" type="sibTrans" cxnId="{8CE238DC-5187-432E-A0A5-1BDF19DBAE0F}">
      <dgm:prSet/>
      <dgm:spPr/>
      <dgm:t>
        <a:bodyPr/>
        <a:lstStyle/>
        <a:p>
          <a:endParaRPr lang="en-US"/>
        </a:p>
      </dgm:t>
    </dgm:pt>
    <dgm:pt modelId="{4B05F831-1294-459F-89EC-C901EA4D27A0}" type="pres">
      <dgm:prSet presAssocID="{F2CA2EE2-EC32-4B9A-AE95-7BFE55D5AD99}" presName="compositeShape" presStyleCnt="0">
        <dgm:presLayoutVars>
          <dgm:chMax val="7"/>
          <dgm:dir/>
          <dgm:resizeHandles val="exact"/>
        </dgm:presLayoutVars>
      </dgm:prSet>
      <dgm:spPr/>
    </dgm:pt>
    <dgm:pt modelId="{86C63B54-3ACC-4595-BEF0-2BBDE8E6B4CB}" type="pres">
      <dgm:prSet presAssocID="{203A66AB-1C87-4576-B356-A3AE1DCFC742}" presName="circ1" presStyleLbl="vennNode1" presStyleIdx="0" presStyleCnt="4" custLinFactNeighborX="34184" custLinFactNeighborY="11453"/>
      <dgm:spPr/>
      <dgm:t>
        <a:bodyPr/>
        <a:lstStyle/>
        <a:p>
          <a:endParaRPr lang="en-US"/>
        </a:p>
      </dgm:t>
    </dgm:pt>
    <dgm:pt modelId="{2B217F2A-146B-4194-8E3C-F697F824C15B}" type="pres">
      <dgm:prSet presAssocID="{203A66AB-1C87-4576-B356-A3AE1DCFC74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C140D-098C-4E55-B509-88B99B100897}" type="pres">
      <dgm:prSet presAssocID="{283046C1-E438-40C5-97CA-9A3BABC7EE11}" presName="circ2" presStyleLbl="vennNode1" presStyleIdx="1" presStyleCnt="4" custLinFactNeighborX="-9952" custLinFactNeighborY="36628"/>
      <dgm:spPr/>
      <dgm:t>
        <a:bodyPr/>
        <a:lstStyle/>
        <a:p>
          <a:endParaRPr lang="en-US"/>
        </a:p>
      </dgm:t>
    </dgm:pt>
    <dgm:pt modelId="{C64BE592-B334-4D15-8ADC-6F6434624F48}" type="pres">
      <dgm:prSet presAssocID="{283046C1-E438-40C5-97CA-9A3BABC7EE1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56511-4480-41B1-B02E-A2A61BDBF7C5}" type="pres">
      <dgm:prSet presAssocID="{48A0748B-20D0-41BE-8A56-86D6A4877A98}" presName="circ3" presStyleLbl="vennNode1" presStyleIdx="2" presStyleCnt="4" custScaleY="102310" custLinFactNeighborX="-57466" custLinFactNeighborY="-5130"/>
      <dgm:spPr/>
      <dgm:t>
        <a:bodyPr/>
        <a:lstStyle/>
        <a:p>
          <a:endParaRPr lang="en-US"/>
        </a:p>
      </dgm:t>
    </dgm:pt>
    <dgm:pt modelId="{D09D3B8E-993B-451C-A2B6-D444EFD13B32}" type="pres">
      <dgm:prSet presAssocID="{48A0748B-20D0-41BE-8A56-86D6A4877A9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4F033-6E9C-4B9A-B54E-1BE985F3419B}" type="pres">
      <dgm:prSet presAssocID="{B13D9422-AC46-4BA8-BDE5-A662B7820BF9}" presName="circ4" presStyleLbl="vennNode1" presStyleIdx="3" presStyleCnt="4" custLinFactNeighborX="-12176" custLinFactNeighborY="-32778"/>
      <dgm:spPr/>
      <dgm:t>
        <a:bodyPr/>
        <a:lstStyle/>
        <a:p>
          <a:endParaRPr lang="en-US"/>
        </a:p>
      </dgm:t>
    </dgm:pt>
    <dgm:pt modelId="{E57CA84A-1D5D-4377-85D6-2855EF7DA454}" type="pres">
      <dgm:prSet presAssocID="{B13D9422-AC46-4BA8-BDE5-A662B7820BF9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0B76F9-DE70-46C9-AB5E-CD1985027595}" type="presOf" srcId="{48A0748B-20D0-41BE-8A56-86D6A4877A98}" destId="{D09D3B8E-993B-451C-A2B6-D444EFD13B32}" srcOrd="1" destOrd="0" presId="urn:microsoft.com/office/officeart/2005/8/layout/venn1"/>
    <dgm:cxn modelId="{0906316C-E285-4924-9D65-136ABD229A80}" srcId="{F2CA2EE2-EC32-4B9A-AE95-7BFE55D5AD99}" destId="{283046C1-E438-40C5-97CA-9A3BABC7EE11}" srcOrd="1" destOrd="0" parTransId="{B1583147-EF97-41B7-B486-24498C101A97}" sibTransId="{CC2D51B8-2110-451D-8D03-FD67474124AE}"/>
    <dgm:cxn modelId="{31960394-C2D1-4769-979D-AD1349C1F3B4}" type="presOf" srcId="{283046C1-E438-40C5-97CA-9A3BABC7EE11}" destId="{403C140D-098C-4E55-B509-88B99B100897}" srcOrd="0" destOrd="0" presId="urn:microsoft.com/office/officeart/2005/8/layout/venn1"/>
    <dgm:cxn modelId="{92B37BF6-89A2-4C91-8560-2C87A2134BEA}" type="presOf" srcId="{B13D9422-AC46-4BA8-BDE5-A662B7820BF9}" destId="{AB24F033-6E9C-4B9A-B54E-1BE985F3419B}" srcOrd="0" destOrd="0" presId="urn:microsoft.com/office/officeart/2005/8/layout/venn1"/>
    <dgm:cxn modelId="{27100C29-A6F7-4175-99F0-BF3450FD983B}" type="presOf" srcId="{F2CA2EE2-EC32-4B9A-AE95-7BFE55D5AD99}" destId="{4B05F831-1294-459F-89EC-C901EA4D27A0}" srcOrd="0" destOrd="0" presId="urn:microsoft.com/office/officeart/2005/8/layout/venn1"/>
    <dgm:cxn modelId="{1FE41A20-2564-4E21-AEDE-DE668D983840}" type="presOf" srcId="{203A66AB-1C87-4576-B356-A3AE1DCFC742}" destId="{2B217F2A-146B-4194-8E3C-F697F824C15B}" srcOrd="1" destOrd="0" presId="urn:microsoft.com/office/officeart/2005/8/layout/venn1"/>
    <dgm:cxn modelId="{3EAB041B-9DA3-457D-8872-725559710949}" srcId="{F2CA2EE2-EC32-4B9A-AE95-7BFE55D5AD99}" destId="{203A66AB-1C87-4576-B356-A3AE1DCFC742}" srcOrd="0" destOrd="0" parTransId="{08819625-9406-4E88-8102-5968C629B675}" sibTransId="{06BCE347-71BF-4102-841A-0DBAF1C1ECCE}"/>
    <dgm:cxn modelId="{9EE61988-E74F-4895-B172-4692C8F75DDE}" type="presOf" srcId="{48A0748B-20D0-41BE-8A56-86D6A4877A98}" destId="{F5456511-4480-41B1-B02E-A2A61BDBF7C5}" srcOrd="0" destOrd="0" presId="urn:microsoft.com/office/officeart/2005/8/layout/venn1"/>
    <dgm:cxn modelId="{C2E6C395-7A54-44DB-958F-BD63385CD1DD}" type="presOf" srcId="{B13D9422-AC46-4BA8-BDE5-A662B7820BF9}" destId="{E57CA84A-1D5D-4377-85D6-2855EF7DA454}" srcOrd="1" destOrd="0" presId="urn:microsoft.com/office/officeart/2005/8/layout/venn1"/>
    <dgm:cxn modelId="{8CE238DC-5187-432E-A0A5-1BDF19DBAE0F}" srcId="{F2CA2EE2-EC32-4B9A-AE95-7BFE55D5AD99}" destId="{48A0748B-20D0-41BE-8A56-86D6A4877A98}" srcOrd="2" destOrd="0" parTransId="{C1C05A72-A88A-4CC3-8CD4-1EC237B8AE8E}" sibTransId="{D9517E63-9144-46D0-910E-985B9806D524}"/>
    <dgm:cxn modelId="{9E979BB6-44F3-472A-BE9B-2C36D6124555}" type="presOf" srcId="{203A66AB-1C87-4576-B356-A3AE1DCFC742}" destId="{86C63B54-3ACC-4595-BEF0-2BBDE8E6B4CB}" srcOrd="0" destOrd="0" presId="urn:microsoft.com/office/officeart/2005/8/layout/venn1"/>
    <dgm:cxn modelId="{4EA2B841-6AE1-4B31-AC49-AE0193C6C686}" srcId="{F2CA2EE2-EC32-4B9A-AE95-7BFE55D5AD99}" destId="{B13D9422-AC46-4BA8-BDE5-A662B7820BF9}" srcOrd="3" destOrd="0" parTransId="{284DAE41-39C4-4F0D-8B38-E9AF1B00822F}" sibTransId="{891B5100-2E4E-4E94-A776-D1E8288A90E3}"/>
    <dgm:cxn modelId="{93ABA780-97B7-4947-B01E-A346D7F58712}" type="presOf" srcId="{283046C1-E438-40C5-97CA-9A3BABC7EE11}" destId="{C64BE592-B334-4D15-8ADC-6F6434624F48}" srcOrd="1" destOrd="0" presId="urn:microsoft.com/office/officeart/2005/8/layout/venn1"/>
    <dgm:cxn modelId="{F0E84EF3-C01B-4CEB-BADF-AFB580AFBC67}" type="presParOf" srcId="{4B05F831-1294-459F-89EC-C901EA4D27A0}" destId="{86C63B54-3ACC-4595-BEF0-2BBDE8E6B4CB}" srcOrd="0" destOrd="0" presId="urn:microsoft.com/office/officeart/2005/8/layout/venn1"/>
    <dgm:cxn modelId="{D7F4B6E0-2B35-433C-9A42-D2FCA331B2A3}" type="presParOf" srcId="{4B05F831-1294-459F-89EC-C901EA4D27A0}" destId="{2B217F2A-146B-4194-8E3C-F697F824C15B}" srcOrd="1" destOrd="0" presId="urn:microsoft.com/office/officeart/2005/8/layout/venn1"/>
    <dgm:cxn modelId="{CD4D9D88-DEAC-477D-9DE1-9D771BBBE479}" type="presParOf" srcId="{4B05F831-1294-459F-89EC-C901EA4D27A0}" destId="{403C140D-098C-4E55-B509-88B99B100897}" srcOrd="2" destOrd="0" presId="urn:microsoft.com/office/officeart/2005/8/layout/venn1"/>
    <dgm:cxn modelId="{D4017525-8EF4-4730-939D-1C13E48379ED}" type="presParOf" srcId="{4B05F831-1294-459F-89EC-C901EA4D27A0}" destId="{C64BE592-B334-4D15-8ADC-6F6434624F48}" srcOrd="3" destOrd="0" presId="urn:microsoft.com/office/officeart/2005/8/layout/venn1"/>
    <dgm:cxn modelId="{E2124B49-F5E7-4465-B419-49B8394B76E9}" type="presParOf" srcId="{4B05F831-1294-459F-89EC-C901EA4D27A0}" destId="{F5456511-4480-41B1-B02E-A2A61BDBF7C5}" srcOrd="4" destOrd="0" presId="urn:microsoft.com/office/officeart/2005/8/layout/venn1"/>
    <dgm:cxn modelId="{21CB2E03-8029-4303-A6E4-52DC011F621D}" type="presParOf" srcId="{4B05F831-1294-459F-89EC-C901EA4D27A0}" destId="{D09D3B8E-993B-451C-A2B6-D444EFD13B32}" srcOrd="5" destOrd="0" presId="urn:microsoft.com/office/officeart/2005/8/layout/venn1"/>
    <dgm:cxn modelId="{E88D57E2-EE68-4C81-93C2-610E68ACFC3E}" type="presParOf" srcId="{4B05F831-1294-459F-89EC-C901EA4D27A0}" destId="{AB24F033-6E9C-4B9A-B54E-1BE985F3419B}" srcOrd="6" destOrd="0" presId="urn:microsoft.com/office/officeart/2005/8/layout/venn1"/>
    <dgm:cxn modelId="{FF3D8034-199E-45C5-9252-47CDDA32C4CE}" type="presParOf" srcId="{4B05F831-1294-459F-89EC-C901EA4D27A0}" destId="{E57CA84A-1D5D-4377-85D6-2855EF7DA454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87F534-F3E6-BC4C-9CF1-E483810881B8}" type="doc">
      <dgm:prSet loTypeId="urn:microsoft.com/office/officeart/2005/8/layout/cycle6" loCatId="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GB"/>
        </a:p>
      </dgm:t>
    </dgm:pt>
    <dgm:pt modelId="{08F6EDD4-3E92-6745-B690-1D430E25BF8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2000" dirty="0">
              <a:latin typeface="Trebuchet MS" panose="020B0703020202090204" pitchFamily="34" charset="0"/>
            </a:rPr>
            <a:t>Shaping Young Minds</a:t>
          </a:r>
        </a:p>
      </dgm:t>
    </dgm:pt>
    <dgm:pt modelId="{5D6131D4-266B-0847-838B-3BC88E67D972}" type="parTrans" cxnId="{7C550CAC-B9CB-CE4D-A9ED-CB8C06DD524D}">
      <dgm:prSet/>
      <dgm:spPr/>
      <dgm:t>
        <a:bodyPr/>
        <a:lstStyle/>
        <a:p>
          <a:endParaRPr lang="en-GB" sz="1000">
            <a:latin typeface="Trebuchet MS" panose="020B0703020202090204" pitchFamily="34" charset="0"/>
          </a:endParaRPr>
        </a:p>
      </dgm:t>
    </dgm:pt>
    <dgm:pt modelId="{198573DC-10DD-BB47-8597-AB8D8EE55B96}" type="sibTrans" cxnId="{7C550CAC-B9CB-CE4D-A9ED-CB8C06DD524D}">
      <dgm:prSet/>
      <dgm:spPr/>
      <dgm:t>
        <a:bodyPr/>
        <a:lstStyle/>
        <a:p>
          <a:endParaRPr lang="en-GB" sz="1000">
            <a:latin typeface="Trebuchet MS" panose="020B0703020202090204" pitchFamily="34" charset="0"/>
          </a:endParaRPr>
        </a:p>
      </dgm:t>
    </dgm:pt>
    <dgm:pt modelId="{EAA55036-704A-1C44-8A6B-867B959E8C3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 dirty="0">
              <a:latin typeface="Trebuchet MS" panose="020B0703020202090204" pitchFamily="34" charset="0"/>
            </a:rPr>
            <a:t>Capacity Building in Civilian Space</a:t>
          </a:r>
        </a:p>
      </dgm:t>
    </dgm:pt>
    <dgm:pt modelId="{C75C901F-A9F1-5D4F-A7F5-AC392ACE3687}" type="parTrans" cxnId="{7DA1B447-8796-D348-BB57-C71CECB6DE9F}">
      <dgm:prSet/>
      <dgm:spPr/>
      <dgm:t>
        <a:bodyPr/>
        <a:lstStyle/>
        <a:p>
          <a:endParaRPr lang="en-GB" sz="1000">
            <a:latin typeface="Trebuchet MS" panose="020B0703020202090204" pitchFamily="34" charset="0"/>
          </a:endParaRPr>
        </a:p>
      </dgm:t>
    </dgm:pt>
    <dgm:pt modelId="{8B9EFAAC-3CB6-7D4B-95A7-724FE5582AE3}" type="sibTrans" cxnId="{7DA1B447-8796-D348-BB57-C71CECB6DE9F}">
      <dgm:prSet/>
      <dgm:spPr/>
      <dgm:t>
        <a:bodyPr/>
        <a:lstStyle/>
        <a:p>
          <a:endParaRPr lang="en-GB" sz="1000">
            <a:latin typeface="Trebuchet MS" panose="020B0703020202090204" pitchFamily="34" charset="0"/>
          </a:endParaRPr>
        </a:p>
      </dgm:t>
    </dgm:pt>
    <dgm:pt modelId="{EB4C66A5-BE47-1C45-941A-EF94390371B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2000" dirty="0">
              <a:latin typeface="Trebuchet MS" panose="020B0703020202090204" pitchFamily="34" charset="0"/>
            </a:rPr>
            <a:t>Synergising nations resources</a:t>
          </a:r>
        </a:p>
      </dgm:t>
    </dgm:pt>
    <dgm:pt modelId="{396F95FF-F5CD-7748-AE92-953D82FC3EA5}" type="parTrans" cxnId="{6C8459AE-0F99-B544-AE72-A897240D5863}">
      <dgm:prSet/>
      <dgm:spPr/>
      <dgm:t>
        <a:bodyPr/>
        <a:lstStyle/>
        <a:p>
          <a:endParaRPr lang="en-GB" sz="1000">
            <a:latin typeface="Trebuchet MS" panose="020B0703020202090204" pitchFamily="34" charset="0"/>
          </a:endParaRPr>
        </a:p>
      </dgm:t>
    </dgm:pt>
    <dgm:pt modelId="{AC0E3235-A80B-CF43-9E1B-4B09B084BABE}" type="sibTrans" cxnId="{6C8459AE-0F99-B544-AE72-A897240D5863}">
      <dgm:prSet/>
      <dgm:spPr/>
      <dgm:t>
        <a:bodyPr/>
        <a:lstStyle/>
        <a:p>
          <a:endParaRPr lang="en-GB" sz="1000">
            <a:latin typeface="Trebuchet MS" panose="020B0703020202090204" pitchFamily="34" charset="0"/>
          </a:endParaRPr>
        </a:p>
      </dgm:t>
    </dgm:pt>
    <dgm:pt modelId="{E2B18200-3379-D241-9C48-3E05D4EEA302}" type="pres">
      <dgm:prSet presAssocID="{9087F534-F3E6-BC4C-9CF1-E483810881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037F75-D0BD-9645-80D9-1797D2E2F54C}" type="pres">
      <dgm:prSet presAssocID="{08F6EDD4-3E92-6745-B690-1D430E25BF81}" presName="node" presStyleLbl="node1" presStyleIdx="0" presStyleCnt="3" custRadScaleRad="969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60DF61-C2AD-B34A-A3B3-7A1BDC13E3EC}" type="pres">
      <dgm:prSet presAssocID="{08F6EDD4-3E92-6745-B690-1D430E25BF81}" presName="spNode" presStyleCnt="0"/>
      <dgm:spPr/>
    </dgm:pt>
    <dgm:pt modelId="{50BCBFC9-0101-604E-BC7B-4FFA80B28022}" type="pres">
      <dgm:prSet presAssocID="{198573DC-10DD-BB47-8597-AB8D8EE55B96}" presName="sibTrans" presStyleLbl="sibTrans1D1" presStyleIdx="0" presStyleCnt="3"/>
      <dgm:spPr/>
      <dgm:t>
        <a:bodyPr/>
        <a:lstStyle/>
        <a:p>
          <a:endParaRPr lang="en-US"/>
        </a:p>
      </dgm:t>
    </dgm:pt>
    <dgm:pt modelId="{D6CABAAE-77CF-AA4C-8CEB-51301A56610E}" type="pres">
      <dgm:prSet presAssocID="{EAA55036-704A-1C44-8A6B-867B959E8C36}" presName="node" presStyleLbl="node1" presStyleIdx="1" presStyleCnt="3" custRadScaleRad="99457" custRadScaleInc="-285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00174-5E55-FC44-9EC4-82D5016408A9}" type="pres">
      <dgm:prSet presAssocID="{EAA55036-704A-1C44-8A6B-867B959E8C36}" presName="spNode" presStyleCnt="0"/>
      <dgm:spPr/>
    </dgm:pt>
    <dgm:pt modelId="{64B21399-535F-7B47-A6DF-DB722A869206}" type="pres">
      <dgm:prSet presAssocID="{8B9EFAAC-3CB6-7D4B-95A7-724FE5582AE3}" presName="sibTrans" presStyleLbl="sibTrans1D1" presStyleIdx="1" presStyleCnt="3"/>
      <dgm:spPr/>
      <dgm:t>
        <a:bodyPr/>
        <a:lstStyle/>
        <a:p>
          <a:endParaRPr lang="en-US"/>
        </a:p>
      </dgm:t>
    </dgm:pt>
    <dgm:pt modelId="{3A5DC45B-D584-574B-87FF-F9081CEEA22C}" type="pres">
      <dgm:prSet presAssocID="{EB4C66A5-BE47-1C45-941A-EF94390371B6}" presName="node" presStyleLbl="node1" presStyleIdx="2" presStyleCnt="3" custRadScaleRad="100992" custRadScaleInc="293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A2657-30A8-3A48-A30D-70AD1C454F1C}" type="pres">
      <dgm:prSet presAssocID="{EB4C66A5-BE47-1C45-941A-EF94390371B6}" presName="spNode" presStyleCnt="0"/>
      <dgm:spPr/>
    </dgm:pt>
    <dgm:pt modelId="{E2633988-DB8C-084A-B426-37FB8433FEFE}" type="pres">
      <dgm:prSet presAssocID="{AC0E3235-A80B-CF43-9E1B-4B09B084BABE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64769D32-9887-7F4B-A41D-AE8EF5A8C50C}" type="presOf" srcId="{8B9EFAAC-3CB6-7D4B-95A7-724FE5582AE3}" destId="{64B21399-535F-7B47-A6DF-DB722A869206}" srcOrd="0" destOrd="0" presId="urn:microsoft.com/office/officeart/2005/8/layout/cycle6"/>
    <dgm:cxn modelId="{88896A32-D724-5945-9C76-84C523787DE5}" type="presOf" srcId="{198573DC-10DD-BB47-8597-AB8D8EE55B96}" destId="{50BCBFC9-0101-604E-BC7B-4FFA80B28022}" srcOrd="0" destOrd="0" presId="urn:microsoft.com/office/officeart/2005/8/layout/cycle6"/>
    <dgm:cxn modelId="{2C44D043-556F-1547-B76A-A1E3AFB1C70D}" type="presOf" srcId="{EAA55036-704A-1C44-8A6B-867B959E8C36}" destId="{D6CABAAE-77CF-AA4C-8CEB-51301A56610E}" srcOrd="0" destOrd="0" presId="urn:microsoft.com/office/officeart/2005/8/layout/cycle6"/>
    <dgm:cxn modelId="{7DA1B447-8796-D348-BB57-C71CECB6DE9F}" srcId="{9087F534-F3E6-BC4C-9CF1-E483810881B8}" destId="{EAA55036-704A-1C44-8A6B-867B959E8C36}" srcOrd="1" destOrd="0" parTransId="{C75C901F-A9F1-5D4F-A7F5-AC392ACE3687}" sibTransId="{8B9EFAAC-3CB6-7D4B-95A7-724FE5582AE3}"/>
    <dgm:cxn modelId="{29995D08-2B6C-C14B-B1CF-98C0D887B276}" type="presOf" srcId="{08F6EDD4-3E92-6745-B690-1D430E25BF81}" destId="{C0037F75-D0BD-9645-80D9-1797D2E2F54C}" srcOrd="0" destOrd="0" presId="urn:microsoft.com/office/officeart/2005/8/layout/cycle6"/>
    <dgm:cxn modelId="{6C8459AE-0F99-B544-AE72-A897240D5863}" srcId="{9087F534-F3E6-BC4C-9CF1-E483810881B8}" destId="{EB4C66A5-BE47-1C45-941A-EF94390371B6}" srcOrd="2" destOrd="0" parTransId="{396F95FF-F5CD-7748-AE92-953D82FC3EA5}" sibTransId="{AC0E3235-A80B-CF43-9E1B-4B09B084BABE}"/>
    <dgm:cxn modelId="{DF572F3F-5386-704B-99E5-78C9703A896A}" type="presOf" srcId="{AC0E3235-A80B-CF43-9E1B-4B09B084BABE}" destId="{E2633988-DB8C-084A-B426-37FB8433FEFE}" srcOrd="0" destOrd="0" presId="urn:microsoft.com/office/officeart/2005/8/layout/cycle6"/>
    <dgm:cxn modelId="{7C550CAC-B9CB-CE4D-A9ED-CB8C06DD524D}" srcId="{9087F534-F3E6-BC4C-9CF1-E483810881B8}" destId="{08F6EDD4-3E92-6745-B690-1D430E25BF81}" srcOrd="0" destOrd="0" parTransId="{5D6131D4-266B-0847-838B-3BC88E67D972}" sibTransId="{198573DC-10DD-BB47-8597-AB8D8EE55B96}"/>
    <dgm:cxn modelId="{AA5BFBA0-AA19-5140-B828-CDD48F022E25}" type="presOf" srcId="{9087F534-F3E6-BC4C-9CF1-E483810881B8}" destId="{E2B18200-3379-D241-9C48-3E05D4EEA302}" srcOrd="0" destOrd="0" presId="urn:microsoft.com/office/officeart/2005/8/layout/cycle6"/>
    <dgm:cxn modelId="{0A568D1A-0DF0-7F4B-B1C7-471BCA2F937E}" type="presOf" srcId="{EB4C66A5-BE47-1C45-941A-EF94390371B6}" destId="{3A5DC45B-D584-574B-87FF-F9081CEEA22C}" srcOrd="0" destOrd="0" presId="urn:microsoft.com/office/officeart/2005/8/layout/cycle6"/>
    <dgm:cxn modelId="{62C28841-29E4-784C-B224-FFEAD99C135B}" type="presParOf" srcId="{E2B18200-3379-D241-9C48-3E05D4EEA302}" destId="{C0037F75-D0BD-9645-80D9-1797D2E2F54C}" srcOrd="0" destOrd="0" presId="urn:microsoft.com/office/officeart/2005/8/layout/cycle6"/>
    <dgm:cxn modelId="{985C6C1B-BC64-EC44-AF74-91184CD98961}" type="presParOf" srcId="{E2B18200-3379-D241-9C48-3E05D4EEA302}" destId="{9760DF61-C2AD-B34A-A3B3-7A1BDC13E3EC}" srcOrd="1" destOrd="0" presId="urn:microsoft.com/office/officeart/2005/8/layout/cycle6"/>
    <dgm:cxn modelId="{CAD70AE3-E7B1-2E4A-BEEE-9DDEBAEF02F5}" type="presParOf" srcId="{E2B18200-3379-D241-9C48-3E05D4EEA302}" destId="{50BCBFC9-0101-604E-BC7B-4FFA80B28022}" srcOrd="2" destOrd="0" presId="urn:microsoft.com/office/officeart/2005/8/layout/cycle6"/>
    <dgm:cxn modelId="{A6B5414E-78C8-2445-9B0B-3B3825471932}" type="presParOf" srcId="{E2B18200-3379-D241-9C48-3E05D4EEA302}" destId="{D6CABAAE-77CF-AA4C-8CEB-51301A56610E}" srcOrd="3" destOrd="0" presId="urn:microsoft.com/office/officeart/2005/8/layout/cycle6"/>
    <dgm:cxn modelId="{905C7F9D-58A7-3644-A829-1627B0F4F74D}" type="presParOf" srcId="{E2B18200-3379-D241-9C48-3E05D4EEA302}" destId="{ED500174-5E55-FC44-9EC4-82D5016408A9}" srcOrd="4" destOrd="0" presId="urn:microsoft.com/office/officeart/2005/8/layout/cycle6"/>
    <dgm:cxn modelId="{D0479755-C1DA-AC4E-8608-9F14025ACEF3}" type="presParOf" srcId="{E2B18200-3379-D241-9C48-3E05D4EEA302}" destId="{64B21399-535F-7B47-A6DF-DB722A869206}" srcOrd="5" destOrd="0" presId="urn:microsoft.com/office/officeart/2005/8/layout/cycle6"/>
    <dgm:cxn modelId="{04DBF368-3BCE-D64E-AAAD-340142890A94}" type="presParOf" srcId="{E2B18200-3379-D241-9C48-3E05D4EEA302}" destId="{3A5DC45B-D584-574B-87FF-F9081CEEA22C}" srcOrd="6" destOrd="0" presId="urn:microsoft.com/office/officeart/2005/8/layout/cycle6"/>
    <dgm:cxn modelId="{249BEA00-30EB-BD45-AA61-C1A654802F84}" type="presParOf" srcId="{E2B18200-3379-D241-9C48-3E05D4EEA302}" destId="{035A2657-30A8-3A48-A30D-70AD1C454F1C}" srcOrd="7" destOrd="0" presId="urn:microsoft.com/office/officeart/2005/8/layout/cycle6"/>
    <dgm:cxn modelId="{C0FFF892-17EC-0743-9FB7-B5D8DEEBCB02}" type="presParOf" srcId="{E2B18200-3379-D241-9C48-3E05D4EEA302}" destId="{E2633988-DB8C-084A-B426-37FB8433FEF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63B54-3ACC-4595-BEF0-2BBDE8E6B4CB}">
      <dsp:nvSpPr>
        <dsp:cNvPr id="0" name=""/>
        <dsp:cNvSpPr/>
      </dsp:nvSpPr>
      <dsp:spPr>
        <a:xfrm>
          <a:off x="2030989" y="282725"/>
          <a:ext cx="2209038" cy="2209038"/>
        </a:xfrm>
        <a:prstGeom prst="ellipse">
          <a:avLst/>
        </a:prstGeom>
        <a:solidFill>
          <a:srgbClr val="E46C0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2285878" y="580095"/>
        <a:ext cx="1699260" cy="700944"/>
      </dsp:txXfrm>
    </dsp:sp>
    <dsp:sp modelId="{403C140D-098C-4E55-B509-88B99B100897}">
      <dsp:nvSpPr>
        <dsp:cNvPr id="0" name=""/>
        <dsp:cNvSpPr/>
      </dsp:nvSpPr>
      <dsp:spPr>
        <a:xfrm>
          <a:off x="2033083" y="1815925"/>
          <a:ext cx="2209038" cy="2209038"/>
        </a:xfrm>
        <a:prstGeom prst="ellips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/>
            <a:t> </a:t>
          </a:r>
        </a:p>
      </dsp:txBody>
      <dsp:txXfrm>
        <a:off x="3222565" y="2070814"/>
        <a:ext cx="849630" cy="1699260"/>
      </dsp:txXfrm>
    </dsp:sp>
    <dsp:sp modelId="{F5456511-4480-41B1-B02E-A2A61BDBF7C5}">
      <dsp:nvSpPr>
        <dsp:cNvPr id="0" name=""/>
        <dsp:cNvSpPr/>
      </dsp:nvSpPr>
      <dsp:spPr>
        <a:xfrm>
          <a:off x="6406" y="1845035"/>
          <a:ext cx="2209038" cy="2260066"/>
        </a:xfrm>
        <a:prstGeom prst="ellipse">
          <a:avLst/>
        </a:prstGeom>
        <a:solidFill>
          <a:schemeClr val="accent5">
            <a:lumMod val="50000"/>
            <a:alpha val="5019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/>
            <a:t> </a:t>
          </a:r>
        </a:p>
      </dsp:txBody>
      <dsp:txXfrm>
        <a:off x="261295" y="3083725"/>
        <a:ext cx="1699260" cy="717136"/>
      </dsp:txXfrm>
    </dsp:sp>
    <dsp:sp modelId="{AB24F033-6E9C-4B9A-B54E-1BE985F3419B}">
      <dsp:nvSpPr>
        <dsp:cNvPr id="0" name=""/>
        <dsp:cNvSpPr/>
      </dsp:nvSpPr>
      <dsp:spPr>
        <a:xfrm>
          <a:off x="29805" y="282720"/>
          <a:ext cx="2209038" cy="2209038"/>
        </a:xfrm>
        <a:prstGeom prst="ellipse">
          <a:avLst/>
        </a:prstGeom>
        <a:solidFill>
          <a:schemeClr val="accent3">
            <a:lumMod val="50000"/>
            <a:alpha val="8117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/>
            <a:t> </a:t>
          </a:r>
        </a:p>
      </dsp:txBody>
      <dsp:txXfrm>
        <a:off x="199731" y="537609"/>
        <a:ext cx="849630" cy="1699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37F75-D0BD-9645-80D9-1797D2E2F54C}">
      <dsp:nvSpPr>
        <dsp:cNvPr id="0" name=""/>
        <dsp:cNvSpPr/>
      </dsp:nvSpPr>
      <dsp:spPr>
        <a:xfrm>
          <a:off x="2324589" y="55850"/>
          <a:ext cx="2023224" cy="131509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Trebuchet MS" panose="020B0703020202090204" pitchFamily="34" charset="0"/>
            </a:rPr>
            <a:t>Shaping Young Minds</a:t>
          </a:r>
        </a:p>
      </dsp:txBody>
      <dsp:txXfrm>
        <a:off x="2388787" y="120048"/>
        <a:ext cx="1894828" cy="1186699"/>
      </dsp:txXfrm>
    </dsp:sp>
    <dsp:sp modelId="{50BCBFC9-0101-604E-BC7B-4FFA80B28022}">
      <dsp:nvSpPr>
        <dsp:cNvPr id="0" name=""/>
        <dsp:cNvSpPr/>
      </dsp:nvSpPr>
      <dsp:spPr>
        <a:xfrm>
          <a:off x="1578931" y="722776"/>
          <a:ext cx="3505235" cy="3505235"/>
        </a:xfrm>
        <a:custGeom>
          <a:avLst/>
          <a:gdLst/>
          <a:ahLst/>
          <a:cxnLst/>
          <a:rect l="0" t="0" r="0" b="0"/>
          <a:pathLst>
            <a:path>
              <a:moveTo>
                <a:pt x="2780717" y="333223"/>
              </a:moveTo>
              <a:arcTo wR="1752617" hR="1752617" stAng="18355000" swAng="289008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ABAAE-77CF-AA4C-8CEB-51301A56610E}">
      <dsp:nvSpPr>
        <dsp:cNvPr id="0" name=""/>
        <dsp:cNvSpPr/>
      </dsp:nvSpPr>
      <dsp:spPr>
        <a:xfrm>
          <a:off x="3977018" y="2309271"/>
          <a:ext cx="2023224" cy="131509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Trebuchet MS" panose="020B0703020202090204" pitchFamily="34" charset="0"/>
            </a:rPr>
            <a:t>Capacity Building in Civilian Space</a:t>
          </a:r>
        </a:p>
      </dsp:txBody>
      <dsp:txXfrm>
        <a:off x="4041216" y="2373469"/>
        <a:ext cx="1894828" cy="1186699"/>
      </dsp:txXfrm>
    </dsp:sp>
    <dsp:sp modelId="{64B21399-535F-7B47-A6DF-DB722A869206}">
      <dsp:nvSpPr>
        <dsp:cNvPr id="0" name=""/>
        <dsp:cNvSpPr/>
      </dsp:nvSpPr>
      <dsp:spPr>
        <a:xfrm>
          <a:off x="1564993" y="664969"/>
          <a:ext cx="3505235" cy="3505235"/>
        </a:xfrm>
        <a:custGeom>
          <a:avLst/>
          <a:gdLst/>
          <a:ahLst/>
          <a:cxnLst/>
          <a:rect l="0" t="0" r="0" b="0"/>
          <a:pathLst>
            <a:path>
              <a:moveTo>
                <a:pt x="3005947" y="2977703"/>
              </a:moveTo>
              <a:arcTo wR="1752617" hR="1752617" stAng="2660825" swAng="547833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DC45B-D584-574B-87FF-F9081CEEA22C}">
      <dsp:nvSpPr>
        <dsp:cNvPr id="0" name=""/>
        <dsp:cNvSpPr/>
      </dsp:nvSpPr>
      <dsp:spPr>
        <a:xfrm>
          <a:off x="643808" y="2309276"/>
          <a:ext cx="2023224" cy="1315095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Trebuchet MS" panose="020B0703020202090204" pitchFamily="34" charset="0"/>
            </a:rPr>
            <a:t>Synergising nations resources</a:t>
          </a:r>
        </a:p>
      </dsp:txBody>
      <dsp:txXfrm>
        <a:off x="708006" y="2373474"/>
        <a:ext cx="1894828" cy="1186699"/>
      </dsp:txXfrm>
    </dsp:sp>
    <dsp:sp modelId="{E2633988-DB8C-084A-B426-37FB8433FEFE}">
      <dsp:nvSpPr>
        <dsp:cNvPr id="0" name=""/>
        <dsp:cNvSpPr/>
      </dsp:nvSpPr>
      <dsp:spPr>
        <a:xfrm>
          <a:off x="1559247" y="742972"/>
          <a:ext cx="3505235" cy="3505235"/>
        </a:xfrm>
        <a:custGeom>
          <a:avLst/>
          <a:gdLst/>
          <a:ahLst/>
          <a:cxnLst/>
          <a:rect l="0" t="0" r="0" b="0"/>
          <a:pathLst>
            <a:path>
              <a:moveTo>
                <a:pt x="11555" y="1551688"/>
              </a:moveTo>
              <a:arcTo wR="1752617" hR="1752617" stAng="11194991" swAng="291904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E360F-5324-4CE1-B9FD-FAC6C3A08AF0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8D05B-A3B2-4C12-87CE-727036433AE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7281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A0691-95DD-4594-9512-7E6466B0327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48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316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4192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94811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D3384-60FB-A143-8ACA-78EB4CCE8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3DB6EC-7C84-8149-AC53-3D9D07B7F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0AD556-5615-9940-9D29-AA81BFBE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08EF2D-BFC8-3040-99B1-C9A7B37A2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356FC7-C7FB-B34A-AA55-1F5FBAE3B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73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1B957E-B8B7-8F4D-B793-24ED75C0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7A0A5D-EDE3-3040-9FD2-1A44E2CDB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CA1CA7-277A-0D46-8EAA-9C40D244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B1515B-A579-8949-BFD4-2461CFBA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460945-9DEC-2E4D-9264-BA9D28D1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141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5A797-03A0-FF43-B37D-1B6B8236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FA755F-CE05-2F46-852F-60B1CB836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C24132-1DC5-E84E-91F0-57BA82EC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331EB0-A709-D647-9ACA-EE2DF705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0A53EB-8898-4F4D-BEFC-EC555A44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115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C9CAB-A35A-4640-B54F-5B4132348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BD25CD-4BA1-424E-9E32-F2CD6B69E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FD58AF-0211-0F4A-9018-926C1C906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904955-0E35-4741-B240-2F98FAB7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419765-A128-4746-A5DC-EB2FD7FB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BC6996-5178-4048-89B3-5CC60232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517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7869F-B41F-E647-80CA-959A493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F7E5D8-BFFA-FB4D-8434-3F8366F03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F8E493-F570-2044-A25A-BD3F38E3E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C3CB4BD-FC51-1F45-8EA9-472A11279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F7513C-5B4F-114D-BCC0-2B5E04241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2F2F366-1F5B-0D42-A209-755388E02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465611A-1837-034B-854C-603146D5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6A53F80-2999-9A4D-BEBD-53B4C696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908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98740-B044-5B4D-A967-0CB6CBF2C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65DDD22-4845-3644-AF5A-322F810B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84105A-E473-6142-87EC-C78915F74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405342-1651-484C-8A7D-F108FF68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215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7226F0-09DF-BF4B-B397-C4F49152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1D62E7E-7B39-1E43-8F44-EFDDAF17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B78A9A-491F-614D-9F32-76B5D7B4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576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FB07D-AAFB-4B4B-B8AC-523E4A86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7C89D0-218D-EA4F-9796-384382B8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11B0D3-91F2-6D4B-BDE3-E6977C7AC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2A9C5A-07EE-1743-BE5F-397D70D8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65CC3F-2EF9-F142-BC26-6A3004EB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620455-2D2C-8440-B887-E84F604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26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61354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F6083A-306F-2C4B-832E-77804CCE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32AA21-9F98-0749-B84C-B5785F3F0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B8FB4E-9A39-8E45-9BC9-80C9B6585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2002B5-F3CF-C84A-BD53-6D0D5E339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B83777-C6C1-1843-AE70-72CBAE92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BD633B-7044-DF44-835A-0024C931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2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CF0E33-84BD-2648-B3F6-EB8CF1F1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BBF8CA-2FD6-5148-8777-5CCCC3B66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D7BF6C-35CE-1A4D-A08F-D146F1ECA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EFA610-B0A2-7D4A-8895-D629D62F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E229DB-C894-6145-A019-BD7D99BB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74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2184FBD-80B9-7F4B-BDF2-710C2EA71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2179D4-AD64-F44A-9D66-F65AB420C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91C019-1259-4546-81C4-3785EEB6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03B-0A8A-4ACB-B599-A3C6BF7E9760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F035D8-AB64-7349-981C-2412E875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122BA8-B8F5-EC4A-A2D8-7F5C148D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9EF03-3E8B-42AC-9525-916F774B528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061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71363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767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68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650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796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22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56746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889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394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039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143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031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7F3C3-3678-45CB-9DAC-4C93974B6C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A7CE2-387B-448B-9254-443E6C20684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659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54FE4-0AF6-42B8-B5BE-6FB9F6D547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9E660-AD67-4A8D-B500-5F1D6E62AEC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98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48D52-EFB1-4375-9D2D-366F7A888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3A646-93E8-4539-A030-B5D8F69DB7A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137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81A6E-C8B7-4FF6-9055-EB334062E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8C725-9206-4644-8402-0542D8D32DB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713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5C52C-4525-4353-AE36-23D9B7DF6B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506E8-E139-4D8E-94ED-0C4D81D8B42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05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87910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F9A24-3628-4920-9220-E864714251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0763E-8DDC-41BE-9A57-91A67A54881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754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4818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80408-62B9-45F5-AB85-F3A60E8540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F707B-339B-45F9-BDC9-2F617A7359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828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F3783-50E8-4B31-BF56-8BB7BCB873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666650-6455-4040-9F91-79FA1E91B3F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133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D6694-EA34-45BA-8839-76FD909370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4E8CD-BC9D-4A20-8EE1-A85D91460C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657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78119-39B7-4850-8126-C1958CC070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9D3BE-3EF9-4507-8AA4-469DD5E6592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271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35324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94567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036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50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233915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4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048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006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046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998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633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0835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084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747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313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78472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1018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343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864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795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955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203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2632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777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9447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18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61449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B0F7544-D260-416B-BFBF-3CC42B1D2685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335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0752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rgbClr val="FFFF00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16FB313-43E7-4EDF-B22B-994FB793F10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5991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C0C0CF4-E880-4BA1-BA0A-7359742AB487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2920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B1B004A-FF1D-4257-ABAD-891C0E3275D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5303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B6C725E-B4BF-4BE4-8115-11A9CB128714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078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342D8C-5DA0-46D7-8BFC-48585E1D9B95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321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2B163F7-D9A4-449B-84A3-0F2C2F6F8613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821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E08231-2F00-490D-A806-6153DEE63FF3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4858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F4622E-07D7-4BCB-AB64-571EFFA9FCA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8038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88DB035-F69C-448E-B9C7-4FAEB60CB303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9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856552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F95B3B-FE0E-4CA3-AF40-B94096141EC6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47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7750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A1DF-9A22-43E0-933D-32C17F466F49}" type="datetimeFigureOut">
              <a:rPr lang="en-IN" smtClean="0"/>
              <a:pPr/>
              <a:t>27-04-2022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8B54C-DE6A-43A3-9416-23ABA6A0EF4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1246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4D027C9-4A61-5949-B554-486BC386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2316C3-B235-0B4F-881D-414CF7388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4624D1-119A-744E-9015-E1B1D4017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3A5D03-2231-8449-8FF4-5791F93B9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2302AB-EF1E-E54A-95EC-2A7BA0F46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8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63242-5E62-4939-A4BA-514EC10AB09C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CB51A-565F-4EE0-848F-449AB3FE8B2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79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N" altLang="en-US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C61CF-C7D0-4AE4-8AA8-B991542F92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7C6BF-47F1-4997-8A26-78E63066220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470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01D2F-D5CC-47F3-A743-F2E08D7EDC7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EBBE7-867E-44D9-888E-76D0272A4FA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4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29E28-7B5F-402D-A117-870B44D5709A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27-04-2022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E43F-E17A-4B40-961C-068CF19863F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09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ACFA4C-D40D-497A-BBF2-B40E264F7E80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27-04-2022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3CE425F-517D-4B17-94D0-286173C136C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4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8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3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chart" Target="../charts/chart1.xml"/><Relationship Id="rId7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jpeg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5.emf"/><Relationship Id="rId7" Type="http://schemas.openxmlformats.org/officeDocument/2006/relationships/image" Target="../media/image99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8.png"/><Relationship Id="rId5" Type="http://schemas.openxmlformats.org/officeDocument/2006/relationships/image" Target="../media/image97.emf"/><Relationship Id="rId4" Type="http://schemas.openxmlformats.org/officeDocument/2006/relationships/image" Target="../media/image96.emf"/><Relationship Id="rId9" Type="http://schemas.openxmlformats.org/officeDocument/2006/relationships/image" Target="../media/image10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0.png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6.png"/><Relationship Id="rId18" Type="http://schemas.openxmlformats.org/officeDocument/2006/relationships/image" Target="../media/image124.svg"/><Relationship Id="rId3" Type="http://schemas.openxmlformats.org/officeDocument/2006/relationships/image" Target="../media/image109.sv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17" Type="http://schemas.openxmlformats.org/officeDocument/2006/relationships/image" Target="../media/image118.png"/><Relationship Id="rId2" Type="http://schemas.openxmlformats.org/officeDocument/2006/relationships/image" Target="../media/image110.png"/><Relationship Id="rId16" Type="http://schemas.openxmlformats.org/officeDocument/2006/relationships/image" Target="../media/image1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5.png"/><Relationship Id="rId5" Type="http://schemas.openxmlformats.org/officeDocument/2006/relationships/image" Target="../media/image111.svg"/><Relationship Id="rId15" Type="http://schemas.openxmlformats.org/officeDocument/2006/relationships/image" Target="../media/image117.png"/><Relationship Id="rId10" Type="http://schemas.openxmlformats.org/officeDocument/2006/relationships/image" Target="../media/image116.svg"/><Relationship Id="rId19" Type="http://schemas.openxmlformats.org/officeDocument/2006/relationships/image" Target="../media/image20.png"/><Relationship Id="rId4" Type="http://schemas.openxmlformats.org/officeDocument/2006/relationships/image" Target="../media/image111.png"/><Relationship Id="rId9" Type="http://schemas.openxmlformats.org/officeDocument/2006/relationships/image" Target="../media/image114.png"/><Relationship Id="rId14" Type="http://schemas.openxmlformats.org/officeDocument/2006/relationships/image" Target="../media/image120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9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5.jpeg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emf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1.jpe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8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" descr="Massive planets orbiting a bright space">
            <a:extLst>
              <a:ext uri="{FF2B5EF4-FFF2-40B4-BE49-F238E27FC236}">
                <a16:creationId xmlns:a16="http://schemas.microsoft.com/office/drawing/2014/main" xmlns="" id="{4C19B09B-F0BE-6017-71DD-0CDA17348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7" r="17054" b="4306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45" name="Rectangle 10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361" y="1231122"/>
            <a:ext cx="472050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/>
              <a:t>Space Technology: Key booster to R&amp;D and Innovation</a:t>
            </a:r>
            <a:endParaRPr lang="en-IN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485" y="4676872"/>
            <a:ext cx="4077713" cy="1208141"/>
          </a:xfrm>
        </p:spPr>
        <p:txBody>
          <a:bodyPr>
            <a:noAutofit/>
          </a:bodyPr>
          <a:lstStyle/>
          <a:p>
            <a:pPr algn="l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LES ASSISES</a:t>
            </a:r>
          </a:p>
          <a:p>
            <a:pPr algn="l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Recherche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de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l’Innovation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en-US" b="1" dirty="0"/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7" descr="C:\Users\Nilanjan Routh\Desktop\Logo-Indian-Government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61584" y="506777"/>
            <a:ext cx="594708" cy="100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923979" y="1455400"/>
            <a:ext cx="2939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+mn-ea"/>
                <a:cs typeface="Arial" pitchFamily="34" charset="0"/>
              </a:rPr>
              <a:t>Government of India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+mn-ea"/>
                <a:cs typeface="Arial" pitchFamily="34" charset="0"/>
              </a:rPr>
              <a:t>Department of Space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+mn-ea"/>
              <a:cs typeface="Arial" pitchFamily="34" charset="0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2642615" y="4659534"/>
            <a:ext cx="1383519" cy="1358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175" y="552005"/>
            <a:ext cx="904875" cy="31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257175" y="5797084"/>
            <a:ext cx="5435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Victor Joseph T</a:t>
            </a:r>
          </a:p>
          <a:p>
            <a:r>
              <a:rPr lang="en-US" dirty="0"/>
              <a:t>Associate Scientific Secretary, ISRO</a:t>
            </a:r>
          </a:p>
          <a:p>
            <a:r>
              <a:rPr lang="en-US" dirty="0"/>
              <a:t>Director, Technology Development &amp; Innovation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532487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2358" y="48530"/>
            <a:ext cx="571585" cy="546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616" y="52146"/>
            <a:ext cx="7383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Recent technology spinoffs for medical application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5616" y="570307"/>
            <a:ext cx="866991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HELEN BASIL\Documents\Softros LAN Messenger\Sandeep - 2021 September 6 (3)\WALKING TRIAL.jpg"/>
          <p:cNvPicPr>
            <a:picLocks noChangeAspect="1" noChangeArrowheads="1"/>
          </p:cNvPicPr>
          <p:nvPr/>
        </p:nvPicPr>
        <p:blipFill>
          <a:blip r:embed="rId3" cstate="print"/>
          <a:srcRect l="20561" t="9726" r="5920"/>
          <a:stretch>
            <a:fillRect/>
          </a:stretch>
        </p:blipFill>
        <p:spPr bwMode="auto">
          <a:xfrm>
            <a:off x="6353560" y="1195322"/>
            <a:ext cx="2310206" cy="194978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35" t="106" r="16665" b="679"/>
          <a:stretch>
            <a:fillRect/>
          </a:stretch>
        </p:blipFill>
        <p:spPr>
          <a:xfrm>
            <a:off x="1016727" y="4364719"/>
            <a:ext cx="1534809" cy="1502790"/>
          </a:xfrm>
          <a:custGeom>
            <a:avLst/>
            <a:gdLst>
              <a:gd name="connsiteX0" fmla="*/ 2278339 w 4414115"/>
              <a:gd name="connsiteY0" fmla="*/ 1198 h 4414115"/>
              <a:gd name="connsiteX1" fmla="*/ 3954451 w 4414115"/>
              <a:gd name="connsiteY1" fmla="*/ 859005 h 4414115"/>
              <a:gd name="connsiteX2" fmla="*/ 3555111 w 4414115"/>
              <a:gd name="connsiteY2" fmla="*/ 3954451 h 4414115"/>
              <a:gd name="connsiteX3" fmla="*/ 459666 w 4414115"/>
              <a:gd name="connsiteY3" fmla="*/ 3555111 h 4414115"/>
              <a:gd name="connsiteX4" fmla="*/ 859005 w 4414115"/>
              <a:gd name="connsiteY4" fmla="*/ 459666 h 4414115"/>
              <a:gd name="connsiteX5" fmla="*/ 2278339 w 4414115"/>
              <a:gd name="connsiteY5" fmla="*/ 1198 h 441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4115" h="4414115">
                <a:moveTo>
                  <a:pt x="2278339" y="1198"/>
                </a:moveTo>
                <a:cubicBezTo>
                  <a:pt x="2913945" y="22095"/>
                  <a:pt x="3535664" y="316160"/>
                  <a:pt x="3954451" y="859005"/>
                </a:cubicBezTo>
                <a:cubicBezTo>
                  <a:pt x="4698960" y="1824063"/>
                  <a:pt x="4520170" y="3209941"/>
                  <a:pt x="3555111" y="3954451"/>
                </a:cubicBezTo>
                <a:cubicBezTo>
                  <a:pt x="2590053" y="4698960"/>
                  <a:pt x="1204175" y="4520170"/>
                  <a:pt x="459666" y="3555111"/>
                </a:cubicBezTo>
                <a:cubicBezTo>
                  <a:pt x="-284844" y="2590053"/>
                  <a:pt x="-106053" y="1204175"/>
                  <a:pt x="859005" y="459666"/>
                </a:cubicBezTo>
                <a:cubicBezTo>
                  <a:pt x="1281218" y="133943"/>
                  <a:pt x="1783979" y="-15055"/>
                  <a:pt x="2278339" y="1198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A904EA-924E-4828-9AF0-14D94E9741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6134" y="4352649"/>
            <a:ext cx="2423117" cy="168269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3232" y="4352649"/>
            <a:ext cx="2385946" cy="168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81000" y="780576"/>
            <a:ext cx="265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1. Ventricular Assist Device</a:t>
            </a:r>
          </a:p>
        </p:txBody>
      </p:sp>
      <p:pic>
        <p:nvPicPr>
          <p:cNvPr id="11" name="Content Placeholder 14" descr="18.jpg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38" b="6551"/>
          <a:stretch/>
        </p:blipFill>
        <p:spPr>
          <a:xfrm>
            <a:off x="1285877" y="1314896"/>
            <a:ext cx="1776978" cy="17673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4246" y="752812"/>
            <a:ext cx="329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2. Microprocessor controlled Limb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4675" y="3725597"/>
            <a:ext cx="211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3. Medical Ventilators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520" y="3167546"/>
            <a:ext cx="4405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CFD 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Turbopump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design | Magnetic Levitation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9464" y="6306096"/>
            <a:ext cx="4751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 systems | Precision fabrication | Actuators 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5824" y="3169594"/>
            <a:ext cx="4132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Dampers | Control electronics | Composites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53" t="6250" r="43555" b="8156"/>
          <a:stretch>
            <a:fillRect/>
          </a:stretch>
        </p:blipFill>
        <p:spPr bwMode="auto">
          <a:xfrm rot="21335887" flipH="1">
            <a:off x="5385918" y="1229831"/>
            <a:ext cx="674756" cy="193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935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286575" y="1504388"/>
          <a:ext cx="4760742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4852163" y="2599019"/>
            <a:ext cx="1151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Economy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087" y="2587147"/>
            <a:ext cx="101720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Societal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07295" y="4125342"/>
            <a:ext cx="1611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Disaster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Management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0784" y="587142"/>
            <a:ext cx="2795158" cy="28367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85634" y="765349"/>
          <a:ext cx="2605067" cy="254786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05067">
                  <a:extLst>
                    <a:ext uri="{9D8B030D-6E8A-4147-A177-3AD203B41FA5}">
                      <a16:colId xmlns:a16="http://schemas.microsoft.com/office/drawing/2014/main" xmlns="" val="3957505850"/>
                    </a:ext>
                  </a:extLst>
                </a:gridCol>
              </a:tblGrid>
              <a:tr h="339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Water Resources</a:t>
                      </a:r>
                      <a:r>
                        <a:rPr lang="en-US" sz="1400" b="1" kern="1200" baseline="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 Assessment</a:t>
                      </a:r>
                      <a:endParaRPr lang="en-US" sz="1400" b="1" kern="1200" dirty="0">
                        <a:solidFill>
                          <a:srgbClr val="1F497D">
                            <a:lumMod val="50000"/>
                          </a:srgbClr>
                        </a:solidFill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961871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Potential Fishing Zones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1497877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Renewable energy</a:t>
                      </a:r>
                      <a:endParaRPr lang="en-US" sz="1200" b="1" kern="1200" dirty="0">
                        <a:solidFill>
                          <a:srgbClr val="1F497D">
                            <a:lumMod val="50000"/>
                          </a:srgbClr>
                        </a:solidFill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Weather,</a:t>
                      </a:r>
                      <a:r>
                        <a:rPr lang="en-US" sz="1400" b="1" kern="1200" baseline="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Agromet</a:t>
                      </a: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  &amp; Forest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0352015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Tele-medicine and Tele-education</a:t>
                      </a:r>
                      <a:endParaRPr lang="en-US" sz="1400" b="1" kern="1200" dirty="0">
                        <a:solidFill>
                          <a:srgbClr val="1F497D">
                            <a:lumMod val="50000"/>
                          </a:srgbClr>
                        </a:solidFill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Air Quality Monitoring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NavIC services</a:t>
                      </a:r>
                      <a:endParaRPr lang="en-US" sz="1400" b="1" kern="1200" dirty="0">
                        <a:solidFill>
                          <a:srgbClr val="1F497D">
                            <a:lumMod val="50000"/>
                          </a:srgbClr>
                        </a:solidFill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2745947" y="4343570"/>
            <a:ext cx="1465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Governance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928075" y="587145"/>
            <a:ext cx="3140336" cy="23789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049340" y="731185"/>
          <a:ext cx="2897804" cy="208653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97804">
                  <a:extLst>
                    <a:ext uri="{9D8B030D-6E8A-4147-A177-3AD203B41FA5}">
                      <a16:colId xmlns:a16="http://schemas.microsoft.com/office/drawing/2014/main" xmlns="" val="3957505850"/>
                    </a:ext>
                  </a:extLst>
                </a:gridCol>
              </a:tblGrid>
              <a:tr h="3687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Tahoma" pitchFamily="34" charset="0"/>
                        </a:rPr>
                        <a:t>500+</a:t>
                      </a: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IN" sz="14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Tahoma" pitchFamily="34" charset="0"/>
                        </a:rPr>
                        <a:t>industry Partners &amp; Start-ups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961871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Tahoma" pitchFamily="34" charset="0"/>
                        </a:rPr>
                        <a:t>Technology transfer 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1497877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Telecommunication &amp;</a:t>
                      </a:r>
                      <a:r>
                        <a:rPr lang="en-IN" sz="1400" b="1" kern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 Broadcasting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0457481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ahoma" pitchFamily="34" charset="0"/>
                          <a:cs typeface="Tahoma" pitchFamily="34" charset="0"/>
                        </a:rPr>
                        <a:t>Capacity Building in Industry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0352015"/>
                  </a:ext>
                </a:extLst>
              </a:tr>
              <a:tr h="36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Job Creation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5115786"/>
                  </a:ext>
                </a:extLst>
              </a:tr>
              <a:tr h="36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Infrastructure Development Support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0757781"/>
                  </a:ext>
                </a:extLst>
              </a:tr>
            </a:tbl>
          </a:graphicData>
        </a:graphic>
      </p:graphicFrame>
      <p:sp>
        <p:nvSpPr>
          <p:cNvPr id="30" name="Rounded Rectangle 29"/>
          <p:cNvSpPr/>
          <p:nvPr/>
        </p:nvSpPr>
        <p:spPr>
          <a:xfrm>
            <a:off x="59178" y="4429497"/>
            <a:ext cx="2672147" cy="2338926"/>
          </a:xfrm>
          <a:prstGeom prst="roundRect">
            <a:avLst/>
          </a:prstGeom>
          <a:solidFill>
            <a:schemeClr val="bg1"/>
          </a:solidFill>
          <a:ln>
            <a:solidFill>
              <a:srgbClr val="ADC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69934" y="4743667"/>
          <a:ext cx="2668702" cy="17999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68702">
                  <a:extLst>
                    <a:ext uri="{9D8B030D-6E8A-4147-A177-3AD203B41FA5}">
                      <a16:colId xmlns:a16="http://schemas.microsoft.com/office/drawing/2014/main" xmlns="" val="3957505850"/>
                    </a:ext>
                  </a:extLst>
                </a:gridCol>
              </a:tblGrid>
              <a:tr h="3549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Irrigation Infrastructure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7237100"/>
                  </a:ext>
                </a:extLst>
              </a:tr>
              <a:tr h="3549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Rural Employment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961871"/>
                  </a:ext>
                </a:extLst>
              </a:tr>
              <a:tr h="3549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Housing Schemes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1497877"/>
                  </a:ext>
                </a:extLst>
              </a:tr>
              <a:tr h="36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Rural Roads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5115786"/>
                  </a:ext>
                </a:extLst>
              </a:tr>
              <a:tr h="36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Decentralized Planning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0757781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6204900" y="3972985"/>
            <a:ext cx="2830897" cy="28081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5257081"/>
              </p:ext>
            </p:extLst>
          </p:nvPr>
        </p:nvGraphicFramePr>
        <p:xfrm>
          <a:off x="6314147" y="4479285"/>
          <a:ext cx="2727186" cy="19861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27186">
                  <a:extLst>
                    <a:ext uri="{9D8B030D-6E8A-4147-A177-3AD203B41FA5}">
                      <a16:colId xmlns:a16="http://schemas.microsoft.com/office/drawing/2014/main" xmlns="" val="3957505850"/>
                    </a:ext>
                  </a:extLst>
                </a:gridCol>
              </a:tblGrid>
              <a:tr h="497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Flood, Cyclone, Landslide, forest fire, Drought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961871"/>
                  </a:ext>
                </a:extLst>
              </a:tr>
              <a:tr h="4259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Multi-Scale National Database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0561416"/>
                  </a:ext>
                </a:extLst>
              </a:tr>
              <a:tr h="299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Early Warning System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1497877"/>
                  </a:ext>
                </a:extLst>
              </a:tr>
              <a:tr h="316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Hazard Assessment &amp; Zonation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0457481"/>
                  </a:ext>
                </a:extLst>
              </a:tr>
              <a:tr h="3161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Near Real</a:t>
                      </a:r>
                      <a:r>
                        <a:rPr lang="en-US" sz="1400" b="1" kern="1200" baseline="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Time Monitoring &amp; Damage Assessment</a:t>
                      </a:r>
                    </a:p>
                  </a:txBody>
                  <a:tcPr marL="84406" marR="8440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0352015"/>
                  </a:ext>
                </a:extLst>
              </a:tr>
            </a:tbl>
          </a:graphicData>
        </a:graphic>
      </p:graphicFrame>
      <p:pic>
        <p:nvPicPr>
          <p:cNvPr id="19" name="Picture 18" descr="I:\LULC\posters&amp;ppts\lulc1718_withoutFSI.jp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4" t="6467" r="4384" b="11841"/>
          <a:stretch/>
        </p:blipFill>
        <p:spPr bwMode="auto">
          <a:xfrm>
            <a:off x="3880066" y="3046935"/>
            <a:ext cx="1167046" cy="135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2"/>
          <p:cNvSpPr/>
          <p:nvPr/>
        </p:nvSpPr>
        <p:spPr>
          <a:xfrm>
            <a:off x="400811" y="0"/>
            <a:ext cx="3378835" cy="12700"/>
          </a:xfrm>
          <a:custGeom>
            <a:avLst/>
            <a:gdLst/>
            <a:ahLst/>
            <a:cxnLst/>
            <a:rect l="l" t="t" r="r" b="b"/>
            <a:pathLst>
              <a:path w="3378835" h="12700">
                <a:moveTo>
                  <a:pt x="0" y="12204"/>
                </a:moveTo>
                <a:lnTo>
                  <a:pt x="3378720" y="12204"/>
                </a:lnTo>
                <a:lnTo>
                  <a:pt x="3378720" y="0"/>
                </a:lnTo>
                <a:lnTo>
                  <a:pt x="0" y="0"/>
                </a:lnTo>
                <a:lnTo>
                  <a:pt x="0" y="122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FCE6EED-73A2-0143-8B8E-C948089570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7725" y="118601"/>
            <a:ext cx="562526" cy="537604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63499" y="0"/>
            <a:ext cx="7813015" cy="6985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/>
            </a:pPr>
            <a:r>
              <a:rPr lang="en-IN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Space Technology Applications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61476" y="494852"/>
            <a:ext cx="8100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541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21746" y="1411541"/>
            <a:ext cx="237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Satellite Manufacturing &amp; Launch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3363" y="2327166"/>
            <a:ext cx="2747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Operations: Satellite &amp; Ground infrastructure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0421" y="3119263"/>
            <a:ext cx="238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Applications: EO, Communication, Data services, Data Analytics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4210" y="738775"/>
            <a:ext cx="3569463" cy="3806048"/>
            <a:chOff x="124210" y="738775"/>
            <a:chExt cx="3569463" cy="3806048"/>
          </a:xfrm>
        </p:grpSpPr>
        <p:sp>
          <p:nvSpPr>
            <p:cNvPr id="3" name="Freeform 2"/>
            <p:cNvSpPr/>
            <p:nvPr/>
          </p:nvSpPr>
          <p:spPr>
            <a:xfrm>
              <a:off x="847359" y="2641799"/>
              <a:ext cx="474385" cy="903936"/>
            </a:xfrm>
            <a:custGeom>
              <a:avLst/>
              <a:gdLst>
                <a:gd name="connsiteX0" fmla="*/ 0 w 474385"/>
                <a:gd name="connsiteY0" fmla="*/ 0 h 903936"/>
                <a:gd name="connsiteX1" fmla="*/ 237192 w 474385"/>
                <a:gd name="connsiteY1" fmla="*/ 0 h 903936"/>
                <a:gd name="connsiteX2" fmla="*/ 237192 w 474385"/>
                <a:gd name="connsiteY2" fmla="*/ 903936 h 903936"/>
                <a:gd name="connsiteX3" fmla="*/ 474385 w 474385"/>
                <a:gd name="connsiteY3" fmla="*/ 903936 h 90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385" h="903936">
                  <a:moveTo>
                    <a:pt x="0" y="0"/>
                  </a:moveTo>
                  <a:lnTo>
                    <a:pt x="237192" y="0"/>
                  </a:lnTo>
                  <a:lnTo>
                    <a:pt x="237192" y="903936"/>
                  </a:lnTo>
                  <a:lnTo>
                    <a:pt x="474385" y="903936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4371" tIns="426446" rIns="224372" bIns="426448" numCol="1" spcCol="1270" anchor="ctr" anchorCtr="0">
              <a:noAutofit/>
            </a:bodyPr>
            <a:lstStyle/>
            <a:p>
              <a:pPr lvl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0" kern="1200"/>
            </a:p>
          </p:txBody>
        </p:sp>
        <p:sp>
          <p:nvSpPr>
            <p:cNvPr id="4" name="Freeform 3"/>
            <p:cNvSpPr/>
            <p:nvPr/>
          </p:nvSpPr>
          <p:spPr>
            <a:xfrm>
              <a:off x="847359" y="2596078"/>
              <a:ext cx="474385" cy="91440"/>
            </a:xfrm>
            <a:custGeom>
              <a:avLst/>
              <a:gdLst>
                <a:gd name="connsiteX0" fmla="*/ 0 w 474385"/>
                <a:gd name="connsiteY0" fmla="*/ 45720 h 91440"/>
                <a:gd name="connsiteX1" fmla="*/ 474385 w 474385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4385" h="91440">
                  <a:moveTo>
                    <a:pt x="0" y="45720"/>
                  </a:moveTo>
                  <a:lnTo>
                    <a:pt x="474385" y="45720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8033" tIns="33861" rIns="238033" bIns="33860" numCol="1" spcCol="1270" anchor="ctr" anchorCtr="0">
              <a:noAutofit/>
            </a:bodyPr>
            <a:lstStyle/>
            <a:p>
              <a:pPr lvl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0" kern="1200"/>
            </a:p>
          </p:txBody>
        </p:sp>
        <p:sp>
          <p:nvSpPr>
            <p:cNvPr id="5" name="Freeform 4"/>
            <p:cNvSpPr/>
            <p:nvPr/>
          </p:nvSpPr>
          <p:spPr>
            <a:xfrm>
              <a:off x="847359" y="1737862"/>
              <a:ext cx="474385" cy="903936"/>
            </a:xfrm>
            <a:custGeom>
              <a:avLst/>
              <a:gdLst>
                <a:gd name="connsiteX0" fmla="*/ 0 w 474385"/>
                <a:gd name="connsiteY0" fmla="*/ 903936 h 903936"/>
                <a:gd name="connsiteX1" fmla="*/ 237192 w 474385"/>
                <a:gd name="connsiteY1" fmla="*/ 903936 h 903936"/>
                <a:gd name="connsiteX2" fmla="*/ 237192 w 474385"/>
                <a:gd name="connsiteY2" fmla="*/ 0 h 903936"/>
                <a:gd name="connsiteX3" fmla="*/ 474385 w 474385"/>
                <a:gd name="connsiteY3" fmla="*/ 0 h 90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385" h="903936">
                  <a:moveTo>
                    <a:pt x="0" y="903936"/>
                  </a:moveTo>
                  <a:lnTo>
                    <a:pt x="237192" y="903936"/>
                  </a:lnTo>
                  <a:lnTo>
                    <a:pt x="237192" y="0"/>
                  </a:lnTo>
                  <a:lnTo>
                    <a:pt x="474385" y="0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4371" tIns="426447" rIns="224372" bIns="426447" numCol="1" spcCol="1270" anchor="ctr" anchorCtr="0">
              <a:noAutofit/>
            </a:bodyPr>
            <a:lstStyle/>
            <a:p>
              <a:pPr lvl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0" kern="1200"/>
            </a:p>
          </p:txBody>
        </p:sp>
        <p:sp>
          <p:nvSpPr>
            <p:cNvPr id="6" name="Freeform 5"/>
            <p:cNvSpPr/>
            <p:nvPr/>
          </p:nvSpPr>
          <p:spPr>
            <a:xfrm rot="16200000">
              <a:off x="-1417239" y="2280224"/>
              <a:ext cx="3806048" cy="723149"/>
            </a:xfrm>
            <a:custGeom>
              <a:avLst/>
              <a:gdLst>
                <a:gd name="connsiteX0" fmla="*/ 0 w 3806048"/>
                <a:gd name="connsiteY0" fmla="*/ 0 h 723149"/>
                <a:gd name="connsiteX1" fmla="*/ 3806048 w 3806048"/>
                <a:gd name="connsiteY1" fmla="*/ 0 h 723149"/>
                <a:gd name="connsiteX2" fmla="*/ 3806048 w 3806048"/>
                <a:gd name="connsiteY2" fmla="*/ 723149 h 723149"/>
                <a:gd name="connsiteX3" fmla="*/ 0 w 3806048"/>
                <a:gd name="connsiteY3" fmla="*/ 723149 h 723149"/>
                <a:gd name="connsiteX4" fmla="*/ 0 w 3806048"/>
                <a:gd name="connsiteY4" fmla="*/ 0 h 72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6048" h="723149">
                  <a:moveTo>
                    <a:pt x="0" y="0"/>
                  </a:moveTo>
                  <a:lnTo>
                    <a:pt x="3806048" y="0"/>
                  </a:lnTo>
                  <a:lnTo>
                    <a:pt x="3806048" y="723149"/>
                  </a:lnTo>
                  <a:lnTo>
                    <a:pt x="0" y="723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19" tIns="20319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Space Market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1321744" y="1376288"/>
              <a:ext cx="2371929" cy="723149"/>
            </a:xfrm>
            <a:custGeom>
              <a:avLst/>
              <a:gdLst>
                <a:gd name="connsiteX0" fmla="*/ 0 w 2371929"/>
                <a:gd name="connsiteY0" fmla="*/ 0 h 723149"/>
                <a:gd name="connsiteX1" fmla="*/ 2371929 w 2371929"/>
                <a:gd name="connsiteY1" fmla="*/ 0 h 723149"/>
                <a:gd name="connsiteX2" fmla="*/ 2371929 w 2371929"/>
                <a:gd name="connsiteY2" fmla="*/ 723149 h 723149"/>
                <a:gd name="connsiteX3" fmla="*/ 0 w 2371929"/>
                <a:gd name="connsiteY3" fmla="*/ 723149 h 723149"/>
                <a:gd name="connsiteX4" fmla="*/ 0 w 2371929"/>
                <a:gd name="connsiteY4" fmla="*/ 0 h 72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1929" h="723149">
                  <a:moveTo>
                    <a:pt x="0" y="0"/>
                  </a:moveTo>
                  <a:lnTo>
                    <a:pt x="2371929" y="0"/>
                  </a:lnTo>
                  <a:lnTo>
                    <a:pt x="2371929" y="723149"/>
                  </a:lnTo>
                  <a:lnTo>
                    <a:pt x="0" y="7231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Upstream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321744" y="2280224"/>
              <a:ext cx="2371929" cy="723149"/>
            </a:xfrm>
            <a:custGeom>
              <a:avLst/>
              <a:gdLst>
                <a:gd name="connsiteX0" fmla="*/ 0 w 2371929"/>
                <a:gd name="connsiteY0" fmla="*/ 0 h 723149"/>
                <a:gd name="connsiteX1" fmla="*/ 2371929 w 2371929"/>
                <a:gd name="connsiteY1" fmla="*/ 0 h 723149"/>
                <a:gd name="connsiteX2" fmla="*/ 2371929 w 2371929"/>
                <a:gd name="connsiteY2" fmla="*/ 723149 h 723149"/>
                <a:gd name="connsiteX3" fmla="*/ 0 w 2371929"/>
                <a:gd name="connsiteY3" fmla="*/ 723149 h 723149"/>
                <a:gd name="connsiteX4" fmla="*/ 0 w 2371929"/>
                <a:gd name="connsiteY4" fmla="*/ 0 h 72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1929" h="723149">
                  <a:moveTo>
                    <a:pt x="0" y="0"/>
                  </a:moveTo>
                  <a:lnTo>
                    <a:pt x="2371929" y="0"/>
                  </a:lnTo>
                  <a:lnTo>
                    <a:pt x="2371929" y="723149"/>
                  </a:lnTo>
                  <a:lnTo>
                    <a:pt x="0" y="7231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Midstream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321744" y="3184160"/>
              <a:ext cx="2371929" cy="723149"/>
            </a:xfrm>
            <a:custGeom>
              <a:avLst/>
              <a:gdLst>
                <a:gd name="connsiteX0" fmla="*/ 0 w 2371929"/>
                <a:gd name="connsiteY0" fmla="*/ 0 h 723149"/>
                <a:gd name="connsiteX1" fmla="*/ 2371929 w 2371929"/>
                <a:gd name="connsiteY1" fmla="*/ 0 h 723149"/>
                <a:gd name="connsiteX2" fmla="*/ 2371929 w 2371929"/>
                <a:gd name="connsiteY2" fmla="*/ 723149 h 723149"/>
                <a:gd name="connsiteX3" fmla="*/ 0 w 2371929"/>
                <a:gd name="connsiteY3" fmla="*/ 723149 h 723149"/>
                <a:gd name="connsiteX4" fmla="*/ 0 w 2371929"/>
                <a:gd name="connsiteY4" fmla="*/ 0 h 72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1929" h="723149">
                  <a:moveTo>
                    <a:pt x="0" y="0"/>
                  </a:moveTo>
                  <a:lnTo>
                    <a:pt x="2371929" y="0"/>
                  </a:lnTo>
                  <a:lnTo>
                    <a:pt x="2371929" y="723149"/>
                  </a:lnTo>
                  <a:lnTo>
                    <a:pt x="0" y="7231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Downstream</a:t>
              </a:r>
            </a:p>
          </p:txBody>
        </p:sp>
      </p:grpSp>
      <p:sp>
        <p:nvSpPr>
          <p:cNvPr id="12" name="Right Arrow 11"/>
          <p:cNvSpPr/>
          <p:nvPr/>
        </p:nvSpPr>
        <p:spPr>
          <a:xfrm rot="16200000" flipH="1" flipV="1">
            <a:off x="6763599" y="2215108"/>
            <a:ext cx="2533597" cy="830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Technology Push</a:t>
            </a:r>
            <a:endParaRPr lang="en-IN" dirty="0"/>
          </a:p>
        </p:txBody>
      </p:sp>
      <p:sp>
        <p:nvSpPr>
          <p:cNvPr id="13" name="Right Arrow 12"/>
          <p:cNvSpPr/>
          <p:nvPr/>
        </p:nvSpPr>
        <p:spPr>
          <a:xfrm rot="16200000">
            <a:off x="7432551" y="2215108"/>
            <a:ext cx="2533597" cy="830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Demand Pull</a:t>
            </a:r>
            <a:endParaRPr lang="en-IN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2358" y="48530"/>
            <a:ext cx="571585" cy="5462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080" y="26605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</a:rPr>
              <a:t>Space market &amp; demand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25616" y="570307"/>
            <a:ext cx="866991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26084994"/>
              </p:ext>
            </p:extLst>
          </p:nvPr>
        </p:nvGraphicFramePr>
        <p:xfrm>
          <a:off x="-111426" y="4118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00987" y="598121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$360Bn</a:t>
            </a:r>
            <a:endParaRPr lang="en-IN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338580" y="588447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$9.7Bn</a:t>
            </a:r>
            <a:endParaRPr lang="en-IN" b="1" dirty="0"/>
          </a:p>
        </p:txBody>
      </p:sp>
      <p:sp>
        <p:nvSpPr>
          <p:cNvPr id="34" name="Rectangle 33"/>
          <p:cNvSpPr/>
          <p:nvPr/>
        </p:nvSpPr>
        <p:spPr>
          <a:xfrm>
            <a:off x="3209424" y="5043067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2% </a:t>
            </a:r>
            <a:endParaRPr lang="en-IN" dirty="0"/>
          </a:p>
        </p:txBody>
      </p:sp>
      <p:sp>
        <p:nvSpPr>
          <p:cNvPr id="35" name="TextBox 34"/>
          <p:cNvSpPr txBox="1"/>
          <p:nvPr/>
        </p:nvSpPr>
        <p:spPr>
          <a:xfrm>
            <a:off x="2224676" y="6510496"/>
            <a:ext cx="207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Statistics as on 2022</a:t>
            </a:r>
            <a:endParaRPr lang="en-IN" i="1" dirty="0"/>
          </a:p>
        </p:txBody>
      </p:sp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10472917"/>
              </p:ext>
            </p:extLst>
          </p:nvPr>
        </p:nvGraphicFramePr>
        <p:xfrm>
          <a:off x="4609750" y="4279293"/>
          <a:ext cx="4185782" cy="241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807835" y="5043067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$2.8Bn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06580" y="5561279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$5.9Bn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7" name="Shape 89" descr="C:\Users\Shamsu\Desktop\delete\pslv.pn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572" r="48789" b="26434"/>
          <a:stretch/>
        </p:blipFill>
        <p:spPr>
          <a:xfrm>
            <a:off x="6350238" y="838363"/>
            <a:ext cx="351317" cy="120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1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0436">
            <a:off x="6674345" y="1207889"/>
            <a:ext cx="689665" cy="50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996" y="2189830"/>
            <a:ext cx="1295993" cy="843666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3673" y="3116849"/>
            <a:ext cx="1101053" cy="103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693363" y="1388269"/>
            <a:ext cx="2336245" cy="700087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38"/>
          <p:cNvSpPr/>
          <p:nvPr/>
        </p:nvSpPr>
        <p:spPr>
          <a:xfrm>
            <a:off x="3682842" y="2289492"/>
            <a:ext cx="2336245" cy="700087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/>
          <p:cNvSpPr/>
          <p:nvPr/>
        </p:nvSpPr>
        <p:spPr>
          <a:xfrm>
            <a:off x="3685222" y="3196796"/>
            <a:ext cx="2336245" cy="700087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6481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418" y="5385"/>
            <a:ext cx="584310" cy="558423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400811" y="0"/>
            <a:ext cx="3378835" cy="12700"/>
          </a:xfrm>
          <a:custGeom>
            <a:avLst/>
            <a:gdLst/>
            <a:ahLst/>
            <a:cxnLst/>
            <a:rect l="l" t="t" r="r" b="b"/>
            <a:pathLst>
              <a:path w="3378835" h="12700">
                <a:moveTo>
                  <a:pt x="0" y="12204"/>
                </a:moveTo>
                <a:lnTo>
                  <a:pt x="3378720" y="12204"/>
                </a:lnTo>
                <a:lnTo>
                  <a:pt x="3378720" y="0"/>
                </a:lnTo>
                <a:lnTo>
                  <a:pt x="0" y="0"/>
                </a:lnTo>
                <a:lnTo>
                  <a:pt x="0" y="122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125616" y="35241"/>
            <a:ext cx="9143999" cy="50816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New Space Era – Global trends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67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07151598-A049-6347-81FC-5CEA784AC354}"/>
              </a:ext>
            </a:extLst>
          </p:cNvPr>
          <p:cNvSpPr/>
          <p:nvPr/>
        </p:nvSpPr>
        <p:spPr>
          <a:xfrm>
            <a:off x="126851" y="2670921"/>
            <a:ext cx="2818245" cy="790807"/>
          </a:xfrm>
          <a:custGeom>
            <a:avLst/>
            <a:gdLst>
              <a:gd name="connsiteX0" fmla="*/ 0 w 2818245"/>
              <a:gd name="connsiteY0" fmla="*/ 0 h 1690947"/>
              <a:gd name="connsiteX1" fmla="*/ 2818245 w 2818245"/>
              <a:gd name="connsiteY1" fmla="*/ 0 h 1690947"/>
              <a:gd name="connsiteX2" fmla="*/ 2818245 w 2818245"/>
              <a:gd name="connsiteY2" fmla="*/ 1690947 h 1690947"/>
              <a:gd name="connsiteX3" fmla="*/ 0 w 2818245"/>
              <a:gd name="connsiteY3" fmla="*/ 1690947 h 1690947"/>
              <a:gd name="connsiteX4" fmla="*/ 0 w 2818245"/>
              <a:gd name="connsiteY4" fmla="*/ 0 h 169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245" h="1690947">
                <a:moveTo>
                  <a:pt x="0" y="0"/>
                </a:moveTo>
                <a:lnTo>
                  <a:pt x="2818245" y="0"/>
                </a:lnTo>
                <a:lnTo>
                  <a:pt x="2818245" y="1690947"/>
                </a:lnTo>
                <a:lnTo>
                  <a:pt x="0" y="1690947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62557" tIns="40640" rIns="40640" bIns="4064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generation satellite systems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A8A29559-3D3D-2E4B-9966-6A3A8E123C54}"/>
              </a:ext>
            </a:extLst>
          </p:cNvPr>
          <p:cNvSpPr/>
          <p:nvPr/>
        </p:nvSpPr>
        <p:spPr>
          <a:xfrm>
            <a:off x="3150721" y="2670921"/>
            <a:ext cx="2818245" cy="790807"/>
          </a:xfrm>
          <a:custGeom>
            <a:avLst/>
            <a:gdLst>
              <a:gd name="connsiteX0" fmla="*/ 0 w 2818245"/>
              <a:gd name="connsiteY0" fmla="*/ 0 h 1690947"/>
              <a:gd name="connsiteX1" fmla="*/ 2818245 w 2818245"/>
              <a:gd name="connsiteY1" fmla="*/ 0 h 1690947"/>
              <a:gd name="connsiteX2" fmla="*/ 2818245 w 2818245"/>
              <a:gd name="connsiteY2" fmla="*/ 1690947 h 1690947"/>
              <a:gd name="connsiteX3" fmla="*/ 0 w 2818245"/>
              <a:gd name="connsiteY3" fmla="*/ 1690947 h 1690947"/>
              <a:gd name="connsiteX4" fmla="*/ 0 w 2818245"/>
              <a:gd name="connsiteY4" fmla="*/ 0 h 169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245" h="1690947">
                <a:moveTo>
                  <a:pt x="0" y="0"/>
                </a:moveTo>
                <a:lnTo>
                  <a:pt x="2818245" y="0"/>
                </a:lnTo>
                <a:lnTo>
                  <a:pt x="2818245" y="1690947"/>
                </a:lnTo>
                <a:lnTo>
                  <a:pt x="0" y="1690947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62557" tIns="40640" rIns="40640" bIns="40640" numCol="1" spcCol="1270" anchor="ctr" anchorCtr="0">
            <a:noAutofit/>
          </a:bodyPr>
          <a:lstStyle/>
          <a:p>
            <a:pPr algn="ctr"/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in Space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355A72E6-19B7-B241-971D-84CF75AEEC23}"/>
              </a:ext>
            </a:extLst>
          </p:cNvPr>
          <p:cNvSpPr/>
          <p:nvPr/>
        </p:nvSpPr>
        <p:spPr>
          <a:xfrm>
            <a:off x="6174590" y="2728978"/>
            <a:ext cx="2818245" cy="674692"/>
          </a:xfrm>
          <a:custGeom>
            <a:avLst/>
            <a:gdLst>
              <a:gd name="connsiteX0" fmla="*/ 0 w 2818245"/>
              <a:gd name="connsiteY0" fmla="*/ 0 h 1690947"/>
              <a:gd name="connsiteX1" fmla="*/ 2818245 w 2818245"/>
              <a:gd name="connsiteY1" fmla="*/ 0 h 1690947"/>
              <a:gd name="connsiteX2" fmla="*/ 2818245 w 2818245"/>
              <a:gd name="connsiteY2" fmla="*/ 1690947 h 1690947"/>
              <a:gd name="connsiteX3" fmla="*/ 0 w 2818245"/>
              <a:gd name="connsiteY3" fmla="*/ 1690947 h 1690947"/>
              <a:gd name="connsiteX4" fmla="*/ 0 w 2818245"/>
              <a:gd name="connsiteY4" fmla="*/ 0 h 169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245" h="1690947">
                <a:moveTo>
                  <a:pt x="0" y="0"/>
                </a:moveTo>
                <a:lnTo>
                  <a:pt x="2818245" y="0"/>
                </a:lnTo>
                <a:lnTo>
                  <a:pt x="2818245" y="1690947"/>
                </a:lnTo>
                <a:lnTo>
                  <a:pt x="0" y="1690947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62557" tIns="40640" rIns="40640" bIns="40640" numCol="1" spcCol="1270" anchor="ctr" anchorCtr="0">
            <a:noAutofit/>
          </a:bodyPr>
          <a:lstStyle/>
          <a:p>
            <a:pPr algn="ctr"/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satellite constellations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1AC1F23C-FB00-9442-A33E-0AC7B53393CC}"/>
              </a:ext>
            </a:extLst>
          </p:cNvPr>
          <p:cNvSpPr/>
          <p:nvPr/>
        </p:nvSpPr>
        <p:spPr>
          <a:xfrm>
            <a:off x="-311333" y="5625611"/>
            <a:ext cx="3400892" cy="1028667"/>
          </a:xfrm>
          <a:custGeom>
            <a:avLst/>
            <a:gdLst>
              <a:gd name="connsiteX0" fmla="*/ 0 w 2818245"/>
              <a:gd name="connsiteY0" fmla="*/ 0 h 1690947"/>
              <a:gd name="connsiteX1" fmla="*/ 2818245 w 2818245"/>
              <a:gd name="connsiteY1" fmla="*/ 0 h 1690947"/>
              <a:gd name="connsiteX2" fmla="*/ 2818245 w 2818245"/>
              <a:gd name="connsiteY2" fmla="*/ 1690947 h 1690947"/>
              <a:gd name="connsiteX3" fmla="*/ 0 w 2818245"/>
              <a:gd name="connsiteY3" fmla="*/ 1690947 h 1690947"/>
              <a:gd name="connsiteX4" fmla="*/ 0 w 2818245"/>
              <a:gd name="connsiteY4" fmla="*/ 0 h 169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245" h="1690947">
                <a:moveTo>
                  <a:pt x="0" y="0"/>
                </a:moveTo>
                <a:lnTo>
                  <a:pt x="2818245" y="0"/>
                </a:lnTo>
                <a:lnTo>
                  <a:pt x="2818245" y="1690947"/>
                </a:lnTo>
                <a:lnTo>
                  <a:pt x="0" y="1690947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62557" tIns="40640" rIns="40640" bIns="40640" numCol="1" spcCol="1270" anchor="ctr" anchorCtr="0">
            <a:noAutofit/>
          </a:bodyPr>
          <a:lstStyle/>
          <a:p>
            <a:pPr algn="ctr"/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based solutions: </a:t>
            </a:r>
            <a:r>
              <a:rPr lang="en-I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Automation &amp; Governance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41CBC69A-C6D9-D44E-A6BB-D7F4B5FF1723}"/>
              </a:ext>
            </a:extLst>
          </p:cNvPr>
          <p:cNvSpPr/>
          <p:nvPr/>
        </p:nvSpPr>
        <p:spPr>
          <a:xfrm>
            <a:off x="3089559" y="5625611"/>
            <a:ext cx="2818245" cy="647766"/>
          </a:xfrm>
          <a:custGeom>
            <a:avLst/>
            <a:gdLst>
              <a:gd name="connsiteX0" fmla="*/ 0 w 2818245"/>
              <a:gd name="connsiteY0" fmla="*/ 0 h 1690947"/>
              <a:gd name="connsiteX1" fmla="*/ 2818245 w 2818245"/>
              <a:gd name="connsiteY1" fmla="*/ 0 h 1690947"/>
              <a:gd name="connsiteX2" fmla="*/ 2818245 w 2818245"/>
              <a:gd name="connsiteY2" fmla="*/ 1690947 h 1690947"/>
              <a:gd name="connsiteX3" fmla="*/ 0 w 2818245"/>
              <a:gd name="connsiteY3" fmla="*/ 1690947 h 1690947"/>
              <a:gd name="connsiteX4" fmla="*/ 0 w 2818245"/>
              <a:gd name="connsiteY4" fmla="*/ 0 h 169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245" h="1690947">
                <a:moveTo>
                  <a:pt x="0" y="0"/>
                </a:moveTo>
                <a:lnTo>
                  <a:pt x="2818245" y="0"/>
                </a:lnTo>
                <a:lnTo>
                  <a:pt x="2818245" y="1690947"/>
                </a:lnTo>
                <a:lnTo>
                  <a:pt x="0" y="1690947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62557" tIns="40640" rIns="40640" bIns="40640" numCol="1" spcCol="1270" anchor="ctr" anchorCtr="0">
            <a:noAutofit/>
          </a:bodyPr>
          <a:lstStyle/>
          <a:p>
            <a:pPr algn="ctr"/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tourism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2D86DC2F-7FCF-3F4B-9CCA-0462C5682A7D}"/>
              </a:ext>
            </a:extLst>
          </p:cNvPr>
          <p:cNvSpPr/>
          <p:nvPr/>
        </p:nvSpPr>
        <p:spPr>
          <a:xfrm>
            <a:off x="6113429" y="5625611"/>
            <a:ext cx="2818245" cy="763880"/>
          </a:xfrm>
          <a:custGeom>
            <a:avLst/>
            <a:gdLst>
              <a:gd name="connsiteX0" fmla="*/ 0 w 2818245"/>
              <a:gd name="connsiteY0" fmla="*/ 0 h 1690947"/>
              <a:gd name="connsiteX1" fmla="*/ 2818245 w 2818245"/>
              <a:gd name="connsiteY1" fmla="*/ 0 h 1690947"/>
              <a:gd name="connsiteX2" fmla="*/ 2818245 w 2818245"/>
              <a:gd name="connsiteY2" fmla="*/ 1690947 h 1690947"/>
              <a:gd name="connsiteX3" fmla="*/ 0 w 2818245"/>
              <a:gd name="connsiteY3" fmla="*/ 1690947 h 1690947"/>
              <a:gd name="connsiteX4" fmla="*/ 0 w 2818245"/>
              <a:gd name="connsiteY4" fmla="*/ 0 h 169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245" h="1690947">
                <a:moveTo>
                  <a:pt x="0" y="0"/>
                </a:moveTo>
                <a:lnTo>
                  <a:pt x="2818245" y="0"/>
                </a:lnTo>
                <a:lnTo>
                  <a:pt x="2818245" y="1690947"/>
                </a:lnTo>
                <a:lnTo>
                  <a:pt x="0" y="1690947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62557" tIns="40640" rIns="40640" bIns="40640" numCol="1" spcCol="127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Traffic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5809" y="1031169"/>
            <a:ext cx="2627026" cy="15784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6557" y="998104"/>
            <a:ext cx="2690884" cy="16088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418" y="3812757"/>
            <a:ext cx="2677332" cy="16686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9622" y="3837198"/>
            <a:ext cx="2721465" cy="16442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9559" y="3824977"/>
            <a:ext cx="2957253" cy="1668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419" y="1062790"/>
            <a:ext cx="2677332" cy="16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1455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9">
            <a:extLst>
              <a:ext uri="{FF2B5EF4-FFF2-40B4-BE49-F238E27FC236}">
                <a16:creationId xmlns:a16="http://schemas.microsoft.com/office/drawing/2014/main" xmlns="" id="{F4D0C190-DA19-D94A-BD41-14B6E9D8A27B}"/>
              </a:ext>
            </a:extLst>
          </p:cNvPr>
          <p:cNvSpPr/>
          <p:nvPr/>
        </p:nvSpPr>
        <p:spPr>
          <a:xfrm>
            <a:off x="436748" y="811139"/>
            <a:ext cx="6221553" cy="5152187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5D140427-2701-1846-A588-D29C4A4C5280}"/>
              </a:ext>
            </a:extLst>
          </p:cNvPr>
          <p:cNvSpPr/>
          <p:nvPr/>
        </p:nvSpPr>
        <p:spPr>
          <a:xfrm>
            <a:off x="1603484" y="4675819"/>
            <a:ext cx="1772693" cy="1374217"/>
          </a:xfrm>
          <a:custGeom>
            <a:avLst/>
            <a:gdLst>
              <a:gd name="connsiteX0" fmla="*/ 0 w 1772693"/>
              <a:gd name="connsiteY0" fmla="*/ 0 h 1374217"/>
              <a:gd name="connsiteX1" fmla="*/ 1772693 w 1772693"/>
              <a:gd name="connsiteY1" fmla="*/ 0 h 1374217"/>
              <a:gd name="connsiteX2" fmla="*/ 1772693 w 1772693"/>
              <a:gd name="connsiteY2" fmla="*/ 1374217 h 1374217"/>
              <a:gd name="connsiteX3" fmla="*/ 0 w 1772693"/>
              <a:gd name="connsiteY3" fmla="*/ 1374217 h 1374217"/>
              <a:gd name="connsiteX4" fmla="*/ 0 w 1772693"/>
              <a:gd name="connsiteY4" fmla="*/ 0 h 137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2693" h="1374217">
                <a:moveTo>
                  <a:pt x="0" y="0"/>
                </a:moveTo>
                <a:lnTo>
                  <a:pt x="1772693" y="0"/>
                </a:lnTo>
                <a:lnTo>
                  <a:pt x="1772693" y="1374217"/>
                </a:lnTo>
                <a:lnTo>
                  <a:pt x="0" y="13742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16" tIns="0" rIns="0" bIns="0" numCol="1" spcCol="1270" anchor="t" anchorCtr="0">
            <a:noAutofit/>
          </a:bodyPr>
          <a:lstStyle/>
          <a:p>
            <a:pPr marL="0" marR="0" lvl="0" indent="0" algn="l" defTabSz="2533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57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BBB3286B-42CE-864E-813A-1DA42FBAFC76}"/>
              </a:ext>
            </a:extLst>
          </p:cNvPr>
          <p:cNvSpPr/>
          <p:nvPr/>
        </p:nvSpPr>
        <p:spPr>
          <a:xfrm>
            <a:off x="3429434" y="3463274"/>
            <a:ext cx="1825950" cy="2586762"/>
          </a:xfrm>
          <a:custGeom>
            <a:avLst/>
            <a:gdLst>
              <a:gd name="connsiteX0" fmla="*/ 0 w 1825950"/>
              <a:gd name="connsiteY0" fmla="*/ 0 h 2586762"/>
              <a:gd name="connsiteX1" fmla="*/ 1825950 w 1825950"/>
              <a:gd name="connsiteY1" fmla="*/ 0 h 2586762"/>
              <a:gd name="connsiteX2" fmla="*/ 1825950 w 1825950"/>
              <a:gd name="connsiteY2" fmla="*/ 2586762 h 2586762"/>
              <a:gd name="connsiteX3" fmla="*/ 0 w 1825950"/>
              <a:gd name="connsiteY3" fmla="*/ 2586762 h 2586762"/>
              <a:gd name="connsiteX4" fmla="*/ 0 w 1825950"/>
              <a:gd name="connsiteY4" fmla="*/ 0 h 258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5950" h="2586762">
                <a:moveTo>
                  <a:pt x="0" y="0"/>
                </a:moveTo>
                <a:lnTo>
                  <a:pt x="1825950" y="0"/>
                </a:lnTo>
                <a:lnTo>
                  <a:pt x="1825950" y="2586762"/>
                </a:lnTo>
                <a:lnTo>
                  <a:pt x="0" y="25867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9475" tIns="0" rIns="0" bIns="0" numCol="1" spcCol="1270" anchor="t" anchorCtr="0">
            <a:noAutofit/>
          </a:bodyPr>
          <a:lstStyle/>
          <a:p>
            <a:pPr marL="0" marR="0" lvl="0" indent="0" algn="l" defTabSz="248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56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EFF0D519-66F4-544C-B933-68578B740F59}"/>
              </a:ext>
            </a:extLst>
          </p:cNvPr>
          <p:cNvSpPr/>
          <p:nvPr/>
        </p:nvSpPr>
        <p:spPr>
          <a:xfrm>
            <a:off x="5597750" y="2745257"/>
            <a:ext cx="1825950" cy="3304779"/>
          </a:xfrm>
          <a:custGeom>
            <a:avLst/>
            <a:gdLst>
              <a:gd name="connsiteX0" fmla="*/ 0 w 1825950"/>
              <a:gd name="connsiteY0" fmla="*/ 0 h 3304779"/>
              <a:gd name="connsiteX1" fmla="*/ 1825950 w 1825950"/>
              <a:gd name="connsiteY1" fmla="*/ 0 h 3304779"/>
              <a:gd name="connsiteX2" fmla="*/ 1825950 w 1825950"/>
              <a:gd name="connsiteY2" fmla="*/ 3304779 h 3304779"/>
              <a:gd name="connsiteX3" fmla="*/ 0 w 1825950"/>
              <a:gd name="connsiteY3" fmla="*/ 3304779 h 3304779"/>
              <a:gd name="connsiteX4" fmla="*/ 0 w 1825950"/>
              <a:gd name="connsiteY4" fmla="*/ 0 h 330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5950" h="3304779">
                <a:moveTo>
                  <a:pt x="0" y="0"/>
                </a:moveTo>
                <a:lnTo>
                  <a:pt x="1825950" y="0"/>
                </a:lnTo>
                <a:lnTo>
                  <a:pt x="1825950" y="3304779"/>
                </a:lnTo>
                <a:lnTo>
                  <a:pt x="0" y="33047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2040" tIns="0" rIns="0" bIns="0" numCol="1" spcCol="1270" anchor="t" anchorCtr="0">
            <a:noAutofit/>
          </a:bodyPr>
          <a:lstStyle/>
          <a:p>
            <a:pPr marL="0" marR="0" lvl="0" indent="0" algn="l" defTabSz="2400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1CA073-77B1-254E-8D6D-080F86940E4B}"/>
              </a:ext>
            </a:extLst>
          </p:cNvPr>
          <p:cNvSpPr txBox="1"/>
          <p:nvPr/>
        </p:nvSpPr>
        <p:spPr>
          <a:xfrm>
            <a:off x="677218" y="5787305"/>
            <a:ext cx="89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4F28070-90C1-FB4A-9765-59C98F2584EE}"/>
              </a:ext>
            </a:extLst>
          </p:cNvPr>
          <p:cNvSpPr txBox="1"/>
          <p:nvPr/>
        </p:nvSpPr>
        <p:spPr>
          <a:xfrm>
            <a:off x="1056471" y="403376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7AC00F-FC0C-894A-88D7-A8F7D97DA69E}"/>
              </a:ext>
            </a:extLst>
          </p:cNvPr>
          <p:cNvSpPr txBox="1"/>
          <p:nvPr/>
        </p:nvSpPr>
        <p:spPr>
          <a:xfrm>
            <a:off x="6819094" y="2078769"/>
            <a:ext cx="222403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India –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Space manufacturing hub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9899554-E983-F641-8AE7-0621336F0BB4}"/>
              </a:ext>
            </a:extLst>
          </p:cNvPr>
          <p:cNvSpPr txBox="1"/>
          <p:nvPr/>
        </p:nvSpPr>
        <p:spPr>
          <a:xfrm>
            <a:off x="5721154" y="64709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A8D8E16-DB1C-8344-A269-4A20137403A4}"/>
              </a:ext>
            </a:extLst>
          </p:cNvPr>
          <p:cNvSpPr txBox="1"/>
          <p:nvPr/>
        </p:nvSpPr>
        <p:spPr>
          <a:xfrm>
            <a:off x="3876" y="64568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$360bn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F575A01-CBCB-ED40-84D0-73FA33E7D574}"/>
              </a:ext>
            </a:extLst>
          </p:cNvPr>
          <p:cNvSpPr txBox="1"/>
          <p:nvPr/>
        </p:nvSpPr>
        <p:spPr>
          <a:xfrm>
            <a:off x="1002605" y="5189329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 bn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5ED52FB-8AC4-5248-90BD-4F7649D0D464}"/>
              </a:ext>
            </a:extLst>
          </p:cNvPr>
          <p:cNvSpPr txBox="1"/>
          <p:nvPr/>
        </p:nvSpPr>
        <p:spPr>
          <a:xfrm>
            <a:off x="2853426" y="3514457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15A17F0-06C1-7640-949C-7DD44944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36" y="5903504"/>
            <a:ext cx="1052355" cy="6188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9BE6A9D-E4BD-904F-8C27-4E8892DB1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89" y="4482297"/>
            <a:ext cx="1292570" cy="7560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F1B8940-DDFC-E140-8287-785AA27D3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433" y="2369580"/>
            <a:ext cx="1972492" cy="11537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91DF08D-4712-0049-979A-D896FB43ABDD}"/>
              </a:ext>
            </a:extLst>
          </p:cNvPr>
          <p:cNvSpPr txBox="1"/>
          <p:nvPr/>
        </p:nvSpPr>
        <p:spPr>
          <a:xfrm>
            <a:off x="3500393" y="2127769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2035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2A1A44B-BFC8-204E-BDBD-68EAB0B75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843" y="1212790"/>
            <a:ext cx="2447343" cy="143464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05C02BC-AA6B-8643-B66E-2AA17F6C5EBA}"/>
              </a:ext>
            </a:extLst>
          </p:cNvPr>
          <p:cNvSpPr txBox="1"/>
          <p:nvPr/>
        </p:nvSpPr>
        <p:spPr>
          <a:xfrm>
            <a:off x="5781105" y="2483187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~$1.5tn</a:t>
            </a:r>
          </a:p>
        </p:txBody>
      </p:sp>
      <p:pic>
        <p:nvPicPr>
          <p:cNvPr id="42" name="Picture 41" descr="A picture containing colorful&#10;&#10;Description automatically generated">
            <a:extLst>
              <a:ext uri="{FF2B5EF4-FFF2-40B4-BE49-F238E27FC236}">
                <a16:creationId xmlns:a16="http://schemas.microsoft.com/office/drawing/2014/main" xmlns="" id="{6940748F-F9C4-D941-BE7E-397B76934B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1386" y="512985"/>
            <a:ext cx="2192697" cy="9979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EAFD4EC-78D6-134F-A85E-B38F7AE25DBE}"/>
              </a:ext>
            </a:extLst>
          </p:cNvPr>
          <p:cNvSpPr txBox="1"/>
          <p:nvPr/>
        </p:nvSpPr>
        <p:spPr>
          <a:xfrm>
            <a:off x="57869" y="558246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C178E9D-6416-7743-87D5-C01E40616E40}"/>
              </a:ext>
            </a:extLst>
          </p:cNvPr>
          <p:cNvSpPr txBox="1"/>
          <p:nvPr/>
        </p:nvSpPr>
        <p:spPr>
          <a:xfrm>
            <a:off x="358282" y="434038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59BE984-F981-A64E-8C7F-6563ACB8ABF6}"/>
              </a:ext>
            </a:extLst>
          </p:cNvPr>
          <p:cNvSpPr txBox="1"/>
          <p:nvPr/>
        </p:nvSpPr>
        <p:spPr>
          <a:xfrm>
            <a:off x="2335626" y="238896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6B4E567-3248-854D-870B-EAA9D515989A}"/>
              </a:ext>
            </a:extLst>
          </p:cNvPr>
          <p:cNvSpPr txBox="1"/>
          <p:nvPr/>
        </p:nvSpPr>
        <p:spPr>
          <a:xfrm>
            <a:off x="4933148" y="183608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F18ECBE-B08C-0F40-B1E1-4AB5F4D289D4}"/>
              </a:ext>
            </a:extLst>
          </p:cNvPr>
          <p:cNvSpPr txBox="1"/>
          <p:nvPr/>
        </p:nvSpPr>
        <p:spPr>
          <a:xfrm>
            <a:off x="6915471" y="1524474"/>
            <a:ext cx="2068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: 50% global space economy </a:t>
            </a:r>
          </a:p>
        </p:txBody>
      </p:sp>
      <p:sp>
        <p:nvSpPr>
          <p:cNvPr id="2" name="Rectangle 1"/>
          <p:cNvSpPr/>
          <p:nvPr/>
        </p:nvSpPr>
        <p:spPr>
          <a:xfrm>
            <a:off x="3881767" y="3178087"/>
            <a:ext cx="1667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Space travel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16589" y="4603549"/>
            <a:ext cx="1952962" cy="1051613"/>
            <a:chOff x="2470262" y="6115340"/>
            <a:chExt cx="1952962" cy="799089"/>
          </a:xfrm>
        </p:grpSpPr>
        <p:sp>
          <p:nvSpPr>
            <p:cNvPr id="3" name="Pentagon 2"/>
            <p:cNvSpPr/>
            <p:nvPr/>
          </p:nvSpPr>
          <p:spPr>
            <a:xfrm>
              <a:off x="2470262" y="6115340"/>
              <a:ext cx="1952962" cy="619612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509765" y="6175765"/>
              <a:ext cx="174323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Focus on emerging second order impacts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009061" y="6472274"/>
            <a:ext cx="607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Targeted Indian Share in Global space economy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88330" y="488373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ISRO: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 enabler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Industry: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 and implement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259289" y="1134704"/>
            <a:ext cx="324110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-Shape 6"/>
          <p:cNvSpPr/>
          <p:nvPr/>
        </p:nvSpPr>
        <p:spPr>
          <a:xfrm rot="10800000">
            <a:off x="1782286" y="3267475"/>
            <a:ext cx="750655" cy="1058372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420470" y="5114708"/>
            <a:ext cx="2164555" cy="307777"/>
            <a:chOff x="3289300" y="2066213"/>
            <a:chExt cx="2164555" cy="307777"/>
          </a:xfrm>
        </p:grpSpPr>
        <p:sp>
          <p:nvSpPr>
            <p:cNvPr id="68" name="Rectangle 67"/>
            <p:cNvSpPr/>
            <p:nvPr/>
          </p:nvSpPr>
          <p:spPr>
            <a:xfrm>
              <a:off x="3289300" y="2188171"/>
              <a:ext cx="137160" cy="13716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478634" y="2066213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Second Order Impacts</a:t>
              </a: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428726" y="3864408"/>
            <a:ext cx="1855175" cy="307777"/>
            <a:chOff x="3289300" y="2539488"/>
            <a:chExt cx="1855175" cy="307777"/>
          </a:xfrm>
        </p:grpSpPr>
        <p:sp>
          <p:nvSpPr>
            <p:cNvPr id="71" name="Rectangle 70"/>
            <p:cNvSpPr/>
            <p:nvPr/>
          </p:nvSpPr>
          <p:spPr>
            <a:xfrm>
              <a:off x="3289300" y="2661446"/>
              <a:ext cx="137160" cy="13716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478634" y="2539488"/>
              <a:ext cx="1665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Ground equipment</a:t>
              </a: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420470" y="5590773"/>
            <a:ext cx="1956164" cy="307777"/>
            <a:chOff x="3289300" y="3064488"/>
            <a:chExt cx="1956164" cy="307777"/>
          </a:xfrm>
        </p:grpSpPr>
        <p:sp>
          <p:nvSpPr>
            <p:cNvPr id="74" name="Rectangle 73"/>
            <p:cNvSpPr/>
            <p:nvPr/>
          </p:nvSpPr>
          <p:spPr>
            <a:xfrm>
              <a:off x="3289300" y="3186446"/>
              <a:ext cx="137160" cy="137160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78634" y="3064488"/>
              <a:ext cx="1766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Broadband services</a:t>
              </a: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420470" y="6066838"/>
            <a:ext cx="2086007" cy="307777"/>
            <a:chOff x="3289300" y="3472977"/>
            <a:chExt cx="2086007" cy="307777"/>
          </a:xfrm>
        </p:grpSpPr>
        <p:sp>
          <p:nvSpPr>
            <p:cNvPr id="77" name="Rectangle 76"/>
            <p:cNvSpPr/>
            <p:nvPr/>
          </p:nvSpPr>
          <p:spPr>
            <a:xfrm>
              <a:off x="3289300" y="3594935"/>
              <a:ext cx="137160" cy="13716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478634" y="3472977"/>
              <a:ext cx="18966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Non-Satellite Industry</a:t>
              </a: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28726" y="4272197"/>
            <a:ext cx="2515612" cy="307777"/>
            <a:chOff x="3289300" y="3971440"/>
            <a:chExt cx="2515612" cy="307777"/>
          </a:xfrm>
        </p:grpSpPr>
        <p:sp>
          <p:nvSpPr>
            <p:cNvPr id="80" name="Rectangle 79"/>
            <p:cNvSpPr/>
            <p:nvPr/>
          </p:nvSpPr>
          <p:spPr>
            <a:xfrm>
              <a:off x="3289300" y="4093398"/>
              <a:ext cx="137160" cy="13716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78634" y="3971440"/>
              <a:ext cx="2326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Satellite &amp; Launch vehicles</a:t>
              </a:r>
              <a:endPara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387573" y="3536258"/>
            <a:ext cx="2122697" cy="3385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Manufacturing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28344" y="4662284"/>
            <a:ext cx="2191626" cy="3385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Data Industry</a:t>
            </a: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3693733" y="3824762"/>
            <a:ext cx="2640306" cy="2602785"/>
            <a:chOff x="221548" y="1711397"/>
            <a:chExt cx="2640306" cy="2602785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7"/>
            <a:srcRect r="42264"/>
            <a:stretch/>
          </p:blipFill>
          <p:spPr>
            <a:xfrm>
              <a:off x="221548" y="1711397"/>
              <a:ext cx="2640306" cy="2602785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1247739" y="2786531"/>
              <a:ext cx="1032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~$0.75tn</a:t>
              </a: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418" y="5385"/>
            <a:ext cx="584310" cy="558423"/>
          </a:xfrm>
          <a:prstGeom prst="rect">
            <a:avLst/>
          </a:prstGeom>
        </p:spPr>
      </p:pic>
      <p:sp>
        <p:nvSpPr>
          <p:cNvPr id="88" name="object 2"/>
          <p:cNvSpPr/>
          <p:nvPr/>
        </p:nvSpPr>
        <p:spPr>
          <a:xfrm>
            <a:off x="400811" y="0"/>
            <a:ext cx="3378835" cy="12700"/>
          </a:xfrm>
          <a:custGeom>
            <a:avLst/>
            <a:gdLst/>
            <a:ahLst/>
            <a:cxnLst/>
            <a:rect l="l" t="t" r="r" b="b"/>
            <a:pathLst>
              <a:path w="3378835" h="12700">
                <a:moveTo>
                  <a:pt x="0" y="12204"/>
                </a:moveTo>
                <a:lnTo>
                  <a:pt x="3378720" y="12204"/>
                </a:lnTo>
                <a:lnTo>
                  <a:pt x="3378720" y="0"/>
                </a:lnTo>
                <a:lnTo>
                  <a:pt x="0" y="0"/>
                </a:lnTo>
                <a:lnTo>
                  <a:pt x="0" y="122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0" y="-50800"/>
            <a:ext cx="9143999" cy="5081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Space Economy Forecast: 2047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67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 l="2768" r="1964" b="53473"/>
          <a:stretch/>
        </p:blipFill>
        <p:spPr>
          <a:xfrm>
            <a:off x="13418" y="1079079"/>
            <a:ext cx="3172887" cy="1679218"/>
          </a:xfrm>
          <a:prstGeom prst="rect">
            <a:avLst/>
          </a:prstGeom>
        </p:spPr>
      </p:pic>
      <p:sp>
        <p:nvSpPr>
          <p:cNvPr id="93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65996" y="2712186"/>
            <a:ext cx="2244744" cy="56934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Global space investments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Sector in 2020 ($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Bn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732936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418" y="5385"/>
            <a:ext cx="584310" cy="558423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400811" y="0"/>
            <a:ext cx="3378835" cy="12700"/>
          </a:xfrm>
          <a:custGeom>
            <a:avLst/>
            <a:gdLst/>
            <a:ahLst/>
            <a:cxnLst/>
            <a:rect l="l" t="t" r="r" b="b"/>
            <a:pathLst>
              <a:path w="3378835" h="12700">
                <a:moveTo>
                  <a:pt x="0" y="12204"/>
                </a:moveTo>
                <a:lnTo>
                  <a:pt x="3378720" y="12204"/>
                </a:lnTo>
                <a:lnTo>
                  <a:pt x="3378720" y="0"/>
                </a:lnTo>
                <a:lnTo>
                  <a:pt x="0" y="0"/>
                </a:lnTo>
                <a:lnTo>
                  <a:pt x="0" y="122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0" y="-50800"/>
            <a:ext cx="9143999" cy="5081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Smart Transportation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67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73966" y="1633857"/>
            <a:ext cx="3261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Intel’s estimate: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Autonomous Car consumes data of approx.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2666 internet users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16" y="669957"/>
            <a:ext cx="5414393" cy="3048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732" y="3828940"/>
            <a:ext cx="3748991" cy="29566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98920" y="4251545"/>
            <a:ext cx="3623749" cy="2534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Vehicle to vehicle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In-vehicle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Vehicle to infrastructure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Vehicle to grid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Automated traffic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Automated surveillance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94353" y="3777974"/>
            <a:ext cx="3954929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need for connected transport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98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190499" y="3738573"/>
            <a:ext cx="4743919" cy="28789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smart city pic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70" y="4898252"/>
            <a:ext cx="4142765" cy="171924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1406" y="571480"/>
            <a:ext cx="4257755" cy="55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 critical energy infrastructure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 of satellite telecommunication and EO technologies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 monitoring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Temperature monitoring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 &amp; Navigation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Mixture of communication platforms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M2M opportunities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12890" t="40278" r="64063" b="28472"/>
          <a:stretch>
            <a:fillRect/>
          </a:stretch>
        </p:blipFill>
        <p:spPr bwMode="auto">
          <a:xfrm>
            <a:off x="5012121" y="517520"/>
            <a:ext cx="4001323" cy="305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938" t="20455" r="66883" b="63757"/>
          <a:stretch>
            <a:fillRect/>
          </a:stretch>
        </p:blipFill>
        <p:spPr bwMode="auto">
          <a:xfrm>
            <a:off x="4329161" y="3969951"/>
            <a:ext cx="4701090" cy="129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 l="33914" t="21066" r="35589" b="63601"/>
          <a:stretch>
            <a:fillRect/>
          </a:stretch>
        </p:blipFill>
        <p:spPr bwMode="auto">
          <a:xfrm>
            <a:off x="4230151" y="5298287"/>
            <a:ext cx="4664614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5900282" y="3685065"/>
            <a:ext cx="324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M2M opportunities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418" y="5385"/>
            <a:ext cx="584310" cy="558423"/>
          </a:xfrm>
          <a:prstGeom prst="rect">
            <a:avLst/>
          </a:prstGeom>
        </p:spPr>
      </p:pic>
      <p:sp>
        <p:nvSpPr>
          <p:cNvPr id="16" name="object 2"/>
          <p:cNvSpPr/>
          <p:nvPr/>
        </p:nvSpPr>
        <p:spPr>
          <a:xfrm>
            <a:off x="400811" y="0"/>
            <a:ext cx="3378835" cy="12700"/>
          </a:xfrm>
          <a:custGeom>
            <a:avLst/>
            <a:gdLst/>
            <a:ahLst/>
            <a:cxnLst/>
            <a:rect l="l" t="t" r="r" b="b"/>
            <a:pathLst>
              <a:path w="3378835" h="12700">
                <a:moveTo>
                  <a:pt x="0" y="12204"/>
                </a:moveTo>
                <a:lnTo>
                  <a:pt x="3378720" y="12204"/>
                </a:lnTo>
                <a:lnTo>
                  <a:pt x="3378720" y="0"/>
                </a:lnTo>
                <a:lnTo>
                  <a:pt x="0" y="0"/>
                </a:lnTo>
                <a:lnTo>
                  <a:pt x="0" y="122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1" y="-5174"/>
            <a:ext cx="9143999" cy="50816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Satellite Applications in SMART CITY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67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3494370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558956" y="2493297"/>
            <a:ext cx="819419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:\Users\VARUN\Desktop\Industry_4.0.png"/>
          <p:cNvPicPr>
            <a:picLocks noChangeAspect="1" noChangeArrowheads="1"/>
          </p:cNvPicPr>
          <p:nvPr/>
        </p:nvPicPr>
        <p:blipFill rotWithShape="1">
          <a:blip r:embed="rId2" cstate="email"/>
          <a:srcRect l="-1" r="77635" b="50223"/>
          <a:stretch/>
        </p:blipFill>
        <p:spPr bwMode="auto">
          <a:xfrm>
            <a:off x="179373" y="1164152"/>
            <a:ext cx="944447" cy="1240970"/>
          </a:xfrm>
          <a:prstGeom prst="rect">
            <a:avLst/>
          </a:prstGeom>
          <a:noFill/>
        </p:spPr>
      </p:pic>
      <p:pic>
        <p:nvPicPr>
          <p:cNvPr id="8" name="Picture 7" descr="C:\Users\VARUN\Desktop\Industry_4.0.png"/>
          <p:cNvPicPr>
            <a:picLocks noChangeAspect="1" noChangeArrowheads="1"/>
          </p:cNvPicPr>
          <p:nvPr/>
        </p:nvPicPr>
        <p:blipFill rotWithShape="1">
          <a:blip r:embed="rId2" cstate="email"/>
          <a:srcRect l="71423" b="50899"/>
          <a:stretch/>
        </p:blipFill>
        <p:spPr bwMode="auto">
          <a:xfrm>
            <a:off x="7091265" y="719285"/>
            <a:ext cx="1661885" cy="168583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418" y="5385"/>
            <a:ext cx="584310" cy="558423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400811" y="0"/>
            <a:ext cx="3378835" cy="12700"/>
          </a:xfrm>
          <a:custGeom>
            <a:avLst/>
            <a:gdLst/>
            <a:ahLst/>
            <a:cxnLst/>
            <a:rect l="l" t="t" r="r" b="b"/>
            <a:pathLst>
              <a:path w="3378835" h="12700">
                <a:moveTo>
                  <a:pt x="0" y="12204"/>
                </a:moveTo>
                <a:lnTo>
                  <a:pt x="3378720" y="12204"/>
                </a:lnTo>
                <a:lnTo>
                  <a:pt x="3378720" y="0"/>
                </a:lnTo>
                <a:lnTo>
                  <a:pt x="0" y="0"/>
                </a:lnTo>
                <a:lnTo>
                  <a:pt x="0" y="122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0" y="-50800"/>
            <a:ext cx="9143999" cy="5081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Smart Manufacturing &amp; Supply chain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67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405196" y="799531"/>
            <a:ext cx="1481781" cy="1605591"/>
            <a:chOff x="2405196" y="2145731"/>
            <a:chExt cx="1481781" cy="1605591"/>
          </a:xfrm>
        </p:grpSpPr>
        <p:pic>
          <p:nvPicPr>
            <p:cNvPr id="6" name="Picture 5" descr="C:\Users\VARUN\Desktop\Industry_4.0.png"/>
            <p:cNvPicPr>
              <a:picLocks noChangeAspect="1" noChangeArrowheads="1"/>
            </p:cNvPicPr>
            <p:nvPr/>
          </p:nvPicPr>
          <p:blipFill rotWithShape="1">
            <a:blip r:embed="rId2" cstate="email"/>
            <a:srcRect l="22817" r="52712" b="50047"/>
            <a:stretch/>
          </p:blipFill>
          <p:spPr bwMode="auto">
            <a:xfrm>
              <a:off x="2405196" y="2145731"/>
              <a:ext cx="1332233" cy="1605591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3534552" y="2480638"/>
              <a:ext cx="352425" cy="556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91025" y="795178"/>
            <a:ext cx="1716834" cy="1609944"/>
            <a:chOff x="4391025" y="2141378"/>
            <a:chExt cx="1716834" cy="1609944"/>
          </a:xfrm>
        </p:grpSpPr>
        <p:pic>
          <p:nvPicPr>
            <p:cNvPr id="7" name="Picture 6" descr="C:\Users\VARUN\Desktop\Industry_4.0.png"/>
            <p:cNvPicPr>
              <a:picLocks noChangeAspect="1" noChangeArrowheads="1"/>
            </p:cNvPicPr>
            <p:nvPr/>
          </p:nvPicPr>
          <p:blipFill rotWithShape="1">
            <a:blip r:embed="rId2" cstate="email"/>
            <a:srcRect l="43767" r="27572" b="50659"/>
            <a:stretch/>
          </p:blipFill>
          <p:spPr bwMode="auto">
            <a:xfrm>
              <a:off x="4523854" y="2141378"/>
              <a:ext cx="1584005" cy="1609944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4391025" y="3130837"/>
              <a:ext cx="457200" cy="6204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Chevron 20"/>
          <p:cNvSpPr/>
          <p:nvPr/>
        </p:nvSpPr>
        <p:spPr>
          <a:xfrm>
            <a:off x="1868460" y="2385995"/>
            <a:ext cx="139959" cy="214604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383895" y="2385995"/>
            <a:ext cx="139959" cy="214604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604777" y="2385995"/>
            <a:ext cx="139959" cy="214604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209" y="2695049"/>
            <a:ext cx="197147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Traditional manufacturing – Highly mechanized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2460" y="2695049"/>
            <a:ext cx="197147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 Manufacturing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57067" y="2695049"/>
            <a:ext cx="197147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Automated Manufacturing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64103" y="2695049"/>
            <a:ext cx="197147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Manufacturing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997348" y="3694062"/>
            <a:ext cx="3921563" cy="3084723"/>
            <a:chOff x="-376280" y="1101900"/>
            <a:chExt cx="8526515" cy="627265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-376280" y="1101900"/>
              <a:ext cx="8526514" cy="453841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-376279" y="5620184"/>
              <a:ext cx="8526514" cy="1754374"/>
            </a:xfrm>
            <a:prstGeom prst="rect">
              <a:avLst/>
            </a:prstGeom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8539" t="2586" r="4912" b="4173"/>
          <a:stretch/>
        </p:blipFill>
        <p:spPr bwMode="auto">
          <a:xfrm>
            <a:off x="1816059" y="3636342"/>
            <a:ext cx="3109025" cy="314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95684" y="4532263"/>
            <a:ext cx="1207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Supply Chain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1332705" y="4925085"/>
            <a:ext cx="226337" cy="282478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4608" y="6600309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Deloitte analysis</a:t>
            </a:r>
            <a:endParaRPr kumimoji="0" lang="en-IN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19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904DCDEA-60EE-4FBF-B515-F83D82F966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9143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34D94F3A-BF39-47F6-9AAA-3C61AF7E05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11BAB570-FF10-4E96-8A3F-FA9804702B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62C66-53BD-1549-B27E-31FF5D0B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210" y="6362576"/>
            <a:ext cx="7156014" cy="718574"/>
          </a:xfrm>
        </p:spPr>
        <p:txBody>
          <a:bodyPr anchor="t">
            <a:norm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Zero Government, Maximum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FEE74A-5070-9847-B67C-EB305B12C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93" y="1462358"/>
            <a:ext cx="4167895" cy="232281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Business intelligence in Every walk of life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 as a service – on demand access to information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Big data analysis in decision making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Human machine symbiosis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02" y="902074"/>
            <a:ext cx="1672253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trends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00" y="3700337"/>
            <a:ext cx="19030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Indian Scenario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2798" y="4371623"/>
            <a:ext cx="18553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635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India’s Strength: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028" y="4074938"/>
            <a:ext cx="4230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Transparent &amp; De-centralized governance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13B9284-1B1D-3E5D-C980-3FBDCC194458}"/>
              </a:ext>
            </a:extLst>
          </p:cNvPr>
          <p:cNvGrpSpPr/>
          <p:nvPr/>
        </p:nvGrpSpPr>
        <p:grpSpPr>
          <a:xfrm>
            <a:off x="130567" y="4707846"/>
            <a:ext cx="1142510" cy="993874"/>
            <a:chOff x="791753" y="4645425"/>
            <a:chExt cx="1269562" cy="1269562"/>
          </a:xfrm>
        </p:grpSpPr>
        <p:sp>
          <p:nvSpPr>
            <p:cNvPr id="37" name="Round Diagonal Corner of Rectangle 19">
              <a:extLst>
                <a:ext uri="{FF2B5EF4-FFF2-40B4-BE49-F238E27FC236}">
                  <a16:creationId xmlns:a16="http://schemas.microsoft.com/office/drawing/2014/main" xmlns="" id="{8B8C5421-1CB4-B815-72E0-7F781CED36A5}"/>
                </a:ext>
              </a:extLst>
            </p:cNvPr>
            <p:cNvSpPr/>
            <p:nvPr/>
          </p:nvSpPr>
          <p:spPr>
            <a:xfrm>
              <a:off x="791753" y="4645425"/>
              <a:ext cx="1269562" cy="1269562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8" name="Rectangle 37" descr="Computer">
              <a:extLst>
                <a:ext uri="{FF2B5EF4-FFF2-40B4-BE49-F238E27FC236}">
                  <a16:creationId xmlns:a16="http://schemas.microsoft.com/office/drawing/2014/main" xmlns="" id="{BA047874-40ED-2021-E67A-9120DA3D3324}"/>
                </a:ext>
              </a:extLst>
            </p:cNvPr>
            <p:cNvSpPr/>
            <p:nvPr/>
          </p:nvSpPr>
          <p:spPr>
            <a:xfrm>
              <a:off x="1062315" y="4915987"/>
              <a:ext cx="728437" cy="728437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9" name="Freeform 38">
            <a:extLst>
              <a:ext uri="{FF2B5EF4-FFF2-40B4-BE49-F238E27FC236}">
                <a16:creationId xmlns:a16="http://schemas.microsoft.com/office/drawing/2014/main" xmlns="" id="{CC42EF90-5CE1-D3C5-86B0-92B0E8F82DF4}"/>
              </a:ext>
            </a:extLst>
          </p:cNvPr>
          <p:cNvSpPr/>
          <p:nvPr/>
        </p:nvSpPr>
        <p:spPr>
          <a:xfrm>
            <a:off x="6997" y="5837861"/>
            <a:ext cx="1550061" cy="369331"/>
          </a:xfrm>
          <a:custGeom>
            <a:avLst/>
            <a:gdLst>
              <a:gd name="connsiteX0" fmla="*/ 0 w 2081250"/>
              <a:gd name="connsiteY0" fmla="*/ 0 h 720000"/>
              <a:gd name="connsiteX1" fmla="*/ 2081250 w 2081250"/>
              <a:gd name="connsiteY1" fmla="*/ 0 h 720000"/>
              <a:gd name="connsiteX2" fmla="*/ 2081250 w 2081250"/>
              <a:gd name="connsiteY2" fmla="*/ 720000 h 720000"/>
              <a:gd name="connsiteX3" fmla="*/ 0 w 2081250"/>
              <a:gd name="connsiteY3" fmla="*/ 720000 h 720000"/>
              <a:gd name="connsiteX4" fmla="*/ 0 w 20812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250" h="720000">
                <a:moveTo>
                  <a:pt x="0" y="0"/>
                </a:moveTo>
                <a:lnTo>
                  <a:pt x="2081250" y="0"/>
                </a:lnTo>
                <a:lnTo>
                  <a:pt x="20812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Flourishing Software industry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D20FA434-6133-AF30-32BC-D8EBE756B304}"/>
              </a:ext>
            </a:extLst>
          </p:cNvPr>
          <p:cNvGrpSpPr/>
          <p:nvPr/>
        </p:nvGrpSpPr>
        <p:grpSpPr>
          <a:xfrm>
            <a:off x="1841279" y="4710029"/>
            <a:ext cx="1069955" cy="975710"/>
            <a:chOff x="2759143" y="4044103"/>
            <a:chExt cx="1269562" cy="1269562"/>
          </a:xfrm>
        </p:grpSpPr>
        <p:sp>
          <p:nvSpPr>
            <p:cNvPr id="41" name="Round Diagonal Corner of Rectangle 23">
              <a:extLst>
                <a:ext uri="{FF2B5EF4-FFF2-40B4-BE49-F238E27FC236}">
                  <a16:creationId xmlns:a16="http://schemas.microsoft.com/office/drawing/2014/main" xmlns="" id="{6B2AA164-1759-401A-8DAA-5F0AC54F7C4E}"/>
                </a:ext>
              </a:extLst>
            </p:cNvPr>
            <p:cNvSpPr/>
            <p:nvPr/>
          </p:nvSpPr>
          <p:spPr>
            <a:xfrm>
              <a:off x="2759143" y="4044103"/>
              <a:ext cx="1269562" cy="1269562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42" name="Rectangle 41" descr="Rocket">
              <a:extLst>
                <a:ext uri="{FF2B5EF4-FFF2-40B4-BE49-F238E27FC236}">
                  <a16:creationId xmlns:a16="http://schemas.microsoft.com/office/drawing/2014/main" xmlns="" id="{C89EAA64-9177-5547-FB1C-CFD44721906D}"/>
                </a:ext>
              </a:extLst>
            </p:cNvPr>
            <p:cNvSpPr/>
            <p:nvPr/>
          </p:nvSpPr>
          <p:spPr>
            <a:xfrm>
              <a:off x="3029705" y="4314665"/>
              <a:ext cx="728437" cy="728437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3" name="Freeform 42">
            <a:extLst>
              <a:ext uri="{FF2B5EF4-FFF2-40B4-BE49-F238E27FC236}">
                <a16:creationId xmlns:a16="http://schemas.microsoft.com/office/drawing/2014/main" xmlns="" id="{4EC19857-2A66-F2DA-5956-168DE56F7D55}"/>
              </a:ext>
            </a:extLst>
          </p:cNvPr>
          <p:cNvSpPr/>
          <p:nvPr/>
        </p:nvSpPr>
        <p:spPr>
          <a:xfrm>
            <a:off x="1750013" y="5803130"/>
            <a:ext cx="1269562" cy="299775"/>
          </a:xfrm>
          <a:custGeom>
            <a:avLst/>
            <a:gdLst>
              <a:gd name="connsiteX0" fmla="*/ 0 w 2081250"/>
              <a:gd name="connsiteY0" fmla="*/ 0 h 720000"/>
              <a:gd name="connsiteX1" fmla="*/ 2081250 w 2081250"/>
              <a:gd name="connsiteY1" fmla="*/ 0 h 720000"/>
              <a:gd name="connsiteX2" fmla="*/ 2081250 w 2081250"/>
              <a:gd name="connsiteY2" fmla="*/ 720000 h 720000"/>
              <a:gd name="connsiteX3" fmla="*/ 0 w 2081250"/>
              <a:gd name="connsiteY3" fmla="*/ 720000 h 720000"/>
              <a:gd name="connsiteX4" fmla="*/ 0 w 20812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250" h="720000">
                <a:moveTo>
                  <a:pt x="0" y="0"/>
                </a:moveTo>
                <a:lnTo>
                  <a:pt x="2081250" y="0"/>
                </a:lnTo>
                <a:lnTo>
                  <a:pt x="20812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Self-reliant Space Industry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625BB76-4AB1-E527-49F1-D445BC66A464}"/>
              </a:ext>
            </a:extLst>
          </p:cNvPr>
          <p:cNvSpPr txBox="1"/>
          <p:nvPr/>
        </p:nvSpPr>
        <p:spPr>
          <a:xfrm>
            <a:off x="1286278" y="4688848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556534" y="4710029"/>
            <a:ext cx="1069955" cy="975710"/>
            <a:chOff x="3129838" y="4625217"/>
            <a:chExt cx="1069955" cy="975710"/>
          </a:xfrm>
        </p:grpSpPr>
        <p:sp>
          <p:nvSpPr>
            <p:cNvPr id="47" name="Round Diagonal Corner of Rectangle 23">
              <a:extLst>
                <a:ext uri="{FF2B5EF4-FFF2-40B4-BE49-F238E27FC236}">
                  <a16:creationId xmlns:a16="http://schemas.microsoft.com/office/drawing/2014/main" xmlns="" id="{6B2AA164-1759-401A-8DAA-5F0AC54F7C4E}"/>
                </a:ext>
              </a:extLst>
            </p:cNvPr>
            <p:cNvSpPr/>
            <p:nvPr/>
          </p:nvSpPr>
          <p:spPr>
            <a:xfrm>
              <a:off x="3129838" y="4625217"/>
              <a:ext cx="1069955" cy="975710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/>
            <a:srcRect l="22868" t="16330" r="13354" b="18349"/>
            <a:stretch/>
          </p:blipFill>
          <p:spPr>
            <a:xfrm>
              <a:off x="3401814" y="4836800"/>
              <a:ext cx="482600" cy="482600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625BB76-4AB1-E527-49F1-D445BC66A464}"/>
              </a:ext>
            </a:extLst>
          </p:cNvPr>
          <p:cNvSpPr txBox="1"/>
          <p:nvPr/>
        </p:nvSpPr>
        <p:spPr>
          <a:xfrm>
            <a:off x="2963055" y="471990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xmlns="" id="{4EC19857-2A66-F2DA-5956-168DE56F7D55}"/>
              </a:ext>
            </a:extLst>
          </p:cNvPr>
          <p:cNvSpPr/>
          <p:nvPr/>
        </p:nvSpPr>
        <p:spPr>
          <a:xfrm>
            <a:off x="3435029" y="5813331"/>
            <a:ext cx="1269562" cy="299775"/>
          </a:xfrm>
          <a:custGeom>
            <a:avLst/>
            <a:gdLst>
              <a:gd name="connsiteX0" fmla="*/ 0 w 2081250"/>
              <a:gd name="connsiteY0" fmla="*/ 0 h 720000"/>
              <a:gd name="connsiteX1" fmla="*/ 2081250 w 2081250"/>
              <a:gd name="connsiteY1" fmla="*/ 0 h 720000"/>
              <a:gd name="connsiteX2" fmla="*/ 2081250 w 2081250"/>
              <a:gd name="connsiteY2" fmla="*/ 720000 h 720000"/>
              <a:gd name="connsiteX3" fmla="*/ 0 w 2081250"/>
              <a:gd name="connsiteY3" fmla="*/ 720000 h 720000"/>
              <a:gd name="connsiteX4" fmla="*/ 0 w 20812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250" h="720000">
                <a:moveTo>
                  <a:pt x="0" y="0"/>
                </a:moveTo>
                <a:lnTo>
                  <a:pt x="2081250" y="0"/>
                </a:lnTo>
                <a:lnTo>
                  <a:pt x="20812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INTERNET PENETRATION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326277" y="4787174"/>
            <a:ext cx="3817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solutions for Technology enabled Governance</a:t>
            </a:r>
            <a:endParaRPr kumimoji="0" lang="en-IN" sz="1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Chevron 53">
            <a:extLst>
              <a:ext uri="{FF2B5EF4-FFF2-40B4-BE49-F238E27FC236}">
                <a16:creationId xmlns:a16="http://schemas.microsoft.com/office/drawing/2014/main" xmlns="" id="{030FFB52-65CA-767C-31B6-21F4BA55FDED}"/>
              </a:ext>
            </a:extLst>
          </p:cNvPr>
          <p:cNvSpPr/>
          <p:nvPr/>
        </p:nvSpPr>
        <p:spPr>
          <a:xfrm>
            <a:off x="4984294" y="4946008"/>
            <a:ext cx="280503" cy="328664"/>
          </a:xfrm>
          <a:prstGeom prst="chevron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547875" y="1222643"/>
            <a:ext cx="501284" cy="501284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6" name="Rectangle 55" descr="Processor"/>
          <p:cNvSpPr/>
          <p:nvPr/>
        </p:nvSpPr>
        <p:spPr>
          <a:xfrm>
            <a:off x="6654706" y="1329474"/>
            <a:ext cx="287622" cy="287622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Freeform 56"/>
          <p:cNvSpPr/>
          <p:nvPr/>
        </p:nvSpPr>
        <p:spPr>
          <a:xfrm>
            <a:off x="6302972" y="1880064"/>
            <a:ext cx="982980" cy="328710"/>
          </a:xfrm>
          <a:custGeom>
            <a:avLst/>
            <a:gdLst>
              <a:gd name="connsiteX0" fmla="*/ 0 w 821777"/>
              <a:gd name="connsiteY0" fmla="*/ 0 h 328710"/>
              <a:gd name="connsiteX1" fmla="*/ 821777 w 821777"/>
              <a:gd name="connsiteY1" fmla="*/ 0 h 328710"/>
              <a:gd name="connsiteX2" fmla="*/ 821777 w 821777"/>
              <a:gd name="connsiteY2" fmla="*/ 328710 h 328710"/>
              <a:gd name="connsiteX3" fmla="*/ 0 w 821777"/>
              <a:gd name="connsiteY3" fmla="*/ 328710 h 328710"/>
              <a:gd name="connsiteX4" fmla="*/ 0 w 821777"/>
              <a:gd name="connsiteY4" fmla="*/ 0 h 3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777" h="328710">
                <a:moveTo>
                  <a:pt x="0" y="0"/>
                </a:moveTo>
                <a:lnTo>
                  <a:pt x="821777" y="0"/>
                </a:lnTo>
                <a:lnTo>
                  <a:pt x="821777" y="328710"/>
                </a:lnTo>
                <a:lnTo>
                  <a:pt x="0" y="3287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</a:t>
            </a:r>
          </a:p>
        </p:txBody>
      </p:sp>
      <p:sp>
        <p:nvSpPr>
          <p:cNvPr id="58" name="Oval 57"/>
          <p:cNvSpPr/>
          <p:nvPr/>
        </p:nvSpPr>
        <p:spPr>
          <a:xfrm>
            <a:off x="7992341" y="1222643"/>
            <a:ext cx="501284" cy="501284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9" name="Rectangle 58" descr="Head with Gears"/>
          <p:cNvSpPr/>
          <p:nvPr/>
        </p:nvSpPr>
        <p:spPr>
          <a:xfrm>
            <a:off x="8099172" y="1329474"/>
            <a:ext cx="287622" cy="287622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0" name="Freeform 59"/>
          <p:cNvSpPr/>
          <p:nvPr/>
        </p:nvSpPr>
        <p:spPr>
          <a:xfrm>
            <a:off x="7832094" y="1880064"/>
            <a:ext cx="821777" cy="328710"/>
          </a:xfrm>
          <a:custGeom>
            <a:avLst/>
            <a:gdLst>
              <a:gd name="connsiteX0" fmla="*/ 0 w 821777"/>
              <a:gd name="connsiteY0" fmla="*/ 0 h 328710"/>
              <a:gd name="connsiteX1" fmla="*/ 821777 w 821777"/>
              <a:gd name="connsiteY1" fmla="*/ 0 h 328710"/>
              <a:gd name="connsiteX2" fmla="*/ 821777 w 821777"/>
              <a:gd name="connsiteY2" fmla="*/ 328710 h 328710"/>
              <a:gd name="connsiteX3" fmla="*/ 0 w 821777"/>
              <a:gd name="connsiteY3" fmla="*/ 328710 h 328710"/>
              <a:gd name="connsiteX4" fmla="*/ 0 w 821777"/>
              <a:gd name="connsiteY4" fmla="*/ 0 h 3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777" h="328710">
                <a:moveTo>
                  <a:pt x="0" y="0"/>
                </a:moveTo>
                <a:lnTo>
                  <a:pt x="821777" y="0"/>
                </a:lnTo>
                <a:lnTo>
                  <a:pt x="821777" y="328710"/>
                </a:lnTo>
                <a:lnTo>
                  <a:pt x="0" y="3287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engine</a:t>
            </a:r>
          </a:p>
        </p:txBody>
      </p:sp>
      <p:sp>
        <p:nvSpPr>
          <p:cNvPr id="61" name="Oval 60"/>
          <p:cNvSpPr/>
          <p:nvPr/>
        </p:nvSpPr>
        <p:spPr>
          <a:xfrm>
            <a:off x="7956582" y="2377712"/>
            <a:ext cx="501284" cy="501284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2" name="Rectangle 61" descr="Telephone"/>
          <p:cNvSpPr/>
          <p:nvPr/>
        </p:nvSpPr>
        <p:spPr>
          <a:xfrm>
            <a:off x="8063413" y="2484543"/>
            <a:ext cx="287622" cy="287622"/>
          </a:xfrm>
          <a:prstGeom prst="rect">
            <a:avLst/>
          </a:prstGeom>
          <a:blipFill>
            <a:blip r:embed="rId11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3" name="Freeform 62"/>
          <p:cNvSpPr/>
          <p:nvPr/>
        </p:nvSpPr>
        <p:spPr>
          <a:xfrm>
            <a:off x="7463545" y="3035133"/>
            <a:ext cx="1395371" cy="328710"/>
          </a:xfrm>
          <a:custGeom>
            <a:avLst/>
            <a:gdLst>
              <a:gd name="connsiteX0" fmla="*/ 0 w 821777"/>
              <a:gd name="connsiteY0" fmla="*/ 0 h 328710"/>
              <a:gd name="connsiteX1" fmla="*/ 821777 w 821777"/>
              <a:gd name="connsiteY1" fmla="*/ 0 h 328710"/>
              <a:gd name="connsiteX2" fmla="*/ 821777 w 821777"/>
              <a:gd name="connsiteY2" fmla="*/ 328710 h 328710"/>
              <a:gd name="connsiteX3" fmla="*/ 0 w 821777"/>
              <a:gd name="connsiteY3" fmla="*/ 328710 h 328710"/>
              <a:gd name="connsiteX4" fmla="*/ 0 w 821777"/>
              <a:gd name="connsiteY4" fmla="*/ 0 h 3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777" h="328710">
                <a:moveTo>
                  <a:pt x="0" y="0"/>
                </a:moveTo>
                <a:lnTo>
                  <a:pt x="821777" y="0"/>
                </a:lnTo>
                <a:lnTo>
                  <a:pt x="821777" y="328710"/>
                </a:lnTo>
                <a:lnTo>
                  <a:pt x="0" y="3287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network</a:t>
            </a:r>
          </a:p>
        </p:txBody>
      </p:sp>
      <p:sp>
        <p:nvSpPr>
          <p:cNvPr id="64" name="Oval 63"/>
          <p:cNvSpPr/>
          <p:nvPr/>
        </p:nvSpPr>
        <p:spPr>
          <a:xfrm>
            <a:off x="4998433" y="2321549"/>
            <a:ext cx="501284" cy="501284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5" name="Rectangle 64" descr="Map with pin"/>
          <p:cNvSpPr/>
          <p:nvPr/>
        </p:nvSpPr>
        <p:spPr>
          <a:xfrm>
            <a:off x="5105264" y="2428380"/>
            <a:ext cx="287622" cy="287622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6" name="Freeform 65"/>
          <p:cNvSpPr/>
          <p:nvPr/>
        </p:nvSpPr>
        <p:spPr>
          <a:xfrm>
            <a:off x="4692228" y="2978970"/>
            <a:ext cx="967736" cy="328710"/>
          </a:xfrm>
          <a:custGeom>
            <a:avLst/>
            <a:gdLst>
              <a:gd name="connsiteX0" fmla="*/ 0 w 821777"/>
              <a:gd name="connsiteY0" fmla="*/ 0 h 328710"/>
              <a:gd name="connsiteX1" fmla="*/ 821777 w 821777"/>
              <a:gd name="connsiteY1" fmla="*/ 0 h 328710"/>
              <a:gd name="connsiteX2" fmla="*/ 821777 w 821777"/>
              <a:gd name="connsiteY2" fmla="*/ 328710 h 328710"/>
              <a:gd name="connsiteX3" fmla="*/ 0 w 821777"/>
              <a:gd name="connsiteY3" fmla="*/ 328710 h 328710"/>
              <a:gd name="connsiteX4" fmla="*/ 0 w 821777"/>
              <a:gd name="connsiteY4" fmla="*/ 0 h 3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777" h="328710">
                <a:moveTo>
                  <a:pt x="0" y="0"/>
                </a:moveTo>
                <a:lnTo>
                  <a:pt x="821777" y="0"/>
                </a:lnTo>
                <a:lnTo>
                  <a:pt x="821777" y="328710"/>
                </a:lnTo>
                <a:lnTo>
                  <a:pt x="0" y="3287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Geospatial network</a:t>
            </a:r>
          </a:p>
        </p:txBody>
      </p:sp>
      <p:sp>
        <p:nvSpPr>
          <p:cNvPr id="67" name="Oval 66"/>
          <p:cNvSpPr/>
          <p:nvPr/>
        </p:nvSpPr>
        <p:spPr>
          <a:xfrm>
            <a:off x="6410509" y="2398070"/>
            <a:ext cx="501284" cy="501284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8" name="Rectangle 67" descr="Security Camera"/>
          <p:cNvSpPr/>
          <p:nvPr/>
        </p:nvSpPr>
        <p:spPr>
          <a:xfrm>
            <a:off x="6517340" y="2504901"/>
            <a:ext cx="287622" cy="287622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Freeform 68"/>
          <p:cNvSpPr/>
          <p:nvPr/>
        </p:nvSpPr>
        <p:spPr>
          <a:xfrm>
            <a:off x="6104304" y="3055492"/>
            <a:ext cx="1111548" cy="328710"/>
          </a:xfrm>
          <a:custGeom>
            <a:avLst/>
            <a:gdLst>
              <a:gd name="connsiteX0" fmla="*/ 0 w 821777"/>
              <a:gd name="connsiteY0" fmla="*/ 0 h 328710"/>
              <a:gd name="connsiteX1" fmla="*/ 821777 w 821777"/>
              <a:gd name="connsiteY1" fmla="*/ 0 h 328710"/>
              <a:gd name="connsiteX2" fmla="*/ 821777 w 821777"/>
              <a:gd name="connsiteY2" fmla="*/ 328710 h 328710"/>
              <a:gd name="connsiteX3" fmla="*/ 0 w 821777"/>
              <a:gd name="connsiteY3" fmla="*/ 328710 h 328710"/>
              <a:gd name="connsiteX4" fmla="*/ 0 w 821777"/>
              <a:gd name="connsiteY4" fmla="*/ 0 h 3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777" h="328710">
                <a:moveTo>
                  <a:pt x="0" y="0"/>
                </a:moveTo>
                <a:lnTo>
                  <a:pt x="821777" y="0"/>
                </a:lnTo>
                <a:lnTo>
                  <a:pt x="821777" y="328710"/>
                </a:lnTo>
                <a:lnTo>
                  <a:pt x="0" y="3287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data</a:t>
            </a:r>
          </a:p>
        </p:txBody>
      </p:sp>
      <p:sp>
        <p:nvSpPr>
          <p:cNvPr id="73" name="Freeform 72"/>
          <p:cNvSpPr/>
          <p:nvPr/>
        </p:nvSpPr>
        <p:spPr>
          <a:xfrm>
            <a:off x="4556789" y="1887311"/>
            <a:ext cx="1418560" cy="328710"/>
          </a:xfrm>
          <a:custGeom>
            <a:avLst/>
            <a:gdLst>
              <a:gd name="connsiteX0" fmla="*/ 0 w 821777"/>
              <a:gd name="connsiteY0" fmla="*/ 0 h 328710"/>
              <a:gd name="connsiteX1" fmla="*/ 821777 w 821777"/>
              <a:gd name="connsiteY1" fmla="*/ 0 h 328710"/>
              <a:gd name="connsiteX2" fmla="*/ 821777 w 821777"/>
              <a:gd name="connsiteY2" fmla="*/ 328710 h 328710"/>
              <a:gd name="connsiteX3" fmla="*/ 0 w 821777"/>
              <a:gd name="connsiteY3" fmla="*/ 328710 h 328710"/>
              <a:gd name="connsiteX4" fmla="*/ 0 w 821777"/>
              <a:gd name="connsiteY4" fmla="*/ 0 h 3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777" h="328710">
                <a:moveTo>
                  <a:pt x="0" y="0"/>
                </a:moveTo>
                <a:lnTo>
                  <a:pt x="821777" y="0"/>
                </a:lnTo>
                <a:lnTo>
                  <a:pt x="821777" y="328710"/>
                </a:lnTo>
                <a:lnTo>
                  <a:pt x="0" y="3287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collection</a:t>
            </a:r>
          </a:p>
        </p:txBody>
      </p:sp>
      <p:sp>
        <p:nvSpPr>
          <p:cNvPr id="74" name="Oval 73"/>
          <p:cNvSpPr/>
          <p:nvPr/>
        </p:nvSpPr>
        <p:spPr>
          <a:xfrm>
            <a:off x="5021717" y="1229890"/>
            <a:ext cx="501284" cy="501284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75" name="Rectangle 74" descr="Database"/>
          <p:cNvSpPr/>
          <p:nvPr/>
        </p:nvSpPr>
        <p:spPr>
          <a:xfrm>
            <a:off x="5128548" y="1336721"/>
            <a:ext cx="287622" cy="287622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6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54489" y="-14393"/>
            <a:ext cx="9143999" cy="5081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IT &amp; Space Integration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418" y="5385"/>
            <a:ext cx="584310" cy="558423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67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78066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DE7736B1-E98A-FC49-8C62-24B17FE125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84168510"/>
              </p:ext>
            </p:extLst>
          </p:nvPr>
        </p:nvGraphicFramePr>
        <p:xfrm>
          <a:off x="-597530" y="724179"/>
          <a:ext cx="6672404" cy="4409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Vision 2030: Reforms that can make India a developed nation - Rediff.com  Business">
            <a:extLst>
              <a:ext uri="{FF2B5EF4-FFF2-40B4-BE49-F238E27FC236}">
                <a16:creationId xmlns:a16="http://schemas.microsoft.com/office/drawing/2014/main" xmlns="" id="{610D0F2F-5F24-A246-8903-0C4DCBA65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34"/>
          <a:stretch/>
        </p:blipFill>
        <p:spPr bwMode="auto">
          <a:xfrm>
            <a:off x="5681662" y="1532815"/>
            <a:ext cx="3462338" cy="446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7349" y="6334780"/>
            <a:ext cx="1967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Monotype Corsiva" panose="03010101010201010101" pitchFamily="66" charset="0"/>
              </a:rPr>
              <a:t>Thank you….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54489" y="-14393"/>
            <a:ext cx="9143999" cy="5081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Space Technology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67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0199" y="5108422"/>
            <a:ext cx="1556946" cy="14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31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27400" y="2222500"/>
            <a:ext cx="2520000" cy="252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V="1">
            <a:off x="4587400" y="488502"/>
            <a:ext cx="0" cy="1733998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34851" y="3482500"/>
            <a:ext cx="3296600" cy="0"/>
          </a:xfrm>
          <a:prstGeom prst="line">
            <a:avLst/>
          </a:prstGeom>
          <a:ln w="571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61188" y="4738193"/>
            <a:ext cx="0" cy="2115500"/>
          </a:xfrm>
          <a:prstGeom prst="line">
            <a:avLst/>
          </a:prstGeom>
          <a:ln w="5715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-12700" y="3482500"/>
            <a:ext cx="3327400" cy="0"/>
          </a:xfrm>
          <a:prstGeom prst="line">
            <a:avLst/>
          </a:prstGeom>
          <a:ln w="571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87"/>
          <p:cNvSpPr txBox="1"/>
          <p:nvPr/>
        </p:nvSpPr>
        <p:spPr>
          <a:xfrm>
            <a:off x="3469980" y="2545057"/>
            <a:ext cx="2133599" cy="1341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199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" name="Shape 87"/>
          <p:cNvSpPr txBox="1"/>
          <p:nvPr/>
        </p:nvSpPr>
        <p:spPr>
          <a:xfrm>
            <a:off x="2680356" y="3367789"/>
            <a:ext cx="3730170" cy="3795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Total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Missions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2674" y="625980"/>
            <a:ext cx="458621" cy="2616030"/>
          </a:xfrm>
          <a:prstGeom prst="rect">
            <a:avLst/>
          </a:prstGeom>
        </p:spPr>
      </p:pic>
      <p:pic>
        <p:nvPicPr>
          <p:cNvPr id="17" name="Shape 89" descr="C:\Users\Shamsu\Desktop\delete\pslv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572" r="48789" b="26434"/>
          <a:stretch/>
        </p:blipFill>
        <p:spPr>
          <a:xfrm>
            <a:off x="130331" y="758225"/>
            <a:ext cx="533241" cy="257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C:\Users\computer\Desktop\LVM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8679" y="758225"/>
            <a:ext cx="904754" cy="24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Gopi Krishnan\Desktop\COVER.jpg"/>
          <p:cNvPicPr>
            <a:picLocks noChangeAspect="1" noChangeArrowheads="1"/>
          </p:cNvPicPr>
          <p:nvPr/>
        </p:nvPicPr>
        <p:blipFill rotWithShape="1">
          <a:blip r:embed="rId5" cstate="print"/>
          <a:srcRect l="5682"/>
          <a:stretch/>
        </p:blipFill>
        <p:spPr bwMode="auto">
          <a:xfrm>
            <a:off x="-5743" y="4966049"/>
            <a:ext cx="987496" cy="16354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C:\Users\ASTS_LVPO\Desktop\Untitled.jpg"/>
          <p:cNvPicPr>
            <a:picLocks noChangeAspect="1" noChangeArrowheads="1"/>
          </p:cNvPicPr>
          <p:nvPr/>
        </p:nvPicPr>
        <p:blipFill rotWithShape="1">
          <a:blip r:embed="rId6"/>
          <a:srcRect l="48659" t="31727" r="33434" b="43886"/>
          <a:stretch/>
        </p:blipFill>
        <p:spPr bwMode="auto">
          <a:xfrm>
            <a:off x="1068855" y="4966037"/>
            <a:ext cx="1340548" cy="16319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Image resul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96503" y="4966035"/>
            <a:ext cx="1053597" cy="163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ATV D02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7" t="34670" r="40584" b="5782"/>
          <a:stretch/>
        </p:blipFill>
        <p:spPr bwMode="auto">
          <a:xfrm>
            <a:off x="3640936" y="4966035"/>
            <a:ext cx="803462" cy="163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85"/>
          <p:cNvSpPr txBox="1"/>
          <p:nvPr/>
        </p:nvSpPr>
        <p:spPr>
          <a:xfrm>
            <a:off x="3323162" y="908056"/>
            <a:ext cx="1526976" cy="1314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SLV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ASLV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PSLV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GSLV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GSLV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MkIII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D58C2E"/>
              </a:solidFill>
              <a:effectLst/>
              <a:uLnTx/>
              <a:uFillTx/>
              <a:latin typeface="Arial Narrow" panose="020B0606020202030204" pitchFamily="34" charset="0"/>
              <a:ea typeface="Cambria"/>
              <a:cs typeface="Cambria"/>
              <a:sym typeface="Cambria"/>
            </a:endParaRPr>
          </a:p>
        </p:txBody>
      </p:sp>
      <p:sp>
        <p:nvSpPr>
          <p:cNvPr id="24" name="Shape 97"/>
          <p:cNvSpPr txBox="1"/>
          <p:nvPr/>
        </p:nvSpPr>
        <p:spPr>
          <a:xfrm>
            <a:off x="1577116" y="3177868"/>
            <a:ext cx="1795461" cy="307974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Launch Vehicles</a:t>
            </a:r>
          </a:p>
        </p:txBody>
      </p:sp>
      <p:pic>
        <p:nvPicPr>
          <p:cNvPr id="25" name="Shape 98" descr="G:\Visit of HE President to SHAR JAn 2012\Picture collection for KR PPt Dec 29, 2011 from DECU Library\PSLV-C11TakingChandrayaan1.jpg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06754" y="1154016"/>
            <a:ext cx="722025" cy="1319086"/>
          </a:xfrm>
          <a:prstGeom prst="ellipse">
            <a:avLst/>
          </a:prstGeom>
          <a:noFill/>
          <a:ln w="19050" cap="rnd" cmpd="sng">
            <a:solidFill>
              <a:srgbClr val="333333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7" name="Shape 101" descr="INSAT-4CR.png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407442">
            <a:off x="5797563" y="935875"/>
            <a:ext cx="1225296" cy="1364148"/>
          </a:xfrm>
          <a:prstGeom prst="ellipse">
            <a:avLst/>
          </a:prstGeom>
          <a:noFill/>
          <a:ln w="28575" cap="rnd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28" name="Shape 107"/>
          <p:cNvSpPr txBox="1"/>
          <p:nvPr/>
        </p:nvSpPr>
        <p:spPr>
          <a:xfrm>
            <a:off x="4612248" y="766172"/>
            <a:ext cx="1528762" cy="7591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Remote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Sensing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Communication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58C2E"/>
                </a:solidFill>
                <a:effectLst/>
                <a:uLnTx/>
                <a:uFillTx/>
                <a:latin typeface="Arial Narrow" panose="020B0606020202030204" pitchFamily="34" charset="0"/>
                <a:ea typeface="Cambria"/>
                <a:cs typeface="Cambria"/>
                <a:sym typeface="Cambria"/>
              </a:rPr>
              <a:t>Navigation</a:t>
            </a:r>
          </a:p>
        </p:txBody>
      </p:sp>
      <p:sp>
        <p:nvSpPr>
          <p:cNvPr id="29" name="Shape 108"/>
          <p:cNvSpPr txBox="1"/>
          <p:nvPr/>
        </p:nvSpPr>
        <p:spPr>
          <a:xfrm>
            <a:off x="6024733" y="460280"/>
            <a:ext cx="795338" cy="461664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chemeClr val="dk1">
                <a:alpha val="34901"/>
              </a:scheme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114</a:t>
            </a:r>
          </a:p>
        </p:txBody>
      </p:sp>
      <p:sp>
        <p:nvSpPr>
          <p:cNvPr id="30" name="Shape 109"/>
          <p:cNvSpPr txBox="1"/>
          <p:nvPr/>
        </p:nvSpPr>
        <p:spPr>
          <a:xfrm>
            <a:off x="2554760" y="558284"/>
            <a:ext cx="595311" cy="461962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2400" dirty="0">
                <a:solidFill>
                  <a:srgbClr val="C9492C"/>
                </a:solidFill>
                <a:latin typeface="Arial Black"/>
                <a:ea typeface="Arial Black"/>
                <a:cs typeface="Arial Black"/>
                <a:sym typeface="Arial Black"/>
              </a:rPr>
              <a:t>80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9492C"/>
              </a:solidFill>
              <a:effectLst/>
              <a:uLnTx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" name="Shape 105"/>
          <p:cNvSpPr/>
          <p:nvPr/>
        </p:nvSpPr>
        <p:spPr>
          <a:xfrm>
            <a:off x="6114143" y="3976090"/>
            <a:ext cx="2934075" cy="377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"/>
              </a:rPr>
              <a:t>342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Satellites</a:t>
            </a:r>
          </a:p>
        </p:txBody>
      </p:sp>
      <p:sp>
        <p:nvSpPr>
          <p:cNvPr id="34" name="Shape 109"/>
          <p:cNvSpPr txBox="1"/>
          <p:nvPr/>
        </p:nvSpPr>
        <p:spPr>
          <a:xfrm>
            <a:off x="259146" y="3814378"/>
            <a:ext cx="3400192" cy="461962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5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Missions</a:t>
            </a:r>
          </a:p>
        </p:txBody>
      </p:sp>
      <p:sp>
        <p:nvSpPr>
          <p:cNvPr id="35" name="Shape 105"/>
          <p:cNvSpPr/>
          <p:nvPr/>
        </p:nvSpPr>
        <p:spPr>
          <a:xfrm>
            <a:off x="6360864" y="4552493"/>
            <a:ext cx="2558844" cy="377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"/>
              </a:rPr>
              <a:t>34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countries</a:t>
            </a:r>
          </a:p>
        </p:txBody>
      </p:sp>
      <p:sp>
        <p:nvSpPr>
          <p:cNvPr id="36" name="Shape 104"/>
          <p:cNvSpPr txBox="1"/>
          <p:nvPr/>
        </p:nvSpPr>
        <p:spPr>
          <a:xfrm>
            <a:off x="-63607" y="4288367"/>
            <a:ext cx="1168249" cy="754715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Pad Abort Test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For Crew Escape System Demonstration</a:t>
            </a:r>
          </a:p>
        </p:txBody>
      </p:sp>
      <p:sp>
        <p:nvSpPr>
          <p:cNvPr id="37" name="Shape 106"/>
          <p:cNvSpPr txBox="1"/>
          <p:nvPr/>
        </p:nvSpPr>
        <p:spPr>
          <a:xfrm>
            <a:off x="1099586" y="4413584"/>
            <a:ext cx="1296383" cy="716921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Crew Module Atmospheric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Re-entry Experiment</a:t>
            </a:r>
          </a:p>
        </p:txBody>
      </p:sp>
      <p:sp>
        <p:nvSpPr>
          <p:cNvPr id="38" name="Shape 110"/>
          <p:cNvSpPr txBox="1"/>
          <p:nvPr/>
        </p:nvSpPr>
        <p:spPr>
          <a:xfrm>
            <a:off x="2401882" y="4283438"/>
            <a:ext cx="1263254" cy="716921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Reusable Launch Vehicle-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Technology Demonstrator</a:t>
            </a:r>
          </a:p>
        </p:txBody>
      </p:sp>
      <p:sp>
        <p:nvSpPr>
          <p:cNvPr id="39" name="Shape 112"/>
          <p:cNvSpPr txBox="1"/>
          <p:nvPr/>
        </p:nvSpPr>
        <p:spPr>
          <a:xfrm>
            <a:off x="3684253" y="4715827"/>
            <a:ext cx="803462" cy="566035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SCRAMJET</a:t>
            </a:r>
          </a:p>
        </p:txBody>
      </p:sp>
      <p:sp>
        <p:nvSpPr>
          <p:cNvPr id="40" name="Shape 97"/>
          <p:cNvSpPr txBox="1"/>
          <p:nvPr/>
        </p:nvSpPr>
        <p:spPr>
          <a:xfrm>
            <a:off x="622975" y="3512642"/>
            <a:ext cx="2738847" cy="307974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Technology Developments</a:t>
            </a:r>
          </a:p>
        </p:txBody>
      </p:sp>
      <p:sp>
        <p:nvSpPr>
          <p:cNvPr id="41" name="Shape 97"/>
          <p:cNvSpPr txBox="1"/>
          <p:nvPr/>
        </p:nvSpPr>
        <p:spPr>
          <a:xfrm>
            <a:off x="5872862" y="3524750"/>
            <a:ext cx="2738847" cy="307974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Global Presence</a:t>
            </a:r>
          </a:p>
        </p:txBody>
      </p:sp>
      <p:sp>
        <p:nvSpPr>
          <p:cNvPr id="42" name="Shape 97"/>
          <p:cNvSpPr txBox="1"/>
          <p:nvPr/>
        </p:nvSpPr>
        <p:spPr>
          <a:xfrm>
            <a:off x="5603573" y="3124831"/>
            <a:ext cx="2738847" cy="200682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Satellite missions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5360" y="551983"/>
            <a:ext cx="1076157" cy="1024435"/>
          </a:xfrm>
          <a:prstGeom prst="rect">
            <a:avLst/>
          </a:prstGeom>
        </p:spPr>
      </p:pic>
      <p:pic>
        <p:nvPicPr>
          <p:cNvPr id="93" name="Picture 2" descr="C:\Users\CHAIRMAN\Desktop\Picture Library December 29, 2011\Satellites\ocean2sat_00012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8426" y="2048740"/>
            <a:ext cx="1340163" cy="102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3" descr="C:\Users\CHAIRMAN\Desktop\Picture Library December 29, 2011\Satellites\Meghatopic1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5539" y="1516150"/>
            <a:ext cx="1222342" cy="93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38" descr="risat1-4_img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00986">
            <a:off x="5738858" y="2207786"/>
            <a:ext cx="946703" cy="84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41" descr="Cartossat-1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7447">
            <a:off x="6682793" y="2439668"/>
            <a:ext cx="1082739" cy="52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Arc 96"/>
          <p:cNvSpPr/>
          <p:nvPr/>
        </p:nvSpPr>
        <p:spPr>
          <a:xfrm rot="10571672">
            <a:off x="3344923" y="2031707"/>
            <a:ext cx="2402738" cy="2735819"/>
          </a:xfrm>
          <a:prstGeom prst="arc">
            <a:avLst>
              <a:gd name="adj1" fmla="val 16407889"/>
              <a:gd name="adj2" fmla="val 70950"/>
            </a:avLst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Arc 97"/>
          <p:cNvSpPr/>
          <p:nvPr/>
        </p:nvSpPr>
        <p:spPr>
          <a:xfrm rot="21300245">
            <a:off x="3439633" y="2189334"/>
            <a:ext cx="2402738" cy="2721505"/>
          </a:xfrm>
          <a:prstGeom prst="arc">
            <a:avLst>
              <a:gd name="adj1" fmla="val 16358788"/>
              <a:gd name="adj2" fmla="val 136163"/>
            </a:avLst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Arc 98"/>
          <p:cNvSpPr/>
          <p:nvPr/>
        </p:nvSpPr>
        <p:spPr>
          <a:xfrm rot="16200000">
            <a:off x="3282340" y="2256450"/>
            <a:ext cx="2739670" cy="2608271"/>
          </a:xfrm>
          <a:prstGeom prst="arc">
            <a:avLst>
              <a:gd name="adj1" fmla="val 16407889"/>
              <a:gd name="adj2" fmla="val 21513846"/>
            </a:avLst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Arc 99"/>
          <p:cNvSpPr/>
          <p:nvPr/>
        </p:nvSpPr>
        <p:spPr>
          <a:xfrm rot="5400000">
            <a:off x="3183325" y="2095936"/>
            <a:ext cx="2739670" cy="2590380"/>
          </a:xfrm>
          <a:prstGeom prst="arc">
            <a:avLst>
              <a:gd name="adj1" fmla="val 16476167"/>
              <a:gd name="adj2" fmla="val 25570"/>
            </a:avLst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Shape 109"/>
          <p:cNvSpPr txBox="1"/>
          <p:nvPr/>
        </p:nvSpPr>
        <p:spPr>
          <a:xfrm>
            <a:off x="456270" y="6535124"/>
            <a:ext cx="3400192" cy="461962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9492C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Student satellite missions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15849" y="5080803"/>
            <a:ext cx="5010143" cy="1794753"/>
            <a:chOff x="4515843" y="5198482"/>
            <a:chExt cx="5010143" cy="179475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6" cstate="print"/>
            <a:srcRect t="63189" r="25324" b="11735"/>
            <a:stretch/>
          </p:blipFill>
          <p:spPr>
            <a:xfrm>
              <a:off x="4644711" y="5722620"/>
              <a:ext cx="3523929" cy="7239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918713" y="6108700"/>
              <a:ext cx="460112" cy="45719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6" cstate="print"/>
            <a:srcRect l="72911" t="41518" b="26778"/>
            <a:stretch/>
          </p:blipFill>
          <p:spPr>
            <a:xfrm>
              <a:off x="8247649" y="5558374"/>
              <a:ext cx="1278337" cy="91524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 rot="1043022">
              <a:off x="8203165" y="5635625"/>
              <a:ext cx="391160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486400" y="5699125"/>
              <a:ext cx="348450" cy="119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560235" y="5676910"/>
              <a:ext cx="348450" cy="119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611379" y="5670463"/>
              <a:ext cx="348450" cy="119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15843" y="6465354"/>
              <a:ext cx="12474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Chandrayaan-1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2008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80543" y="5211201"/>
              <a:ext cx="16546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Mars Orbiter Mission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2013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72757" y="6470015"/>
              <a:ext cx="782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Astrosat</a:t>
              </a:r>
              <a:endParaRPr kumimoji="0" lang="en-IN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46607" y="5198482"/>
              <a:ext cx="12474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Chandrayaan-2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2019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6536" y="4999207"/>
            <a:ext cx="1067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Re-entry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4621588" y="5023262"/>
            <a:ext cx="4522413" cy="0"/>
          </a:xfrm>
          <a:prstGeom prst="line">
            <a:avLst/>
          </a:prstGeom>
          <a:ln w="571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0" y="0"/>
            <a:ext cx="9144000" cy="4776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Indian Space Programme – at a glance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4D5CFAC-F28B-FC40-8A64-A43658AF0016}"/>
              </a:ext>
            </a:extLst>
          </p:cNvPr>
          <p:cNvSpPr txBox="1"/>
          <p:nvPr/>
        </p:nvSpPr>
        <p:spPr>
          <a:xfrm>
            <a:off x="3294214" y="33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503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6710" y="18487"/>
            <a:ext cx="584310" cy="5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0754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Half Frame 52"/>
          <p:cNvSpPr/>
          <p:nvPr/>
        </p:nvSpPr>
        <p:spPr>
          <a:xfrm>
            <a:off x="4927382" y="3637642"/>
            <a:ext cx="244030" cy="3080004"/>
          </a:xfrm>
          <a:prstGeom prst="halfFram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Half Frame 51"/>
          <p:cNvSpPr/>
          <p:nvPr/>
        </p:nvSpPr>
        <p:spPr>
          <a:xfrm rot="5400000">
            <a:off x="7410785" y="-942603"/>
            <a:ext cx="244030" cy="3080004"/>
          </a:xfrm>
          <a:prstGeom prst="halfFram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3A0DCFC-24CD-5C4F-95B3-BCD1A2CD48E2}"/>
              </a:ext>
            </a:extLst>
          </p:cNvPr>
          <p:cNvGrpSpPr/>
          <p:nvPr/>
        </p:nvGrpSpPr>
        <p:grpSpPr>
          <a:xfrm>
            <a:off x="473872" y="509770"/>
            <a:ext cx="2647154" cy="3024779"/>
            <a:chOff x="596900" y="200025"/>
            <a:chExt cx="2524125" cy="3248025"/>
          </a:xfrm>
        </p:grpSpPr>
        <p:grpSp>
          <p:nvGrpSpPr>
            <p:cNvPr id="29703" name="Group 11"/>
            <p:cNvGrpSpPr>
              <a:grpSpLocks/>
            </p:cNvGrpSpPr>
            <p:nvPr/>
          </p:nvGrpSpPr>
          <p:grpSpPr bwMode="auto">
            <a:xfrm rot="1741384">
              <a:off x="2509838" y="200025"/>
              <a:ext cx="509587" cy="390525"/>
              <a:chOff x="8349905" y="2478197"/>
              <a:chExt cx="597697" cy="470337"/>
            </a:xfrm>
          </p:grpSpPr>
          <p:grpSp>
            <p:nvGrpSpPr>
              <p:cNvPr id="29733" name="Group 9"/>
              <p:cNvGrpSpPr>
                <a:grpSpLocks/>
              </p:cNvGrpSpPr>
              <p:nvPr/>
            </p:nvGrpSpPr>
            <p:grpSpPr bwMode="auto">
              <a:xfrm rot="-341790">
                <a:off x="8368533" y="2478197"/>
                <a:ext cx="579069" cy="430963"/>
                <a:chOff x="110347432" y="108657530"/>
                <a:chExt cx="4992308" cy="2890385"/>
              </a:xfrm>
            </p:grpSpPr>
            <p:pic>
              <p:nvPicPr>
                <p:cNvPr id="29735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759" t="4390" r="4904" b="8781"/>
                <a:stretch>
                  <a:fillRect/>
                </a:stretch>
              </p:blipFill>
              <p:spPr bwMode="auto">
                <a:xfrm>
                  <a:off x="110447738" y="108657530"/>
                  <a:ext cx="4892002" cy="28903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736" name="Rectangle 11"/>
                <p:cNvSpPr>
                  <a:spLocks noChangeArrowheads="1"/>
                </p:cNvSpPr>
                <p:nvPr/>
              </p:nvSpPr>
              <p:spPr bwMode="auto">
                <a:xfrm>
                  <a:off x="110347432" y="111247084"/>
                  <a:ext cx="280220" cy="2802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36576" tIns="36576" rIns="36576" bIns="36576"/>
                <a:lstStyle>
                  <a:lvl1pPr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6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4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 3" panose="05040102010807070707" pitchFamily="18" charset="2"/>
                    <a:buChar char=""/>
                    <a:defRPr sz="1200">
                      <a:solidFill>
                        <a:srgbClr val="404040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6F54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8347497" y="2889437"/>
                <a:ext cx="83789" cy="59271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766F54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65FF282-039C-EC4E-9900-5AF0E6CEB399}"/>
                </a:ext>
              </a:extLst>
            </p:cNvPr>
            <p:cNvGrpSpPr/>
            <p:nvPr/>
          </p:nvGrpSpPr>
          <p:grpSpPr>
            <a:xfrm>
              <a:off x="596900" y="295275"/>
              <a:ext cx="2524125" cy="3152775"/>
              <a:chOff x="596900" y="295275"/>
              <a:chExt cx="2524125" cy="3152775"/>
            </a:xfrm>
          </p:grpSpPr>
          <p:pic>
            <p:nvPicPr>
              <p:cNvPr id="29700" name="Picture 9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9687" t="15874" r="10703" b="9813"/>
              <a:stretch>
                <a:fillRect/>
              </a:stretch>
            </p:blipFill>
            <p:spPr bwMode="auto">
              <a:xfrm rot="1076190">
                <a:off x="1330325" y="858066"/>
                <a:ext cx="446088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1" name="Picture 96" descr="G18_ISO_Dplyd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31443" flipH="1">
                <a:off x="2055813" y="390525"/>
                <a:ext cx="5556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2" name="Picture 7" descr="G14 Spacecraft Picture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4300" y="698500"/>
                <a:ext cx="466725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9704" name="Group 121"/>
              <p:cNvGrpSpPr>
                <a:grpSpLocks/>
              </p:cNvGrpSpPr>
              <p:nvPr/>
            </p:nvGrpSpPr>
            <p:grpSpPr bwMode="auto">
              <a:xfrm>
                <a:off x="596900" y="684213"/>
                <a:ext cx="2506663" cy="2763837"/>
                <a:chOff x="643467" y="3611521"/>
                <a:chExt cx="3345227" cy="3622308"/>
              </a:xfrm>
            </p:grpSpPr>
            <p:pic>
              <p:nvPicPr>
                <p:cNvPr id="123" name="Picture 122"/>
                <p:cNvPicPr/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1227570" y="4281881"/>
                  <a:ext cx="2761124" cy="2951948"/>
                </a:xfrm>
                <a:prstGeom prst="rect">
                  <a:avLst/>
                </a:prstGeom>
                <a:noFill/>
                <a:ln w="25400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  <a:scene3d>
                  <a:camera prst="isometricTopUp"/>
                  <a:lightRig rig="threePt" dir="t"/>
                </a:scene3d>
              </p:spPr>
            </p:pic>
            <p:pic>
              <p:nvPicPr>
                <p:cNvPr id="29731" name="Picture 12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467" y="3611521"/>
                  <a:ext cx="994013" cy="6266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5" name="Isosceles Triangle 124"/>
                <p:cNvSpPr/>
                <p:nvPr/>
              </p:nvSpPr>
              <p:spPr>
                <a:xfrm rot="20122100">
                  <a:off x="1332004" y="3942334"/>
                  <a:ext cx="881326" cy="1828840"/>
                </a:xfrm>
                <a:prstGeom prst="triangle">
                  <a:avLst/>
                </a:prstGeom>
                <a:solidFill>
                  <a:schemeClr val="tx1">
                    <a:lumMod val="50000"/>
                    <a:lumOff val="50000"/>
                    <a:alpha val="2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9705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063444">
                <a:off x="1365250" y="295275"/>
                <a:ext cx="625475" cy="650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" name="Isosceles Triangle 127"/>
              <p:cNvSpPr/>
              <p:nvPr/>
            </p:nvSpPr>
            <p:spPr>
              <a:xfrm rot="294043">
                <a:off x="1670050" y="684213"/>
                <a:ext cx="660400" cy="1395412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29" name="Isosceles Triangle 128"/>
              <p:cNvSpPr/>
              <p:nvPr/>
            </p:nvSpPr>
            <p:spPr>
              <a:xfrm rot="2258245">
                <a:off x="1924050" y="811213"/>
                <a:ext cx="952500" cy="1655762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30" name="Isosceles Triangle 129"/>
              <p:cNvSpPr/>
              <p:nvPr/>
            </p:nvSpPr>
            <p:spPr>
              <a:xfrm rot="294043">
                <a:off x="1838325" y="447675"/>
                <a:ext cx="661988" cy="1784350"/>
              </a:xfrm>
              <a:prstGeom prst="triangle">
                <a:avLst>
                  <a:gd name="adj" fmla="val 100000"/>
                </a:avLst>
              </a:prstGeom>
              <a:solidFill>
                <a:schemeClr val="tx1">
                  <a:lumMod val="50000"/>
                  <a:lumOff val="5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709" name="TextBox 2"/>
          <p:cNvSpPr txBox="1">
            <a:spLocks noChangeArrowheads="1"/>
          </p:cNvSpPr>
          <p:nvPr/>
        </p:nvSpPr>
        <p:spPr bwMode="auto">
          <a:xfrm>
            <a:off x="3238500" y="1150124"/>
            <a:ext cx="19923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90488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High Throughput Satellites </a:t>
            </a: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DTH Satellites</a:t>
            </a: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Multibeam S-band</a:t>
            </a:r>
          </a:p>
        </p:txBody>
      </p:sp>
      <p:sp>
        <p:nvSpPr>
          <p:cNvPr id="29710" name="TextBox 18"/>
          <p:cNvSpPr txBox="1">
            <a:spLocks noChangeArrowheads="1"/>
          </p:cNvSpPr>
          <p:nvPr/>
        </p:nvSpPr>
        <p:spPr bwMode="auto">
          <a:xfrm>
            <a:off x="51245" y="3267755"/>
            <a:ext cx="2071688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Monotype Corsiva" panose="03010101010201010101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29711" name="TextBox 132"/>
          <p:cNvSpPr txBox="1">
            <a:spLocks noChangeArrowheads="1"/>
          </p:cNvSpPr>
          <p:nvPr/>
        </p:nvSpPr>
        <p:spPr bwMode="auto">
          <a:xfrm>
            <a:off x="70091" y="6171221"/>
            <a:ext cx="142875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Monotype Corsiva" panose="03010101010201010101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Navigation</a:t>
            </a:r>
          </a:p>
        </p:txBody>
      </p:sp>
      <p:pic>
        <p:nvPicPr>
          <p:cNvPr id="29712" name="Picture 92"/>
          <p:cNvPicPr>
            <a:picLocks noChangeAspect="1" noChangeArrowheads="1"/>
          </p:cNvPicPr>
          <p:nvPr/>
        </p:nvPicPr>
        <p:blipFill>
          <a:blip r:embed="rId9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7622" y="796155"/>
            <a:ext cx="3428136" cy="249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3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0436">
            <a:off x="5316538" y="5480824"/>
            <a:ext cx="14652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36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869512"/>
            <a:ext cx="1519237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ectangle 137"/>
          <p:cNvSpPr/>
          <p:nvPr/>
        </p:nvSpPr>
        <p:spPr>
          <a:xfrm>
            <a:off x="5059363" y="4809312"/>
            <a:ext cx="1771650" cy="530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 Narrow"/>
              </a:rPr>
              <a:t>Lunar Exploration: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 Narrow"/>
              </a:rPr>
              <a:t>Chandrayaan-2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6924858" y="4804484"/>
            <a:ext cx="2120900" cy="5484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r" defTabSz="914400" rtl="0" eaLnBrk="1" fontAlgn="base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 Narrow"/>
              </a:rPr>
              <a:t>Planetary Exploration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 Narrow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 Narrow"/>
              </a:rPr>
              <a:t>Mars Orbiter Mission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6346713" y="5833753"/>
            <a:ext cx="1895475" cy="530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 Narrow"/>
              </a:rPr>
              <a:t>Space Astronomy: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 Narrow"/>
              </a:rPr>
              <a:t>ASTROSAT </a:t>
            </a:r>
          </a:p>
        </p:txBody>
      </p:sp>
      <p:pic>
        <p:nvPicPr>
          <p:cNvPr id="29718" name="Picture 14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375" y="3828237"/>
            <a:ext cx="16383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TextBox 141"/>
          <p:cNvSpPr txBox="1">
            <a:spLocks noChangeArrowheads="1"/>
          </p:cNvSpPr>
          <p:nvPr/>
        </p:nvSpPr>
        <p:spPr bwMode="auto">
          <a:xfrm>
            <a:off x="7253121" y="6208403"/>
            <a:ext cx="1928812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science </a:t>
            </a:r>
          </a:p>
        </p:txBody>
      </p:sp>
      <p:pic>
        <p:nvPicPr>
          <p:cNvPr id="143" name="Picture 2"/>
          <p:cNvPicPr>
            <a:picLocks noChangeAspect="1" noChangeArrowheads="1"/>
          </p:cNvPicPr>
          <p:nvPr/>
        </p:nvPicPr>
        <p:blipFill rotWithShape="1">
          <a:blip r:embed="rId13" cstate="print"/>
          <a:srcRect b="21547"/>
          <a:stretch/>
        </p:blipFill>
        <p:spPr bwMode="auto">
          <a:xfrm>
            <a:off x="781873" y="3792740"/>
            <a:ext cx="3677784" cy="2277580"/>
          </a:xfrm>
          <a:prstGeom prst="rect">
            <a:avLst/>
          </a:prstGeom>
          <a:gradFill rotWithShape="1">
            <a:gsLst>
              <a:gs pos="0">
                <a:srgbClr val="1AB39F">
                  <a:tint val="48000"/>
                  <a:satMod val="138000"/>
                </a:srgbClr>
              </a:gs>
              <a:gs pos="25000">
                <a:srgbClr val="1AB39F">
                  <a:tint val="85000"/>
                </a:srgbClr>
              </a:gs>
              <a:gs pos="40000">
                <a:srgbClr val="1AB39F">
                  <a:tint val="92000"/>
                </a:srgbClr>
              </a:gs>
              <a:gs pos="50000">
                <a:srgbClr val="1AB39F">
                  <a:tint val="93000"/>
                </a:srgbClr>
              </a:gs>
              <a:gs pos="60000">
                <a:srgbClr val="1AB39F">
                  <a:tint val="92000"/>
                </a:srgbClr>
              </a:gs>
              <a:gs pos="75000">
                <a:srgbClr val="1AB39F">
                  <a:tint val="83000"/>
                  <a:satMod val="108000"/>
                </a:srgbClr>
              </a:gs>
              <a:gs pos="100000">
                <a:srgbClr val="1AB39F">
                  <a:tint val="48000"/>
                  <a:satMod val="15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rgbClr val="1AB39F"/>
            </a:contourClr>
          </a:sp3d>
        </p:spPr>
      </p:pic>
      <p:sp>
        <p:nvSpPr>
          <p:cNvPr id="29721" name="TextBox 144"/>
          <p:cNvSpPr txBox="1">
            <a:spLocks noChangeArrowheads="1"/>
          </p:cNvSpPr>
          <p:nvPr/>
        </p:nvSpPr>
        <p:spPr bwMode="auto">
          <a:xfrm>
            <a:off x="6673112" y="3275851"/>
            <a:ext cx="2214562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Monotype Corsiva" panose="03010101010201010101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Observation</a:t>
            </a:r>
          </a:p>
        </p:txBody>
      </p:sp>
      <p:sp>
        <p:nvSpPr>
          <p:cNvPr id="29724" name="TextBox 29"/>
          <p:cNvSpPr txBox="1">
            <a:spLocks noChangeArrowheads="1"/>
          </p:cNvSpPr>
          <p:nvPr/>
        </p:nvSpPr>
        <p:spPr bwMode="auto">
          <a:xfrm>
            <a:off x="24127" y="1377466"/>
            <a:ext cx="861133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9725" name="TextBox 147"/>
          <p:cNvSpPr txBox="1">
            <a:spLocks noChangeArrowheads="1"/>
          </p:cNvSpPr>
          <p:nvPr/>
        </p:nvSpPr>
        <p:spPr bwMode="auto">
          <a:xfrm>
            <a:off x="4756489" y="1334443"/>
            <a:ext cx="861133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6000" b="1" i="0" u="none" strike="noStrike" cap="none" spc="0" normalizeH="0" baseline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726" name="TextBox 148"/>
          <p:cNvSpPr txBox="1">
            <a:spLocks noChangeArrowheads="1"/>
          </p:cNvSpPr>
          <p:nvPr/>
        </p:nvSpPr>
        <p:spPr bwMode="auto">
          <a:xfrm>
            <a:off x="-92534" y="4603992"/>
            <a:ext cx="861133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6000" b="1" i="0" u="none" strike="noStrike" cap="none" spc="0" normalizeH="0" baseline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29727" name="TextBox 149"/>
          <p:cNvSpPr txBox="1">
            <a:spLocks noChangeArrowheads="1"/>
          </p:cNvSpPr>
          <p:nvPr/>
        </p:nvSpPr>
        <p:spPr bwMode="auto">
          <a:xfrm>
            <a:off x="6504057" y="5076863"/>
            <a:ext cx="861133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6000" b="1" i="0" u="none" strike="noStrike" cap="none" spc="0" normalizeH="0" baseline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418" y="5385"/>
            <a:ext cx="584310" cy="558423"/>
          </a:xfrm>
          <a:prstGeom prst="rect">
            <a:avLst/>
          </a:prstGeom>
        </p:spPr>
      </p:pic>
      <p:sp>
        <p:nvSpPr>
          <p:cNvPr id="2" name="Half Frame 1"/>
          <p:cNvSpPr/>
          <p:nvPr/>
        </p:nvSpPr>
        <p:spPr>
          <a:xfrm>
            <a:off x="51245" y="479945"/>
            <a:ext cx="244030" cy="3080004"/>
          </a:xfrm>
          <a:prstGeom prst="halfFram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Half Frame 49"/>
          <p:cNvSpPr/>
          <p:nvPr/>
        </p:nvSpPr>
        <p:spPr>
          <a:xfrm rot="16200000">
            <a:off x="1469232" y="4938350"/>
            <a:ext cx="244030" cy="3080004"/>
          </a:xfrm>
          <a:prstGeom prst="halfFram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Half Frame 50"/>
          <p:cNvSpPr/>
          <p:nvPr/>
        </p:nvSpPr>
        <p:spPr>
          <a:xfrm rot="10800000">
            <a:off x="8849053" y="3506992"/>
            <a:ext cx="244030" cy="3080004"/>
          </a:xfrm>
          <a:prstGeom prst="halfFram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Half Frame 53"/>
          <p:cNvSpPr/>
          <p:nvPr/>
        </p:nvSpPr>
        <p:spPr>
          <a:xfrm rot="10800000">
            <a:off x="4619548" y="587601"/>
            <a:ext cx="244030" cy="3080004"/>
          </a:xfrm>
          <a:prstGeom prst="halfFram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agonal Stripe 54"/>
          <p:cNvSpPr/>
          <p:nvPr/>
        </p:nvSpPr>
        <p:spPr>
          <a:xfrm rot="15980240">
            <a:off x="6307442" y="2399261"/>
            <a:ext cx="165063" cy="2485231"/>
          </a:xfrm>
          <a:prstGeom prst="diagStrip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Diagonal Stripe 55"/>
          <p:cNvSpPr/>
          <p:nvPr/>
        </p:nvSpPr>
        <p:spPr>
          <a:xfrm rot="5156423">
            <a:off x="3315428" y="2432112"/>
            <a:ext cx="165063" cy="2485231"/>
          </a:xfrm>
          <a:prstGeom prst="diagStrip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bject 2"/>
          <p:cNvSpPr/>
          <p:nvPr/>
        </p:nvSpPr>
        <p:spPr>
          <a:xfrm>
            <a:off x="400811" y="0"/>
            <a:ext cx="3378835" cy="12700"/>
          </a:xfrm>
          <a:custGeom>
            <a:avLst/>
            <a:gdLst/>
            <a:ahLst/>
            <a:cxnLst/>
            <a:rect l="l" t="t" r="r" b="b"/>
            <a:pathLst>
              <a:path w="3378835" h="12700">
                <a:moveTo>
                  <a:pt x="0" y="12204"/>
                </a:moveTo>
                <a:lnTo>
                  <a:pt x="3378720" y="12204"/>
                </a:lnTo>
                <a:lnTo>
                  <a:pt x="3378720" y="0"/>
                </a:lnTo>
                <a:lnTo>
                  <a:pt x="0" y="0"/>
                </a:lnTo>
                <a:lnTo>
                  <a:pt x="0" y="122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2AC22492-1BCF-864B-99D4-3B359E7E0872}"/>
              </a:ext>
            </a:extLst>
          </p:cNvPr>
          <p:cNvSpPr txBox="1">
            <a:spLocks/>
          </p:cNvSpPr>
          <p:nvPr/>
        </p:nvSpPr>
        <p:spPr>
          <a:xfrm>
            <a:off x="56444" y="-28426"/>
            <a:ext cx="9143999" cy="5081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Space Infrastructure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450A5017-85F0-C44A-907B-E30B5548C03D}"/>
              </a:ext>
            </a:extLst>
          </p:cNvPr>
          <p:cNvCxnSpPr/>
          <p:nvPr/>
        </p:nvCxnSpPr>
        <p:spPr>
          <a:xfrm>
            <a:off x="125616" y="488502"/>
            <a:ext cx="867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8319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39750" y="424597"/>
            <a:ext cx="3999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INDIAN</a:t>
            </a:r>
            <a:r>
              <a:rPr kumimoji="0" lang="en-IN" sz="1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SCENARIO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" y="-12779"/>
            <a:ext cx="8514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ISRO-Academia-Industry Interface &amp; Capacity Building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838786" y="1955757"/>
            <a:ext cx="2227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Technology Incubation Centres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877731" y="1099347"/>
            <a:ext cx="2269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Academic Centre for Spaces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824447" y="3563059"/>
            <a:ext cx="279583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Sponsored Research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834297" y="2864668"/>
            <a:ext cx="25171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Technology Cells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34297" y="1456011"/>
            <a:ext cx="470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D912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834298" y="58467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D912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srgbClr val="D91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834297" y="2387298"/>
            <a:ext cx="470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D912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781657" y="3113385"/>
            <a:ext cx="1183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D912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srgbClr val="D91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6949133" y="3964622"/>
            <a:ext cx="2196910" cy="35064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Industries &amp; Startups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1789" y="4293188"/>
            <a:ext cx="3220044" cy="528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17,000</a:t>
            </a:r>
          </a:p>
          <a:p>
            <a:pPr algn="ctr"/>
            <a:r>
              <a:rPr lang="en-US" dirty="0"/>
              <a:t>13,000 Technical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957647"/>
            <a:ext cx="3220044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ISRO &amp; its Technical Ecosystem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953" y="614519"/>
            <a:ext cx="3613594" cy="3245449"/>
            <a:chOff x="34953" y="1547018"/>
            <a:chExt cx="4245416" cy="3459312"/>
          </a:xfrm>
        </p:grpSpPr>
        <p:pic>
          <p:nvPicPr>
            <p:cNvPr id="30" name="Picture 4" descr="Image result for space centres of india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176" y="1586749"/>
              <a:ext cx="4207193" cy="3419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34953" y="1547018"/>
              <a:ext cx="1359281" cy="277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Rectangle 4"/>
          <p:cNvSpPr/>
          <p:nvPr/>
        </p:nvSpPr>
        <p:spPr>
          <a:xfrm>
            <a:off x="3801004" y="3957696"/>
            <a:ext cx="230452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Academics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79602" y="2115085"/>
            <a:ext cx="1671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Industries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00307" y="1352548"/>
            <a:ext cx="30121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/ </a:t>
            </a: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Medium Industries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68781" y="1584959"/>
            <a:ext cx="10550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D912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50+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93747" y="823722"/>
            <a:ext cx="1340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D912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450+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srgbClr val="D91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64292" y="2355307"/>
            <a:ext cx="10550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D912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55+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srgbClr val="D912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18771" y="2886586"/>
            <a:ext cx="2556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Start-ups</a:t>
            </a:r>
          </a:p>
          <a:p>
            <a:pPr marL="114300" marR="0" lvl="0" indent="-1143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Vehicle Building </a:t>
            </a:r>
          </a:p>
          <a:p>
            <a:pPr marL="114300" marR="0" lvl="0" indent="-1143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building</a:t>
            </a:r>
          </a:p>
          <a:p>
            <a:pPr marL="114300" marR="0" lvl="0" indent="-1143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Application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30175" y="0"/>
            <a:ext cx="852805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/>
            </a:pPr>
            <a:r>
              <a:rPr lang="en-I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Eco System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5616" y="434527"/>
            <a:ext cx="7992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0154" y="67800"/>
            <a:ext cx="730097" cy="69775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3945200"/>
            <a:ext cx="9144000" cy="0"/>
          </a:xfrm>
          <a:prstGeom prst="line">
            <a:avLst/>
          </a:prstGeom>
          <a:ln w="38100">
            <a:solidFill>
              <a:srgbClr val="BDD7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-1789" y="4821981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954649" y="4315269"/>
            <a:ext cx="2191394" cy="506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Growing Industry Base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801004" y="4293188"/>
            <a:ext cx="2304521" cy="5173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Fostering Innovation in Academics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991571" y="5366926"/>
            <a:ext cx="9714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Satellites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3459" y="6429857"/>
            <a:ext cx="1133175" cy="312970"/>
          </a:xfrm>
          <a:prstGeom prst="rect">
            <a:avLst/>
          </a:prstGeom>
        </p:spPr>
      </p:pic>
      <p:pic>
        <p:nvPicPr>
          <p:cNvPr id="55" name="Picture 4" descr="D:\Work\Misc\What next!!!\policy 6\3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9886" y="5354436"/>
            <a:ext cx="770904" cy="757030"/>
          </a:xfrm>
          <a:prstGeom prst="rect">
            <a:avLst/>
          </a:prstGeom>
          <a:noFill/>
        </p:spPr>
      </p:pic>
      <p:pic>
        <p:nvPicPr>
          <p:cNvPr id="57" name="Picture 6" descr="D:\Work\Misc\What next!!!\policy 6\5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2247" y="5641395"/>
            <a:ext cx="794624" cy="757030"/>
          </a:xfrm>
          <a:prstGeom prst="rect">
            <a:avLst/>
          </a:prstGeom>
          <a:noFill/>
        </p:spPr>
      </p:pic>
      <p:pic>
        <p:nvPicPr>
          <p:cNvPr id="76" name="Picture 7" descr="D:\Work\Misc\What next!!!\policy 6\index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7217" y="5930707"/>
            <a:ext cx="770904" cy="757030"/>
          </a:xfrm>
          <a:prstGeom prst="rect">
            <a:avLst/>
          </a:prstGeom>
          <a:noFill/>
        </p:spPr>
      </p:pic>
      <p:sp>
        <p:nvSpPr>
          <p:cNvPr id="78" name="AutoShape 2" descr="0.jpg"/>
          <p:cNvSpPr>
            <a:spLocks noChangeAspect="1" noChangeArrowheads="1"/>
          </p:cNvSpPr>
          <p:nvPr/>
        </p:nvSpPr>
        <p:spPr bwMode="auto">
          <a:xfrm>
            <a:off x="2019141" y="6180647"/>
            <a:ext cx="189761" cy="18634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9" name="AutoShape 4" descr="http://10.41.9.51/garuda3/?_task=mail&amp;_action=get&amp;_mbox=INBOX&amp;_uid=11136&amp;_part=2&amp;_extwin=1&amp;_mimewarning=1&amp;_embed=1"/>
          <p:cNvSpPr>
            <a:spLocks noChangeAspect="1" noChangeArrowheads="1"/>
          </p:cNvSpPr>
          <p:nvPr/>
        </p:nvSpPr>
        <p:spPr bwMode="auto">
          <a:xfrm>
            <a:off x="2019141" y="6180647"/>
            <a:ext cx="189761" cy="18634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3" name="Picture 2" descr="C:\Users\Director\Desktop\logo.pn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9515" y="5890821"/>
            <a:ext cx="1463725" cy="1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04" y="6099248"/>
            <a:ext cx="1941971" cy="33060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>
            <a:clrChange>
              <a:clrFrom>
                <a:srgbClr val="1C75BC"/>
              </a:clrFrom>
              <a:clrTo>
                <a:srgbClr val="1C75B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91" y="5563834"/>
            <a:ext cx="1221183" cy="338233"/>
          </a:xfrm>
          <a:prstGeom prst="rect">
            <a:avLst/>
          </a:prstGeom>
        </p:spPr>
      </p:pic>
      <p:pic>
        <p:nvPicPr>
          <p:cNvPr id="86" name="Picture 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766" y="6309563"/>
            <a:ext cx="1282343" cy="48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" name="Rectangle 86"/>
          <p:cNvSpPr/>
          <p:nvPr/>
        </p:nvSpPr>
        <p:spPr>
          <a:xfrm>
            <a:off x="5029" y="5332761"/>
            <a:ext cx="1790311" cy="318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Launch Vehicles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643606" y="5391692"/>
            <a:ext cx="199477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Data Application</a:t>
            </a:r>
          </a:p>
        </p:txBody>
      </p:sp>
      <p:pic>
        <p:nvPicPr>
          <p:cNvPr id="92" name="Picture 15" descr="H:\policy 6\1735199_original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480" b="19481"/>
          <a:stretch>
            <a:fillRect/>
          </a:stretch>
        </p:blipFill>
        <p:spPr bwMode="auto">
          <a:xfrm>
            <a:off x="4025628" y="6217983"/>
            <a:ext cx="1089166" cy="664816"/>
          </a:xfrm>
          <a:prstGeom prst="rect">
            <a:avLst/>
          </a:prstGeom>
          <a:noFill/>
        </p:spPr>
      </p:pic>
      <p:pic>
        <p:nvPicPr>
          <p:cNvPr id="93" name="Picture 16" descr="H:\policy 6\1366671160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>
                  <a:alpha val="92941"/>
                </a:srgbClr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0211" y="6006109"/>
            <a:ext cx="1173262" cy="390253"/>
          </a:xfrm>
          <a:prstGeom prst="rect">
            <a:avLst/>
          </a:prstGeom>
          <a:noFill/>
        </p:spPr>
      </p:pic>
      <p:pic>
        <p:nvPicPr>
          <p:cNvPr id="96" name="Picture 19" descr="H:\policy 6\excel-logo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4870" y="5681268"/>
            <a:ext cx="1670394" cy="4415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24033" y="4939243"/>
            <a:ext cx="439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Glimpse of start-ups in India across Space </a:t>
            </a:r>
            <a:endParaRPr lang="en-IN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75298" y="4892698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Collaborations</a:t>
            </a:r>
            <a:endParaRPr lang="en-IN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3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924" y="5337087"/>
            <a:ext cx="829019" cy="80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4150" y="5852732"/>
            <a:ext cx="994597" cy="84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8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74" b="18207"/>
          <a:stretch>
            <a:fillRect/>
          </a:stretch>
        </p:blipFill>
        <p:spPr bwMode="auto">
          <a:xfrm>
            <a:off x="7538789" y="5247854"/>
            <a:ext cx="1121987" cy="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1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5505" y="6072412"/>
            <a:ext cx="911615" cy="70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83AC41A-D42C-1949-BA9D-EE55BA2BAAF6}"/>
              </a:ext>
            </a:extLst>
          </p:cNvPr>
          <p:cNvCxnSpPr/>
          <p:nvPr/>
        </p:nvCxnSpPr>
        <p:spPr>
          <a:xfrm>
            <a:off x="5973288" y="4939243"/>
            <a:ext cx="0" cy="1803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6567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941560"/>
            <a:ext cx="4626321" cy="59164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6" name="Rectangle 75"/>
          <p:cNvSpPr/>
          <p:nvPr/>
        </p:nvSpPr>
        <p:spPr>
          <a:xfrm>
            <a:off x="4624882" y="940719"/>
            <a:ext cx="4626321" cy="59164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16" y="415743"/>
            <a:ext cx="7886700" cy="63980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ISRO Centers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" descr="C:\Users\computer\Desktop\LVM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76" y="2762009"/>
            <a:ext cx="1023610" cy="25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14108" y="1045305"/>
            <a:ext cx="659639" cy="102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3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0436">
            <a:off x="6636822" y="558954"/>
            <a:ext cx="1227595" cy="90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9990" y="1453477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Propulsion technology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39990" y="2347935"/>
            <a:ext cx="236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Aerodynamics, Mission design &amp; Simulation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95525" y="3553426"/>
            <a:ext cx="219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Avionics &amp; Control Systems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85161" y="4481829"/>
            <a:ext cx="2329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Structural design, Materials, Composites &amp; Fabrication 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95524" y="5661848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Chemicals &amp;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Pyro systems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6" descr="hwt.jpg"/>
          <p:cNvPicPr>
            <a:picLocks noChangeAspect="1"/>
          </p:cNvPicPr>
          <p:nvPr/>
        </p:nvPicPr>
        <p:blipFill>
          <a:blip r:embed="rId5" cstate="print"/>
          <a:srcRect l="3041" r="7253" b="3773"/>
          <a:stretch>
            <a:fillRect/>
          </a:stretch>
        </p:blipFill>
        <p:spPr bwMode="auto">
          <a:xfrm>
            <a:off x="1370272" y="2333209"/>
            <a:ext cx="781950" cy="76364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789" y="3327485"/>
            <a:ext cx="870916" cy="7673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48" t="16501" r="36337" b="13927"/>
          <a:stretch/>
        </p:blipFill>
        <p:spPr>
          <a:xfrm>
            <a:off x="1282505" y="4410786"/>
            <a:ext cx="884830" cy="7847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2601" y="5520492"/>
            <a:ext cx="874104" cy="7763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1280" y="2173425"/>
            <a:ext cx="745282" cy="97723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075603" y="1498731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Propulsion technology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77508" y="2302691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Optical, Microwave, scientific &amp; communication Payloads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75603" y="3548714"/>
            <a:ext cx="254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Deployable structures, Bus Systems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75603" y="4688954"/>
            <a:ext cx="271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systems &amp; Thermal management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75603" y="5733166"/>
            <a:ext cx="265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Communication systems &amp; Ground Infrastructure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11" descr="PICT0009"/>
          <p:cNvPicPr>
            <a:picLocks noChangeAspect="1" noChangeArrowheads="1"/>
          </p:cNvPicPr>
          <p:nvPr/>
        </p:nvPicPr>
        <p:blipFill rotWithShape="1">
          <a:blip r:embed="rId10" cstate="print"/>
          <a:srcRect l="20659" t="31284" r="8362" b="24794"/>
          <a:stretch/>
        </p:blipFill>
        <p:spPr bwMode="auto">
          <a:xfrm>
            <a:off x="4912608" y="1291969"/>
            <a:ext cx="969323" cy="67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C795CD4-609B-4DFF-B999-C2B53270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86065" y="3269392"/>
            <a:ext cx="1251064" cy="88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itle 1"/>
          <p:cNvSpPr txBox="1">
            <a:spLocks/>
          </p:cNvSpPr>
          <p:nvPr/>
        </p:nvSpPr>
        <p:spPr>
          <a:xfrm>
            <a:off x="130175" y="38100"/>
            <a:ext cx="852805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/>
            </a:pPr>
            <a:r>
              <a:rPr lang="en-IN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Multidisciplinary domain expertise in ISRO: R&amp;D &amp; Innovation</a:t>
            </a:r>
            <a:endParaRPr kumimoji="0" lang="en-IN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125616" y="434527"/>
            <a:ext cx="7992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0154" y="67800"/>
            <a:ext cx="730097" cy="69775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26154" y="4402893"/>
            <a:ext cx="700154" cy="93253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7" name="Straight Connector 76"/>
          <p:cNvCxnSpPr/>
          <p:nvPr/>
        </p:nvCxnSpPr>
        <p:spPr>
          <a:xfrm flipV="1">
            <a:off x="1557196" y="2127572"/>
            <a:ext cx="6583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557196" y="3212480"/>
            <a:ext cx="6583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1557196" y="4279280"/>
            <a:ext cx="6583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557196" y="5409454"/>
            <a:ext cx="6583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-18909" y="919536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Launch Vehicle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927823" y="92419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608" y="5547235"/>
            <a:ext cx="889121" cy="746651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1665884" y="6385714"/>
            <a:ext cx="6583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71898" y="6440649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engineering, Integration &amp; Product development</a:t>
            </a:r>
            <a:endParaRPr lang="en-IN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38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88015"/>
            <a:ext cx="9144000" cy="5489035"/>
            <a:chOff x="0" y="1388015"/>
            <a:chExt cx="9144000" cy="5489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921" r="12983" b="60183"/>
            <a:stretch/>
          </p:blipFill>
          <p:spPr>
            <a:xfrm>
              <a:off x="0" y="4054279"/>
              <a:ext cx="9144000" cy="282277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170"/>
            <a:stretch/>
          </p:blipFill>
          <p:spPr>
            <a:xfrm rot="16200000">
              <a:off x="3229393" y="-1841378"/>
              <a:ext cx="2685214" cy="9144000"/>
            </a:xfrm>
            <a:prstGeom prst="rect">
              <a:avLst/>
            </a:prstGeom>
          </p:spPr>
        </p:pic>
      </p:grpSp>
      <p:sp>
        <p:nvSpPr>
          <p:cNvPr id="67" name="Oval 66"/>
          <p:cNvSpPr/>
          <p:nvPr/>
        </p:nvSpPr>
        <p:spPr>
          <a:xfrm>
            <a:off x="642643" y="3637709"/>
            <a:ext cx="8390227" cy="8033749"/>
          </a:xfrm>
          <a:prstGeom prst="ellipse">
            <a:avLst/>
          </a:prstGeom>
          <a:noFill/>
          <a:ln w="28575">
            <a:solidFill>
              <a:srgbClr val="F8CBA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57106" y="1628490"/>
            <a:ext cx="8886894" cy="1729908"/>
            <a:chOff x="-833814" y="-4692881"/>
            <a:chExt cx="8886894" cy="1729908"/>
          </a:xfrm>
        </p:grpSpPr>
        <p:sp>
          <p:nvSpPr>
            <p:cNvPr id="16" name="Oval 15"/>
            <p:cNvSpPr/>
            <p:nvPr/>
          </p:nvSpPr>
          <p:spPr>
            <a:xfrm>
              <a:off x="-388876" y="-4689147"/>
              <a:ext cx="1793974" cy="1695529"/>
            </a:xfrm>
            <a:prstGeom prst="ellipse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815659" y="-4658502"/>
              <a:ext cx="1793974" cy="1695529"/>
            </a:xfrm>
            <a:prstGeom prst="ellipse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155024" y="-4692881"/>
              <a:ext cx="1793974" cy="1695529"/>
            </a:xfrm>
            <a:prstGeom prst="ellipse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59106" y="-4680780"/>
              <a:ext cx="1793974" cy="1695529"/>
            </a:xfrm>
            <a:prstGeom prst="ellipse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833814" y="-4310070"/>
              <a:ext cx="2176474" cy="95410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fornian FB" panose="0207040306080B030204" pitchFamily="18" charset="0"/>
                  <a:ea typeface="Tahoma" pitchFamily="34" charset="0"/>
                  <a:cs typeface="Tahoma" pitchFamily="34" charset="0"/>
                </a:rPr>
                <a:t>Low cost platform for short duration </a:t>
              </a: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fornian FB" panose="0207040306080B030204" pitchFamily="18" charset="0"/>
                  <a:ea typeface="Tahoma" pitchFamily="34" charset="0"/>
                  <a:cs typeface="Tahoma" pitchFamily="34" charset="0"/>
                </a:rPr>
                <a:t>(1-6 month) experiments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42660" y="-4146459"/>
              <a:ext cx="2279360" cy="73866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fornian FB" panose="0207040306080B030204" pitchFamily="18" charset="0"/>
                  <a:ea typeface="Tahoma" pitchFamily="34" charset="0"/>
                  <a:cs typeface="Tahoma" pitchFamily="34" charset="0"/>
                </a:rPr>
                <a:t>3-axis stabilized  micro gravity environment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91429" y="-4329374"/>
              <a:ext cx="2104082" cy="95410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fornian FB" panose="0207040306080B030204" pitchFamily="18" charset="0"/>
                  <a:ea typeface="Tahoma" pitchFamily="34" charset="0"/>
                  <a:cs typeface="Tahoma" pitchFamily="34" charset="0"/>
                </a:rPr>
                <a:t>Power &amp; telemetry with standard interfaces &amp; reserved bandwidth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39971" y="-4258574"/>
              <a:ext cx="1847461" cy="95410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fornian FB" panose="0207040306080B030204" pitchFamily="18" charset="0"/>
                  <a:ea typeface="Tahoma" pitchFamily="34" charset="0"/>
                  <a:cs typeface="Tahoma" pitchFamily="34" charset="0"/>
                </a:rPr>
                <a:t>Different orbits using PS4 engine Restart capability</a:t>
              </a: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1762" r="445"/>
          <a:stretch/>
        </p:blipFill>
        <p:spPr bwMode="auto">
          <a:xfrm rot="2325434">
            <a:off x="6527897" y="3790994"/>
            <a:ext cx="2004537" cy="147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6736020" y="347177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PSLV Orbital Platform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30175" y="38100"/>
            <a:ext cx="852805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 platform: Opportunities for R&amp;D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25616" y="434527"/>
            <a:ext cx="7992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5616" y="490510"/>
            <a:ext cx="75923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PSLV upper Stage as Orbital Platform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C631457-D98D-084C-94CE-189487211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0154" y="67800"/>
            <a:ext cx="730097" cy="6977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007573" y="6507718"/>
            <a:ext cx="312143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– PSLV C53 June 2022</a:t>
            </a:r>
            <a:endParaRPr lang="en-IN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234784" y="926571"/>
            <a:ext cx="9378784" cy="39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5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  <a:ea typeface="Tahoma" pitchFamily="34" charset="0"/>
                <a:cs typeface="Tahoma" pitchFamily="34" charset="0"/>
              </a:rPr>
              <a:t>Boon for scientific and student community; availability of high cost platform at no extra cost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025" y="3491364"/>
            <a:ext cx="361237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for Human Spaceflight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 in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Rendezvous &amp; Docking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Thermospheric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 Instruments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Airglow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sensor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by private: Announcement of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030" y="3522009"/>
            <a:ext cx="3612378" cy="3016354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8094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424" t="14343" r="11840"/>
          <a:stretch/>
        </p:blipFill>
        <p:spPr>
          <a:xfrm>
            <a:off x="2697858" y="3592208"/>
            <a:ext cx="1946553" cy="2923893"/>
          </a:xfrm>
          <a:prstGeom prst="rect">
            <a:avLst/>
          </a:prstGeom>
          <a:effectLst/>
        </p:spPr>
      </p:pic>
      <p:sp>
        <p:nvSpPr>
          <p:cNvPr id="55" name="Rectangle 54"/>
          <p:cNvSpPr/>
          <p:nvPr/>
        </p:nvSpPr>
        <p:spPr>
          <a:xfrm>
            <a:off x="637125" y="5054155"/>
            <a:ext cx="3437724" cy="657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587" marR="0" lvl="1" indent="0" algn="l" defTabSz="904875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30000"/>
              <a:buFontTx/>
              <a:buNone/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120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T Lift off mass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89723" y="5923333"/>
            <a:ext cx="1718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500</a:t>
            </a:r>
            <a:r>
              <a:rPr kumimoji="0" lang="en-IN" sz="16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kg payload to LEO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49527" y="4365368"/>
            <a:ext cx="953787" cy="657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" marR="0" lvl="1" indent="0" algn="l" defTabSz="904875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30000"/>
              <a:buFontTx/>
              <a:buNone/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Stages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43120" y="3150038"/>
            <a:ext cx="712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m Ø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34687" y="3873347"/>
            <a:ext cx="1013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34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ahoma" pitchFamily="34" charset="0"/>
              </a:rPr>
              <a:t>m long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-265924" y="471633"/>
            <a:ext cx="804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Tahoma" pitchFamily="34" charset="0"/>
                <a:cs typeface="Tahoma" pitchFamily="34" charset="0"/>
              </a:rPr>
              <a:t>…for emerging requirement of launching small satellites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02B1ED8-C760-490A-A5AB-8CE0AD32C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125" y="1000818"/>
            <a:ext cx="1288244" cy="198383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703DE70-60A8-4647-9929-62FF39283AAA}"/>
              </a:ext>
            </a:extLst>
          </p:cNvPr>
          <p:cNvSpPr/>
          <p:nvPr/>
        </p:nvSpPr>
        <p:spPr>
          <a:xfrm>
            <a:off x="1745939" y="1584002"/>
            <a:ext cx="4207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lvl="2" indent="-282575" algn="just" defTabSz="904875" eaLnBrk="0" hangingPunct="0">
              <a:lnSpc>
                <a:spcPct val="150000"/>
              </a:lnSpc>
              <a:buClr>
                <a:srgbClr val="000099"/>
              </a:buClr>
              <a:buSzPct val="130000"/>
              <a:buBlip>
                <a:blip r:embed="rId4"/>
              </a:buBlip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lang="en-IN" altLang="ja-JP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Cost effective Launch Vehicle</a:t>
            </a:r>
          </a:p>
          <a:p>
            <a:pPr marL="282575" marR="0" lvl="2" indent="-282575" algn="just" defTabSz="904875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30000"/>
              <a:buFontTx/>
              <a:buBlip>
                <a:blip r:embed="rId4"/>
              </a:buBlip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kumimoji="0" lang="en-IN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 demand launch capability </a:t>
            </a:r>
          </a:p>
          <a:p>
            <a:pPr marL="282575" lvl="2" indent="-282575" algn="just" defTabSz="904875" eaLnBrk="0" hangingPunct="0">
              <a:lnSpc>
                <a:spcPct val="150000"/>
              </a:lnSpc>
              <a:buClr>
                <a:srgbClr val="000099"/>
              </a:buClr>
              <a:buSzPct val="130000"/>
              <a:buBlip>
                <a:blip r:embed="rId4"/>
              </a:buBlip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18" charset="2"/>
              </a:rPr>
              <a:t>Minimum launch-pad occupancy</a:t>
            </a:r>
          </a:p>
          <a:p>
            <a:pPr marL="282575" lvl="2" indent="-282575" algn="just" defTabSz="904875" eaLnBrk="0" hangingPunct="0">
              <a:lnSpc>
                <a:spcPct val="150000"/>
              </a:lnSpc>
              <a:buClr>
                <a:srgbClr val="000099"/>
              </a:buClr>
              <a:buSzPct val="130000"/>
              <a:buBlip>
                <a:blip r:embed="rId4"/>
              </a:buBlip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18" charset="2"/>
              </a:rPr>
              <a:t>Production friendly</a:t>
            </a:r>
          </a:p>
        </p:txBody>
      </p:sp>
      <p:sp>
        <p:nvSpPr>
          <p:cNvPr id="43" name="Rectangle: Rounded Corners 11">
            <a:extLst>
              <a:ext uri="{FF2B5EF4-FFF2-40B4-BE49-F238E27FC236}">
                <a16:creationId xmlns:a16="http://schemas.microsoft.com/office/drawing/2014/main" xmlns="" id="{5499D769-71FC-4B1F-B926-F405226D54DC}"/>
              </a:ext>
            </a:extLst>
          </p:cNvPr>
          <p:cNvSpPr/>
          <p:nvPr/>
        </p:nvSpPr>
        <p:spPr>
          <a:xfrm>
            <a:off x="2776699" y="1085632"/>
            <a:ext cx="1113750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111053" y="1493768"/>
            <a:ext cx="26279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26728" y="6516101"/>
            <a:ext cx="328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Glimpse of Hardware Testing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46" t="-1639" r="24325" b="-1258"/>
          <a:stretch/>
        </p:blipFill>
        <p:spPr>
          <a:xfrm>
            <a:off x="-94336" y="809483"/>
            <a:ext cx="1112064" cy="63374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FCE6EED-73A2-0143-8B8E-C948089570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0154" y="118600"/>
            <a:ext cx="730097" cy="697751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63500" y="0"/>
            <a:ext cx="6883400" cy="698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 Satellite Launch Vehicle development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25616" y="409127"/>
            <a:ext cx="8100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411" y="3592208"/>
            <a:ext cx="4385840" cy="2923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6814" y="1525973"/>
            <a:ext cx="39571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lvl="2" indent="-282575" algn="just" defTabSz="904875" eaLnBrk="0" hangingPunct="0">
              <a:lnSpc>
                <a:spcPct val="150000"/>
              </a:lnSpc>
              <a:buClr>
                <a:srgbClr val="000099"/>
              </a:buClr>
              <a:buSzPct val="130000"/>
              <a:buBlip>
                <a:blip r:embed="rId4"/>
              </a:buBlip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Increasing demand for small satellite constellations</a:t>
            </a:r>
          </a:p>
          <a:p>
            <a:pPr marL="282575" lvl="2" indent="-282575" algn="just" defTabSz="904875" eaLnBrk="0" hangingPunct="0">
              <a:lnSpc>
                <a:spcPct val="150000"/>
              </a:lnSpc>
              <a:buClr>
                <a:srgbClr val="000099"/>
              </a:buClr>
              <a:buSzPct val="130000"/>
              <a:buBlip>
                <a:blip r:embed="rId4"/>
              </a:buBlip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58% demand by 5 mega constellations</a:t>
            </a:r>
          </a:p>
          <a:p>
            <a:pPr marL="282575" lvl="2" indent="-282575" algn="just" defTabSz="904875" eaLnBrk="0" hangingPunct="0">
              <a:lnSpc>
                <a:spcPct val="150000"/>
              </a:lnSpc>
              <a:buClr>
                <a:srgbClr val="000099"/>
              </a:buClr>
              <a:buSzPct val="130000"/>
              <a:buBlip>
                <a:blip r:embed="rId4"/>
              </a:buBlip>
              <a:tabLst>
                <a:tab pos="906463" algn="l"/>
                <a:tab pos="1363663" algn="l"/>
                <a:tab pos="1820863" algn="l"/>
                <a:tab pos="2276475" algn="l"/>
                <a:tab pos="2733675" algn="l"/>
                <a:tab pos="3190875" algn="l"/>
                <a:tab pos="3648075" algn="l"/>
                <a:tab pos="4103688" algn="l"/>
                <a:tab pos="4559300" algn="l"/>
                <a:tab pos="4940300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~1500 satellites launch per year from 2030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xmlns="" id="{5499D769-71FC-4B1F-B926-F405226D54DC}"/>
              </a:ext>
            </a:extLst>
          </p:cNvPr>
          <p:cNvSpPr/>
          <p:nvPr/>
        </p:nvSpPr>
        <p:spPr>
          <a:xfrm>
            <a:off x="6390025" y="1084271"/>
            <a:ext cx="1488909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trend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724379" y="1492407"/>
            <a:ext cx="26279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8667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2127" y="1704510"/>
            <a:ext cx="3606631" cy="199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throughput &amp; performance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constellations</a:t>
            </a:r>
            <a:endParaRPr lang="en-IN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space navigation systems</a:t>
            </a:r>
            <a:endParaRPr lang="en-IN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sensors</a:t>
            </a:r>
            <a:endParaRPr lang="en-IN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Payloads to carry out earth observation &amp; space science</a:t>
            </a:r>
            <a:endParaRPr lang="en-IN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FCE6EED-73A2-0143-8B8E-C94808957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0154" y="118600"/>
            <a:ext cx="730097" cy="697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89"/>
          <a:stretch/>
        </p:blipFill>
        <p:spPr>
          <a:xfrm>
            <a:off x="5609143" y="592350"/>
            <a:ext cx="3240216" cy="16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67106" y="2210594"/>
            <a:ext cx="3187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 electric propulsion spacecraft – TDS-01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3499" y="0"/>
            <a:ext cx="7813015" cy="6985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Launch Vehicles &amp; Satellites under development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25616" y="409127"/>
            <a:ext cx="8100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4232041" y="5908741"/>
            <a:ext cx="1179492" cy="471796"/>
          </a:xfrm>
          <a:custGeom>
            <a:avLst/>
            <a:gdLst>
              <a:gd name="connsiteX0" fmla="*/ 0 w 1179492"/>
              <a:gd name="connsiteY0" fmla="*/ 0 h 471796"/>
              <a:gd name="connsiteX1" fmla="*/ 943594 w 1179492"/>
              <a:gd name="connsiteY1" fmla="*/ 0 h 471796"/>
              <a:gd name="connsiteX2" fmla="*/ 1179492 w 1179492"/>
              <a:gd name="connsiteY2" fmla="*/ 235898 h 471796"/>
              <a:gd name="connsiteX3" fmla="*/ 943594 w 1179492"/>
              <a:gd name="connsiteY3" fmla="*/ 471796 h 471796"/>
              <a:gd name="connsiteX4" fmla="*/ 0 w 1179492"/>
              <a:gd name="connsiteY4" fmla="*/ 471796 h 471796"/>
              <a:gd name="connsiteX5" fmla="*/ 235898 w 1179492"/>
              <a:gd name="connsiteY5" fmla="*/ 235898 h 471796"/>
              <a:gd name="connsiteX6" fmla="*/ 0 w 1179492"/>
              <a:gd name="connsiteY6" fmla="*/ 0 h 47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9492" h="471796">
                <a:moveTo>
                  <a:pt x="0" y="0"/>
                </a:moveTo>
                <a:lnTo>
                  <a:pt x="943594" y="0"/>
                </a:lnTo>
                <a:lnTo>
                  <a:pt x="1179492" y="235898"/>
                </a:lnTo>
                <a:lnTo>
                  <a:pt x="943594" y="471796"/>
                </a:lnTo>
                <a:lnTo>
                  <a:pt x="0" y="471796"/>
                </a:lnTo>
                <a:lnTo>
                  <a:pt x="235898" y="2358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908" tIns="26670" rIns="262568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/>
          </a:p>
        </p:txBody>
      </p:sp>
      <p:sp>
        <p:nvSpPr>
          <p:cNvPr id="17" name="Freeform 16"/>
          <p:cNvSpPr/>
          <p:nvPr/>
        </p:nvSpPr>
        <p:spPr>
          <a:xfrm>
            <a:off x="4242365" y="1883417"/>
            <a:ext cx="1158843" cy="471796"/>
          </a:xfrm>
          <a:custGeom>
            <a:avLst/>
            <a:gdLst>
              <a:gd name="connsiteX0" fmla="*/ 0 w 1179492"/>
              <a:gd name="connsiteY0" fmla="*/ 0 h 471796"/>
              <a:gd name="connsiteX1" fmla="*/ 943594 w 1179492"/>
              <a:gd name="connsiteY1" fmla="*/ 0 h 471796"/>
              <a:gd name="connsiteX2" fmla="*/ 1179492 w 1179492"/>
              <a:gd name="connsiteY2" fmla="*/ 235898 h 471796"/>
              <a:gd name="connsiteX3" fmla="*/ 943594 w 1179492"/>
              <a:gd name="connsiteY3" fmla="*/ 471796 h 471796"/>
              <a:gd name="connsiteX4" fmla="*/ 0 w 1179492"/>
              <a:gd name="connsiteY4" fmla="*/ 471796 h 471796"/>
              <a:gd name="connsiteX5" fmla="*/ 235898 w 1179492"/>
              <a:gd name="connsiteY5" fmla="*/ 235898 h 471796"/>
              <a:gd name="connsiteX6" fmla="*/ 0 w 1179492"/>
              <a:gd name="connsiteY6" fmla="*/ 0 h 47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9492" h="471796">
                <a:moveTo>
                  <a:pt x="0" y="0"/>
                </a:moveTo>
                <a:lnTo>
                  <a:pt x="943594" y="0"/>
                </a:lnTo>
                <a:lnTo>
                  <a:pt x="1179492" y="235898"/>
                </a:lnTo>
                <a:lnTo>
                  <a:pt x="943594" y="471796"/>
                </a:lnTo>
                <a:lnTo>
                  <a:pt x="0" y="471796"/>
                </a:lnTo>
                <a:lnTo>
                  <a:pt x="235898" y="2358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908" tIns="26670" rIns="262568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/>
          </a:p>
        </p:txBody>
      </p:sp>
      <p:sp>
        <p:nvSpPr>
          <p:cNvPr id="33" name="object 43"/>
          <p:cNvSpPr/>
          <p:nvPr/>
        </p:nvSpPr>
        <p:spPr>
          <a:xfrm>
            <a:off x="381094" y="4095347"/>
            <a:ext cx="539436" cy="11893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3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0436">
            <a:off x="210097" y="702834"/>
            <a:ext cx="974279" cy="7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170881" y="5452142"/>
            <a:ext cx="41566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Semicryogenic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updates to improve reliability and cost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&amp; Reusability</a:t>
            </a:r>
            <a:endParaRPr kumimoji="0" lang="en-US" sz="1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5833" y="1120977"/>
            <a:ext cx="2170787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Advanced Satellites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90893" y="4958654"/>
            <a:ext cx="2822889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Advanced launch</a:t>
            </a:r>
            <a:r>
              <a:rPr kumimoji="0" lang="en-I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Vehicles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9225" y="5729140"/>
            <a:ext cx="2962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pPr algn="ctr"/>
            <a:r>
              <a:rPr lang="en-US" dirty="0"/>
              <a:t>Improving the payload capability</a:t>
            </a:r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6008736" y="4105525"/>
            <a:ext cx="273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Reducing Payload mass</a:t>
            </a:r>
            <a:endParaRPr lang="en-IN" sz="24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8" name="Picture 11" descr="PICT0009"/>
          <p:cNvPicPr>
            <a:picLocks noChangeAspect="1" noChangeArrowheads="1"/>
          </p:cNvPicPr>
          <p:nvPr/>
        </p:nvPicPr>
        <p:blipFill rotWithShape="1">
          <a:blip r:embed="rId6" cstate="print"/>
          <a:srcRect l="20659" t="31284" r="8362" b="24794"/>
          <a:stretch/>
        </p:blipFill>
        <p:spPr bwMode="auto">
          <a:xfrm>
            <a:off x="3782559" y="3363561"/>
            <a:ext cx="1566159" cy="108950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2D86D7-3C20-44DB-99F2-2A151D5390C6}"/>
              </a:ext>
            </a:extLst>
          </p:cNvPr>
          <p:cNvSpPr txBox="1"/>
          <p:nvPr/>
        </p:nvSpPr>
        <p:spPr>
          <a:xfrm>
            <a:off x="5049819" y="2589719"/>
            <a:ext cx="410202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kumimoji="0" lang="en-I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Isp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(2000s vs 320s in Chemical Propulsion): Reduced launch cost/Increased payload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29366" y="3127561"/>
            <a:ext cx="1657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ts val="225"/>
              </a:spcBef>
              <a:defRPr/>
            </a:pPr>
            <a:r>
              <a:rPr lang="en-IN" b="1" dirty="0">
                <a:solidFill>
                  <a:prstClr val="black"/>
                </a:solidFill>
                <a:latin typeface="Bahnschrift" panose="020B0502040204020203" pitchFamily="34" charset="0"/>
              </a:rPr>
              <a:t>3.5T class EPS Satellites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11533" y="3130503"/>
            <a:ext cx="1558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prstClr val="black"/>
                </a:solidFill>
                <a:latin typeface="Bahnschrift" panose="020B0502040204020203" pitchFamily="34" charset="0"/>
              </a:rPr>
              <a:t>5.</a:t>
            </a:r>
            <a:r>
              <a:rPr lang="en-US" b="1" dirty="0">
                <a:solidFill>
                  <a:prstClr val="black"/>
                </a:solidFill>
                <a:latin typeface="Bahnschrift" panose="020B0502040204020203" pitchFamily="34" charset="0"/>
              </a:rPr>
              <a:t>5</a:t>
            </a:r>
            <a:r>
              <a:rPr lang="en-IN" b="1" dirty="0">
                <a:solidFill>
                  <a:prstClr val="black"/>
                </a:solidFill>
                <a:latin typeface="Bahnschrift" panose="020B0502040204020203" pitchFamily="34" charset="0"/>
              </a:rPr>
              <a:t>T class CPS satellite </a:t>
            </a:r>
            <a:endParaRPr lang="en-IN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846696" y="3450726"/>
            <a:ext cx="765110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81094" y="5327986"/>
            <a:ext cx="313808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6399" y="1490309"/>
            <a:ext cx="3138085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27612" y="4589322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Bahnschrift" panose="020B0502040204020203" pitchFamily="34" charset="0"/>
              </a:rPr>
              <a:t>6 </a:t>
            </a:r>
            <a:r>
              <a:rPr lang="en-IN" b="1" dirty="0">
                <a:solidFill>
                  <a:prstClr val="black"/>
                </a:solidFill>
                <a:latin typeface="Bahnschrift" panose="020B0502040204020203" pitchFamily="34" charset="0"/>
              </a:rPr>
              <a:t>T class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7324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30175" y="0"/>
            <a:ext cx="852805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Reusable Launch Vehicle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25616" y="407313"/>
            <a:ext cx="8100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7829486" y="3009900"/>
            <a:ext cx="1314514" cy="3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9771" y="1346992"/>
            <a:ext cx="3424329" cy="234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2593820" y="1384238"/>
            <a:ext cx="139934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Altitude    : 3 km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8282" y="5835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Planned in a Defence air field near </a:t>
            </a:r>
            <a:r>
              <a:rPr kumimoji="0" lang="en-IN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Chitradurga</a:t>
            </a:r>
            <a:r>
              <a:rPr kumimoji="0" lang="en-IN" sz="1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Karnataka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5100" y="928321"/>
            <a:ext cx="7442200" cy="387798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RLV will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glide, </a:t>
            </a: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towards the runway &amp;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lands autonomously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 landing gear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0704" y="4257993"/>
            <a:ext cx="2642143" cy="9787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RLV will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ascent to orbit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stay in orbit,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re-enter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 on a runway 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 an aeroplane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9375" t="4444" r="24896" b="3519"/>
          <a:stretch>
            <a:fillRect/>
          </a:stretch>
        </p:blipFill>
        <p:spPr bwMode="auto">
          <a:xfrm>
            <a:off x="4559300" y="1407356"/>
            <a:ext cx="2019300" cy="228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9375" t="13333" r="19375" b="22778"/>
          <a:stretch>
            <a:fillRect/>
          </a:stretch>
        </p:blipFill>
        <p:spPr bwMode="auto">
          <a:xfrm>
            <a:off x="6650948" y="1721758"/>
            <a:ext cx="2454952" cy="123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itle 1"/>
          <p:cNvSpPr txBox="1"/>
          <p:nvPr/>
        </p:nvSpPr>
        <p:spPr>
          <a:xfrm>
            <a:off x="159657" y="494436"/>
            <a:ext cx="2374900" cy="312921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Landing Experiment</a:t>
            </a:r>
          </a:p>
        </p:txBody>
      </p:sp>
      <p:sp>
        <p:nvSpPr>
          <p:cNvPr id="49" name="Title 1"/>
          <p:cNvSpPr txBox="1"/>
          <p:nvPr/>
        </p:nvSpPr>
        <p:spPr>
          <a:xfrm>
            <a:off x="32656" y="3859936"/>
            <a:ext cx="4552044" cy="312921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RLV Orbital Re-entry Experiment (ORE)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6670" y="4271525"/>
            <a:ext cx="4498301" cy="2559580"/>
          </a:xfrm>
          <a:prstGeom prst="rect">
            <a:avLst/>
          </a:prstGeom>
        </p:spPr>
      </p:pic>
      <p:pic>
        <p:nvPicPr>
          <p:cNvPr id="21" name="Picture 20" descr="A3.jp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21379224">
            <a:off x="396651" y="5494070"/>
            <a:ext cx="2293798" cy="10322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E01AAEB-A660-8F47-8035-8CDB122C76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0154" y="67800"/>
            <a:ext cx="730097" cy="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285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Control xmlns="http://schemas.microsoft.com/VisualStudio/2011/storyboarding/control">
  <Id Name="System.Storyboarding.Media.MapMarker" Revision="1" Stencil="System.Storyboarding.Media" StencilVersion="0.1"/>
</Control>
</file>

<file path=customXml/item2.xml><?xml version="1.0" encoding="utf-8"?>
<Control xmlns="http://schemas.microsoft.com/VisualStudio/2011/storyboarding/control">
  <Id Name="System.Storyboarding.Icons.Unlock" Revision="1" Stencil="System.Storyboarding.Icons" StencilVersion="0.1"/>
</Control>
</file>

<file path=customXml/item3.xml><?xml version="1.0" encoding="utf-8"?>
<Control xmlns="http://schemas.microsoft.com/VisualStudio/2011/storyboarding/control">
  <Id Name="System.Storyboarding.Icons.WiFi" Revision="1" Stencil="System.Storyboarding.Icons" StencilVersion="0.1"/>
</Control>
</file>

<file path=customXml/item4.xml><?xml version="1.0" encoding="utf-8"?>
<Control xmlns="http://schemas.microsoft.com/VisualStudio/2011/storyboarding/control">
  <Id Name="System.Storyboarding.Icons.WiFi" Revision="1" Stencil="System.Storyboarding.Icons" StencilVersion="0.1"/>
</Control>
</file>

<file path=customXml/item5.xml><?xml version="1.0" encoding="utf-8"?>
<Control xmlns="http://schemas.microsoft.com/VisualStudio/2011/storyboarding/control">
  <Id Name="System.Storyboarding.Icons.Camera" Revision="1" Stencil="System.Storyboarding.Icons" StencilVersion="0.1"/>
</Control>
</file>

<file path=customXml/item6.xml><?xml version="1.0" encoding="utf-8"?>
<Control xmlns="http://schemas.microsoft.com/VisualStudio/2011/storyboarding/control">
  <Id Name="System.Storyboarding.Icons.WiFi" Revision="1" Stencil="System.Storyboarding.Icons" StencilVersion="0.1"/>
</Control>
</file>

<file path=customXml/item7.xml><?xml version="1.0" encoding="utf-8"?>
<Control xmlns="http://schemas.microsoft.com/VisualStudio/2011/storyboarding/control">
  <Id Name="System.Storyboarding.Icons.Unlock" Revision="1" Stencil="System.Storyboarding.Icons" StencilVersion="0.1"/>
</Control>
</file>

<file path=customXml/item8.xml><?xml version="1.0" encoding="utf-8"?>
<Control xmlns="http://schemas.microsoft.com/VisualStudio/2011/storyboarding/control">
  <Id Name="System.Storyboarding.Icons.Unlock" Revision="1" Stencil="System.Storyboarding.Icons" StencilVersion="0.1"/>
</Control>
</file>

<file path=customXml/itemProps1.xml><?xml version="1.0" encoding="utf-8"?>
<ds:datastoreItem xmlns:ds="http://schemas.openxmlformats.org/officeDocument/2006/customXml" ds:itemID="{9A0329E0-91DB-41FA-AF91-09EBAEBDDB06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0AB1C5E2-44DE-4D1F-9FFE-C9A222D12126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84641C21-BC6A-4DE9-8783-84627E1AF762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75947D6F-1F6E-4D11-B6FC-088762150714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E4A72899-C714-4F7A-9B11-DAD9447C4E28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E2F4F1C1-7BC6-4F50-9F9F-2A7DA7B91C7B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61BD0F9C-62BB-40E5-9A56-6C3F4DC3DEB1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197AAA28-B72A-41A3-BB5E-84ECB11FB4C5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1026</TotalTime>
  <Words>1099</Words>
  <Application>Microsoft Office PowerPoint</Application>
  <PresentationFormat>On-screen Show (4:3)</PresentationFormat>
  <Paragraphs>328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Office Theme</vt:lpstr>
      <vt:lpstr>7_Office Theme</vt:lpstr>
      <vt:lpstr>3_Office Theme</vt:lpstr>
      <vt:lpstr>15_Office Theme</vt:lpstr>
      <vt:lpstr>12_Office Theme</vt:lpstr>
      <vt:lpstr>4_Office Theme</vt:lpstr>
      <vt:lpstr>1_Office Theme</vt:lpstr>
      <vt:lpstr>Space Technology: Key booster to R&amp;D and Innovation</vt:lpstr>
      <vt:lpstr>Slide 2</vt:lpstr>
      <vt:lpstr>Slide 3</vt:lpstr>
      <vt:lpstr>Slide 4</vt:lpstr>
      <vt:lpstr>ISRO Centers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Zero Government, Maximum Governance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Technology: Key booster to R&amp;D and Innovation</dc:title>
  <dc:creator>User</dc:creator>
  <cp:lastModifiedBy>Yeshika Khuttur</cp:lastModifiedBy>
  <cp:revision>226</cp:revision>
  <dcterms:created xsi:type="dcterms:W3CDTF">2022-04-21T04:00:33Z</dcterms:created>
  <dcterms:modified xsi:type="dcterms:W3CDTF">2022-04-27T12:41:03Z</dcterms:modified>
</cp:coreProperties>
</file>