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3" r:id="rId5"/>
    <p:sldId id="264" r:id="rId6"/>
    <p:sldId id="260" r:id="rId7"/>
    <p:sldId id="265" r:id="rId8"/>
    <p:sldId id="266" r:id="rId9"/>
    <p:sldId id="288" r:id="rId10"/>
    <p:sldId id="285" r:id="rId11"/>
    <p:sldId id="286" r:id="rId12"/>
    <p:sldId id="270" r:id="rId13"/>
    <p:sldId id="287" r:id="rId14"/>
    <p:sldId id="289" r:id="rId15"/>
  </p:sldIdLst>
  <p:sldSz cx="12192000" cy="6858000"/>
  <p:notesSz cx="6799263" cy="9929813"/>
  <p:defaultTextStyle>
    <a:defPPr>
      <a:defRPr lang="en-M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9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44B04-93E0-4948-9A76-41B882F5A368}" type="doc">
      <dgm:prSet loTypeId="urn:microsoft.com/office/officeart/2011/layout/RadialPictureList" loCatId="pictur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MU"/>
        </a:p>
      </dgm:t>
    </dgm:pt>
    <dgm:pt modelId="{9CC2A2A2-1B54-41DE-9116-64130398FC2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2800" b="1" dirty="0">
              <a:solidFill>
                <a:schemeClr val="tx1"/>
              </a:solidFill>
              <a:latin typeface="Candara" panose="020E0502030303020204" pitchFamily="34" charset="0"/>
            </a:rPr>
            <a:t>Health Care</a:t>
          </a:r>
          <a:endParaRPr lang="en-MU" sz="28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00B22BC4-4B78-461B-B962-024BB9696DA2}" type="parTrans" cxnId="{5AF6D4BA-A106-402E-A3C3-8B8E5E434419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F627069E-DAB9-4C06-A30B-FD20A2167E4B}" type="sibTrans" cxnId="{5AF6D4BA-A106-402E-A3C3-8B8E5E434419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F4C5D206-240E-4567-B6F6-09D93D359EF1}">
      <dgm:prSet phldrT="[Text]" custT="1"/>
      <dgm:spPr/>
      <dgm:t>
        <a:bodyPr/>
        <a:lstStyle/>
        <a:p>
          <a:r>
            <a:rPr lang="en-GB" sz="2000" b="1" dirty="0">
              <a:latin typeface="Candara" panose="020E0502030303020204" pitchFamily="34" charset="0"/>
            </a:rPr>
            <a:t>Medical Sector</a:t>
          </a:r>
          <a:endParaRPr lang="en-MU" sz="2000" b="1" dirty="0">
            <a:latin typeface="Candara" panose="020E0502030303020204" pitchFamily="34" charset="0"/>
          </a:endParaRPr>
        </a:p>
      </dgm:t>
    </dgm:pt>
    <dgm:pt modelId="{6C0AFA90-3E69-44F3-8563-4BF7E6AFAD3C}" type="parTrans" cxnId="{3178D0D5-02E2-4E7E-B90C-A963AEBB90C0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D3CF8842-4934-421F-92BC-952ADEACA9FB}" type="sibTrans" cxnId="{3178D0D5-02E2-4E7E-B90C-A963AEBB90C0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2746E4BB-FE7B-4F21-B999-B5093678C1C6}">
      <dgm:prSet phldrT="[Text]" custT="1"/>
      <dgm:spPr/>
      <dgm:t>
        <a:bodyPr/>
        <a:lstStyle/>
        <a:p>
          <a:r>
            <a:rPr lang="en-GB" sz="2000" b="1" dirty="0">
              <a:latin typeface="Candara" panose="020E0502030303020204" pitchFamily="34" charset="0"/>
            </a:rPr>
            <a:t>Life Sciences/Pharmaceutical</a:t>
          </a:r>
          <a:endParaRPr lang="en-MU" sz="2000" b="1" dirty="0">
            <a:latin typeface="Candara" panose="020E0502030303020204" pitchFamily="34" charset="0"/>
          </a:endParaRPr>
        </a:p>
      </dgm:t>
    </dgm:pt>
    <dgm:pt modelId="{04FCE98B-A932-482F-8758-FB56B9F41B88}" type="parTrans" cxnId="{4495A9C8-DBF3-4B68-9238-752A979ADB7C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271139C6-29CC-4E9C-86D6-66431C4EE034}" type="sibTrans" cxnId="{4495A9C8-DBF3-4B68-9238-752A979ADB7C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889FF8D5-5381-457F-99DA-088CCED3512F}">
      <dgm:prSet phldrT="[Text]" custT="1"/>
      <dgm:spPr/>
      <dgm:t>
        <a:bodyPr/>
        <a:lstStyle/>
        <a:p>
          <a:r>
            <a:rPr lang="en-GB" sz="2000" b="1" dirty="0">
              <a:latin typeface="Candara" panose="020E0502030303020204" pitchFamily="34" charset="0"/>
            </a:rPr>
            <a:t>Healthy Life Style (including Sports/Nutrition)</a:t>
          </a:r>
          <a:endParaRPr lang="en-MU" sz="2000" b="1" dirty="0">
            <a:latin typeface="Candara" panose="020E0502030303020204" pitchFamily="34" charset="0"/>
          </a:endParaRPr>
        </a:p>
      </dgm:t>
    </dgm:pt>
    <dgm:pt modelId="{BDA8D6C1-E55D-4EA2-BE5D-0B6535064F5C}" type="parTrans" cxnId="{9532D347-6EEF-4869-B9BD-A209C12514D7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599805D3-9291-4F61-BB55-16B1149E12F2}" type="sibTrans" cxnId="{9532D347-6EEF-4869-B9BD-A209C12514D7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F883828D-AD7D-45E6-9A69-F050147595F3}">
      <dgm:prSet phldrT="[Text]" custT="1"/>
      <dgm:spPr/>
      <dgm:t>
        <a:bodyPr/>
        <a:lstStyle/>
        <a:p>
          <a:r>
            <a:rPr lang="en-GB" sz="2000" b="1" dirty="0">
              <a:latin typeface="Candara" panose="020E0502030303020204" pitchFamily="34" charset="0"/>
            </a:rPr>
            <a:t>High Values Activities (Hi Tech Medicine/health Care Tourism/Medical Education/Silver Economy)</a:t>
          </a:r>
          <a:endParaRPr lang="en-MU" sz="2000" b="1" dirty="0">
            <a:latin typeface="Candara" panose="020E0502030303020204" pitchFamily="34" charset="0"/>
          </a:endParaRPr>
        </a:p>
      </dgm:t>
    </dgm:pt>
    <dgm:pt modelId="{1108F67E-FFD8-4917-8700-E93F8E6B75C7}" type="parTrans" cxnId="{37515059-88E2-415D-9225-89C48A858D6D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431583AC-D63A-4436-BE70-FD83A9E7B61B}" type="sibTrans" cxnId="{37515059-88E2-415D-9225-89C48A858D6D}">
      <dgm:prSet/>
      <dgm:spPr/>
      <dgm:t>
        <a:bodyPr/>
        <a:lstStyle/>
        <a:p>
          <a:endParaRPr lang="en-MU" sz="2800">
            <a:latin typeface="Candara" panose="020E0502030303020204" pitchFamily="34" charset="0"/>
          </a:endParaRPr>
        </a:p>
      </dgm:t>
    </dgm:pt>
    <dgm:pt modelId="{BBE4C841-E216-4AA1-8DAC-5DEE36861304}" type="pres">
      <dgm:prSet presAssocID="{68A44B04-93E0-4948-9A76-41B882F5A368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76C88E89-FF45-4A10-817A-58E54DCD327F}" type="pres">
      <dgm:prSet presAssocID="{9CC2A2A2-1B54-41DE-9116-64130398FC21}" presName="Parent" presStyleLbl="node1" presStyleIdx="0" presStyleCnt="2" custScaleX="88860" custScaleY="89896" custLinFactNeighborX="-45595" custLinFactNeighborY="-10436">
        <dgm:presLayoutVars>
          <dgm:chMax val="4"/>
          <dgm:chPref val="3"/>
        </dgm:presLayoutVars>
      </dgm:prSet>
      <dgm:spPr/>
    </dgm:pt>
    <dgm:pt modelId="{D8564784-998D-4BC0-825B-99FB4CD8E8B7}" type="pres">
      <dgm:prSet presAssocID="{F4C5D206-240E-4567-B6F6-09D93D359EF1}" presName="Accent" presStyleLbl="node1" presStyleIdx="1" presStyleCnt="2" custLinFactNeighborX="-32743"/>
      <dgm:spPr/>
    </dgm:pt>
    <dgm:pt modelId="{BAFCFE49-0585-4A82-8FB9-E0725754719B}" type="pres">
      <dgm:prSet presAssocID="{F4C5D206-240E-4567-B6F6-09D93D359EF1}" presName="Image1" presStyleLbl="fgImgPlace1" presStyleIdx="0" presStyleCnt="4" custScaleX="47972" custScaleY="47982" custLinFactX="-23198" custLinFactNeighborX="-100000"/>
      <dgm:spPr/>
    </dgm:pt>
    <dgm:pt modelId="{AE88997B-674D-4416-8CDD-5044B66A143D}" type="pres">
      <dgm:prSet presAssocID="{F4C5D206-240E-4567-B6F6-09D93D359EF1}" presName="Child1" presStyleLbl="revTx" presStyleIdx="0" presStyleCnt="4" custScaleX="265702" custLinFactNeighborX="2015" custLinFactNeighborY="-929">
        <dgm:presLayoutVars>
          <dgm:chMax val="0"/>
          <dgm:chPref val="0"/>
          <dgm:bulletEnabled val="1"/>
        </dgm:presLayoutVars>
      </dgm:prSet>
      <dgm:spPr/>
    </dgm:pt>
    <dgm:pt modelId="{9279B1F6-3F6A-418A-B653-E8AAD9FFC01E}" type="pres">
      <dgm:prSet presAssocID="{2746E4BB-FE7B-4F21-B999-B5093678C1C6}" presName="Image2" presStyleCnt="0"/>
      <dgm:spPr/>
    </dgm:pt>
    <dgm:pt modelId="{A2C79070-353B-4F6E-864F-D27D932C20AE}" type="pres">
      <dgm:prSet presAssocID="{2746E4BB-FE7B-4F21-B999-B5093678C1C6}" presName="Image" presStyleLbl="fgImgPlace1" presStyleIdx="1" presStyleCnt="4" custScaleX="47972" custScaleY="47982" custLinFactX="-23198" custLinFactNeighborX="-100000"/>
      <dgm:spPr/>
    </dgm:pt>
    <dgm:pt modelId="{6435D15F-4EC5-4F7B-A90E-1798DE3CA296}" type="pres">
      <dgm:prSet presAssocID="{2746E4BB-FE7B-4F21-B999-B5093678C1C6}" presName="Child2" presStyleLbl="revTx" presStyleIdx="1" presStyleCnt="4" custScaleX="251388" custLinFactNeighborX="-40893" custLinFactNeighborY="2813">
        <dgm:presLayoutVars>
          <dgm:chMax val="0"/>
          <dgm:chPref val="0"/>
          <dgm:bulletEnabled val="1"/>
        </dgm:presLayoutVars>
      </dgm:prSet>
      <dgm:spPr/>
    </dgm:pt>
    <dgm:pt modelId="{5758CC56-5E96-4A93-AF8C-43F2AF5FE2CC}" type="pres">
      <dgm:prSet presAssocID="{889FF8D5-5381-457F-99DA-088CCED3512F}" presName="Image3" presStyleCnt="0"/>
      <dgm:spPr/>
    </dgm:pt>
    <dgm:pt modelId="{E3CE4E9B-875D-4751-95E2-7CBAA9D43A84}" type="pres">
      <dgm:prSet presAssocID="{889FF8D5-5381-457F-99DA-088CCED3512F}" presName="Image" presStyleLbl="fgImgPlace1" presStyleIdx="2" presStyleCnt="4" custScaleX="47972" custScaleY="47982" custLinFactX="-23198" custLinFactNeighborX="-100000"/>
      <dgm:spPr/>
    </dgm:pt>
    <dgm:pt modelId="{17D20541-310D-4EB6-B035-5B8D75709853}" type="pres">
      <dgm:prSet presAssocID="{889FF8D5-5381-457F-99DA-088CCED3512F}" presName="Child3" presStyleLbl="revTx" presStyleIdx="2" presStyleCnt="4" custScaleX="332672" custLinFactNeighborX="12318" custLinFactNeighborY="-1585">
        <dgm:presLayoutVars>
          <dgm:chMax val="0"/>
          <dgm:chPref val="0"/>
          <dgm:bulletEnabled val="1"/>
        </dgm:presLayoutVars>
      </dgm:prSet>
      <dgm:spPr/>
    </dgm:pt>
    <dgm:pt modelId="{269B4069-2F57-4F53-A697-78BAD5A1C6E4}" type="pres">
      <dgm:prSet presAssocID="{F883828D-AD7D-45E6-9A69-F050147595F3}" presName="Image4" presStyleCnt="0"/>
      <dgm:spPr/>
    </dgm:pt>
    <dgm:pt modelId="{9A3FED32-BE3C-48EB-89B5-1F56FF0239F4}" type="pres">
      <dgm:prSet presAssocID="{F883828D-AD7D-45E6-9A69-F050147595F3}" presName="Image" presStyleLbl="fgImgPlace1" presStyleIdx="3" presStyleCnt="4" custScaleX="47972" custScaleY="47982" custLinFactX="-23198" custLinFactNeighborX="-100000"/>
      <dgm:spPr/>
    </dgm:pt>
    <dgm:pt modelId="{2FEF7B8D-E23F-4028-B8D3-6F78C1F3E353}" type="pres">
      <dgm:prSet presAssocID="{F883828D-AD7D-45E6-9A69-F050147595F3}" presName="Child4" presStyleLbl="revTx" presStyleIdx="3" presStyleCnt="4" custScaleX="455708" custLinFactNeighborX="81046" custLinFactNeighborY="4520">
        <dgm:presLayoutVars>
          <dgm:chMax val="0"/>
          <dgm:chPref val="0"/>
          <dgm:bulletEnabled val="1"/>
        </dgm:presLayoutVars>
      </dgm:prSet>
      <dgm:spPr/>
    </dgm:pt>
  </dgm:ptLst>
  <dgm:cxnLst>
    <dgm:cxn modelId="{3A1A640C-26E4-4317-BB3A-7C6690FC5C95}" type="presOf" srcId="{9CC2A2A2-1B54-41DE-9116-64130398FC21}" destId="{76C88E89-FF45-4A10-817A-58E54DCD327F}" srcOrd="0" destOrd="0" presId="urn:microsoft.com/office/officeart/2011/layout/RadialPictureList"/>
    <dgm:cxn modelId="{3AB3B515-2DBE-4E8B-AE1A-7CB299B317AF}" type="presOf" srcId="{68A44B04-93E0-4948-9A76-41B882F5A368}" destId="{BBE4C841-E216-4AA1-8DAC-5DEE36861304}" srcOrd="0" destOrd="0" presId="urn:microsoft.com/office/officeart/2011/layout/RadialPictureList"/>
    <dgm:cxn modelId="{C4341F42-711D-417A-9122-A1E439AD333C}" type="presOf" srcId="{F4C5D206-240E-4567-B6F6-09D93D359EF1}" destId="{AE88997B-674D-4416-8CDD-5044B66A143D}" srcOrd="0" destOrd="0" presId="urn:microsoft.com/office/officeart/2011/layout/RadialPictureList"/>
    <dgm:cxn modelId="{9532D347-6EEF-4869-B9BD-A209C12514D7}" srcId="{9CC2A2A2-1B54-41DE-9116-64130398FC21}" destId="{889FF8D5-5381-457F-99DA-088CCED3512F}" srcOrd="2" destOrd="0" parTransId="{BDA8D6C1-E55D-4EA2-BE5D-0B6535064F5C}" sibTransId="{599805D3-9291-4F61-BB55-16B1149E12F2}"/>
    <dgm:cxn modelId="{37515059-88E2-415D-9225-89C48A858D6D}" srcId="{9CC2A2A2-1B54-41DE-9116-64130398FC21}" destId="{F883828D-AD7D-45E6-9A69-F050147595F3}" srcOrd="3" destOrd="0" parTransId="{1108F67E-FFD8-4917-8700-E93F8E6B75C7}" sibTransId="{431583AC-D63A-4436-BE70-FD83A9E7B61B}"/>
    <dgm:cxn modelId="{241C78A2-AC3B-4787-B212-7E923264E30D}" type="presOf" srcId="{2746E4BB-FE7B-4F21-B999-B5093678C1C6}" destId="{6435D15F-4EC5-4F7B-A90E-1798DE3CA296}" srcOrd="0" destOrd="0" presId="urn:microsoft.com/office/officeart/2011/layout/RadialPictureList"/>
    <dgm:cxn modelId="{5AF6D4BA-A106-402E-A3C3-8B8E5E434419}" srcId="{68A44B04-93E0-4948-9A76-41B882F5A368}" destId="{9CC2A2A2-1B54-41DE-9116-64130398FC21}" srcOrd="0" destOrd="0" parTransId="{00B22BC4-4B78-461B-B962-024BB9696DA2}" sibTransId="{F627069E-DAB9-4C06-A30B-FD20A2167E4B}"/>
    <dgm:cxn modelId="{D277DCC2-A15D-41BC-8FF1-8BBBA3CBEBFD}" type="presOf" srcId="{889FF8D5-5381-457F-99DA-088CCED3512F}" destId="{17D20541-310D-4EB6-B035-5B8D75709853}" srcOrd="0" destOrd="0" presId="urn:microsoft.com/office/officeart/2011/layout/RadialPictureList"/>
    <dgm:cxn modelId="{4495A9C8-DBF3-4B68-9238-752A979ADB7C}" srcId="{9CC2A2A2-1B54-41DE-9116-64130398FC21}" destId="{2746E4BB-FE7B-4F21-B999-B5093678C1C6}" srcOrd="1" destOrd="0" parTransId="{04FCE98B-A932-482F-8758-FB56B9F41B88}" sibTransId="{271139C6-29CC-4E9C-86D6-66431C4EE034}"/>
    <dgm:cxn modelId="{3178D0D5-02E2-4E7E-B90C-A963AEBB90C0}" srcId="{9CC2A2A2-1B54-41DE-9116-64130398FC21}" destId="{F4C5D206-240E-4567-B6F6-09D93D359EF1}" srcOrd="0" destOrd="0" parTransId="{6C0AFA90-3E69-44F3-8563-4BF7E6AFAD3C}" sibTransId="{D3CF8842-4934-421F-92BC-952ADEACA9FB}"/>
    <dgm:cxn modelId="{AA3520E4-90D4-4071-B351-587FB8A60A68}" type="presOf" srcId="{F883828D-AD7D-45E6-9A69-F050147595F3}" destId="{2FEF7B8D-E23F-4028-B8D3-6F78C1F3E353}" srcOrd="0" destOrd="0" presId="urn:microsoft.com/office/officeart/2011/layout/RadialPictureList"/>
    <dgm:cxn modelId="{09F40C3A-18E0-4303-9CFC-FD71443808AB}" type="presParOf" srcId="{BBE4C841-E216-4AA1-8DAC-5DEE36861304}" destId="{76C88E89-FF45-4A10-817A-58E54DCD327F}" srcOrd="0" destOrd="0" presId="urn:microsoft.com/office/officeart/2011/layout/RadialPictureList"/>
    <dgm:cxn modelId="{FCD1DD8C-7C05-4E92-8207-0822D8E76E51}" type="presParOf" srcId="{BBE4C841-E216-4AA1-8DAC-5DEE36861304}" destId="{D8564784-998D-4BC0-825B-99FB4CD8E8B7}" srcOrd="1" destOrd="0" presId="urn:microsoft.com/office/officeart/2011/layout/RadialPictureList"/>
    <dgm:cxn modelId="{8E26742A-8AC8-4CF5-A815-424866403589}" type="presParOf" srcId="{BBE4C841-E216-4AA1-8DAC-5DEE36861304}" destId="{BAFCFE49-0585-4A82-8FB9-E0725754719B}" srcOrd="2" destOrd="0" presId="urn:microsoft.com/office/officeart/2011/layout/RadialPictureList"/>
    <dgm:cxn modelId="{2651E525-DE65-4CC1-87E2-89366F8B98FA}" type="presParOf" srcId="{BBE4C841-E216-4AA1-8DAC-5DEE36861304}" destId="{AE88997B-674D-4416-8CDD-5044B66A143D}" srcOrd="3" destOrd="0" presId="urn:microsoft.com/office/officeart/2011/layout/RadialPictureList"/>
    <dgm:cxn modelId="{51699C45-97D6-454F-857F-30B2D04D35DA}" type="presParOf" srcId="{BBE4C841-E216-4AA1-8DAC-5DEE36861304}" destId="{9279B1F6-3F6A-418A-B653-E8AAD9FFC01E}" srcOrd="4" destOrd="0" presId="urn:microsoft.com/office/officeart/2011/layout/RadialPictureList"/>
    <dgm:cxn modelId="{163D7267-19CA-4106-A663-F103CBC16B0C}" type="presParOf" srcId="{9279B1F6-3F6A-418A-B653-E8AAD9FFC01E}" destId="{A2C79070-353B-4F6E-864F-D27D932C20AE}" srcOrd="0" destOrd="0" presId="urn:microsoft.com/office/officeart/2011/layout/RadialPictureList"/>
    <dgm:cxn modelId="{599979F5-379B-45B8-9888-96E8BB435AF2}" type="presParOf" srcId="{BBE4C841-E216-4AA1-8DAC-5DEE36861304}" destId="{6435D15F-4EC5-4F7B-A90E-1798DE3CA296}" srcOrd="5" destOrd="0" presId="urn:microsoft.com/office/officeart/2011/layout/RadialPictureList"/>
    <dgm:cxn modelId="{F6003532-CDAC-4937-A2BC-274A5DC66032}" type="presParOf" srcId="{BBE4C841-E216-4AA1-8DAC-5DEE36861304}" destId="{5758CC56-5E96-4A93-AF8C-43F2AF5FE2CC}" srcOrd="6" destOrd="0" presId="urn:microsoft.com/office/officeart/2011/layout/RadialPictureList"/>
    <dgm:cxn modelId="{616F2CA6-3678-4B2B-9E92-0F8A0D3A00D1}" type="presParOf" srcId="{5758CC56-5E96-4A93-AF8C-43F2AF5FE2CC}" destId="{E3CE4E9B-875D-4751-95E2-7CBAA9D43A84}" srcOrd="0" destOrd="0" presId="urn:microsoft.com/office/officeart/2011/layout/RadialPictureList"/>
    <dgm:cxn modelId="{D84362CE-4A9A-4AFC-8394-1EB04950488E}" type="presParOf" srcId="{BBE4C841-E216-4AA1-8DAC-5DEE36861304}" destId="{17D20541-310D-4EB6-B035-5B8D75709853}" srcOrd="7" destOrd="0" presId="urn:microsoft.com/office/officeart/2011/layout/RadialPictureList"/>
    <dgm:cxn modelId="{A716378B-BA55-407C-8F6E-792543EB52E7}" type="presParOf" srcId="{BBE4C841-E216-4AA1-8DAC-5DEE36861304}" destId="{269B4069-2F57-4F53-A697-78BAD5A1C6E4}" srcOrd="8" destOrd="0" presId="urn:microsoft.com/office/officeart/2011/layout/RadialPictureList"/>
    <dgm:cxn modelId="{51C44254-8B5B-458C-A242-BD2E6488A4E7}" type="presParOf" srcId="{269B4069-2F57-4F53-A697-78BAD5A1C6E4}" destId="{9A3FED32-BE3C-48EB-89B5-1F56FF0239F4}" srcOrd="0" destOrd="0" presId="urn:microsoft.com/office/officeart/2011/layout/RadialPictureList"/>
    <dgm:cxn modelId="{0300173D-9B16-4570-AC5A-63451206F2D9}" type="presParOf" srcId="{BBE4C841-E216-4AA1-8DAC-5DEE36861304}" destId="{2FEF7B8D-E23F-4028-B8D3-6F78C1F3E353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A3272-1BAE-4791-8F23-7999701343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5B7B90-08B0-4A6C-84F5-AD7C765923F4}">
      <dgm:prSet custT="1"/>
      <dgm:spPr/>
      <dgm:t>
        <a:bodyPr/>
        <a:lstStyle/>
        <a:p>
          <a:r>
            <a:rPr lang="en-GB" sz="2400" b="1" dirty="0">
              <a:latin typeface="Candara" panose="020E0502030303020204" pitchFamily="34" charset="0"/>
            </a:rPr>
            <a:t>National Sport and Physical Activity Policy (2018 – 2028), Ministry of Youth Empowerment, Sports and Recreation</a:t>
          </a:r>
          <a:endParaRPr lang="en-US" sz="2400" dirty="0">
            <a:latin typeface="Candara" panose="020E0502030303020204" pitchFamily="34" charset="0"/>
          </a:endParaRPr>
        </a:p>
      </dgm:t>
    </dgm:pt>
    <dgm:pt modelId="{2F78E3B3-8BDC-4AB2-A036-DD5120636921}" type="parTrans" cxnId="{7502BACD-595C-44ED-A0FE-F0CDDD4152A5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417DE155-4EBF-4067-921D-C9475C824844}" type="sibTrans" cxnId="{7502BACD-595C-44ED-A0FE-F0CDDD4152A5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2819BCF2-15E5-431C-A0E8-CCBA5294E4EA}">
      <dgm:prSet custT="1"/>
      <dgm:spPr/>
      <dgm:t>
        <a:bodyPr/>
        <a:lstStyle/>
        <a:p>
          <a:r>
            <a:rPr lang="en-GB" sz="2400" b="1">
              <a:latin typeface="Candara" panose="020E0502030303020204" pitchFamily="34" charset="0"/>
            </a:rPr>
            <a:t>Health Sector Strategic Plan, 2020-2024, Ministry of Health and Wellness</a:t>
          </a:r>
          <a:endParaRPr lang="en-US" sz="2400">
            <a:latin typeface="Candara" panose="020E0502030303020204" pitchFamily="34" charset="0"/>
          </a:endParaRPr>
        </a:p>
      </dgm:t>
    </dgm:pt>
    <dgm:pt modelId="{5D6DF62D-E6AA-4621-8EBF-731413A0A74B}" type="parTrans" cxnId="{F9BB722B-AD40-4EE5-8E8C-E4321DFE698D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B0AC57A2-9461-4335-A4E6-24E10C8BAA91}" type="sibTrans" cxnId="{F9BB722B-AD40-4EE5-8E8C-E4321DFE698D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B9B930BC-4776-494E-8F2A-51175AE7C894}">
      <dgm:prSet custT="1"/>
      <dgm:spPr/>
      <dgm:t>
        <a:bodyPr/>
        <a:lstStyle/>
        <a:p>
          <a:r>
            <a:rPr lang="en-GB" sz="2400" b="1">
              <a:latin typeface="Candara" panose="020E0502030303020204" pitchFamily="34" charset="0"/>
            </a:rPr>
            <a:t>Development of a nutraceutical framework and industry in Mauritius</a:t>
          </a:r>
          <a:endParaRPr lang="en-US" sz="2400">
            <a:latin typeface="Candara" panose="020E0502030303020204" pitchFamily="34" charset="0"/>
          </a:endParaRPr>
        </a:p>
      </dgm:t>
    </dgm:pt>
    <dgm:pt modelId="{C156A49B-EB73-480D-B38D-8EE31C2ACFA2}" type="parTrans" cxnId="{B7BFF983-E708-47C9-94A2-EB37648C75AA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5D412EB4-DE4A-4A75-BB1E-5E0B12E328D3}" type="sibTrans" cxnId="{B7BFF983-E708-47C9-94A2-EB37648C75AA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8C683C18-2013-420F-8FBB-25423C6CD16C}">
      <dgm:prSet custT="1"/>
      <dgm:spPr/>
      <dgm:t>
        <a:bodyPr/>
        <a:lstStyle/>
        <a:p>
          <a:r>
            <a:rPr lang="en-GB" sz="2400" b="1">
              <a:latin typeface="Candara" panose="020E0502030303020204" pitchFamily="34" charset="0"/>
            </a:rPr>
            <a:t>Industrial Policy and Strategic Plan of Ministry of Industry (2020-2025).</a:t>
          </a:r>
          <a:endParaRPr lang="en-US" sz="2400">
            <a:latin typeface="Candara" panose="020E0502030303020204" pitchFamily="34" charset="0"/>
          </a:endParaRPr>
        </a:p>
      </dgm:t>
    </dgm:pt>
    <dgm:pt modelId="{37D7C8D0-2C8A-4CB1-A314-C6FBDA093994}" type="parTrans" cxnId="{39E95191-44DB-49AA-8D2E-17B08A24F39F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6179BC34-ECCC-4FAE-8F62-1A0FA97FA20B}" type="sibTrans" cxnId="{39E95191-44DB-49AA-8D2E-17B08A24F39F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42305312-6A40-4C78-A9EA-6CCCF08042E5}">
      <dgm:prSet custT="1"/>
      <dgm:spPr/>
      <dgm:t>
        <a:bodyPr/>
        <a:lstStyle/>
        <a:p>
          <a:r>
            <a:rPr lang="en-GB" sz="2400" b="1">
              <a:latin typeface="Candara" panose="020E0502030303020204" pitchFamily="34" charset="0"/>
            </a:rPr>
            <a:t>Government Programme 2020-2024</a:t>
          </a:r>
          <a:endParaRPr lang="en-US" sz="2400">
            <a:latin typeface="Candara" panose="020E0502030303020204" pitchFamily="34" charset="0"/>
          </a:endParaRPr>
        </a:p>
      </dgm:t>
    </dgm:pt>
    <dgm:pt modelId="{73B554C5-0206-41A5-AC6C-D6795AAC7E2E}" type="parTrans" cxnId="{0790FDF5-A63A-44F8-93C5-DEEF66395348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6DA42C17-A9B1-4B45-8581-E1FDA9FB21AB}" type="sibTrans" cxnId="{0790FDF5-A63A-44F8-93C5-DEEF66395348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EBE1A682-714B-40AE-8097-6ABB2B18DA08}">
      <dgm:prSet custT="1"/>
      <dgm:spPr/>
      <dgm:t>
        <a:bodyPr/>
        <a:lstStyle/>
        <a:p>
          <a:r>
            <a:rPr lang="en-GB" sz="2400" b="1">
              <a:latin typeface="Candara" panose="020E0502030303020204" pitchFamily="34" charset="0"/>
            </a:rPr>
            <a:t>Budget Speech for the last 2 years</a:t>
          </a:r>
          <a:endParaRPr lang="en-US" sz="2400">
            <a:latin typeface="Candara" panose="020E0502030303020204" pitchFamily="34" charset="0"/>
          </a:endParaRPr>
        </a:p>
      </dgm:t>
    </dgm:pt>
    <dgm:pt modelId="{D842645C-589C-493C-AC54-F8BD5EB107E0}" type="parTrans" cxnId="{E912E69A-D67F-4DCB-9A9C-F4B84625CF18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1FC6C884-FA95-43EC-9771-95F95621468C}" type="sibTrans" cxnId="{E912E69A-D67F-4DCB-9A9C-F4B84625CF18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269587DA-EA6E-4562-804B-5A09605243B2}">
      <dgm:prSet custT="1"/>
      <dgm:spPr/>
      <dgm:t>
        <a:bodyPr/>
        <a:lstStyle/>
        <a:p>
          <a:r>
            <a:rPr lang="en-GB" sz="2400" b="1">
              <a:latin typeface="Candara" panose="020E0502030303020204" pitchFamily="34" charset="0"/>
            </a:rPr>
            <a:t>Emerging Sectors for Investment (EDB Website)</a:t>
          </a:r>
          <a:endParaRPr lang="en-US" sz="2400">
            <a:latin typeface="Candara" panose="020E0502030303020204" pitchFamily="34" charset="0"/>
          </a:endParaRPr>
        </a:p>
      </dgm:t>
    </dgm:pt>
    <dgm:pt modelId="{D938F16D-99B3-4787-97C7-4D6140313CCD}" type="parTrans" cxnId="{EB0A462A-83A1-412A-A117-26340178C886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10DB79A5-1CE8-4323-87B8-56A1FD96EE21}" type="sibTrans" cxnId="{EB0A462A-83A1-412A-A117-26340178C886}">
      <dgm:prSet/>
      <dgm:spPr/>
      <dgm:t>
        <a:bodyPr/>
        <a:lstStyle/>
        <a:p>
          <a:endParaRPr lang="en-US" sz="2000">
            <a:latin typeface="Candara" panose="020E0502030303020204" pitchFamily="34" charset="0"/>
          </a:endParaRPr>
        </a:p>
      </dgm:t>
    </dgm:pt>
    <dgm:pt modelId="{05FEF34C-7249-4AD3-8171-B56FEF712F20}" type="pres">
      <dgm:prSet presAssocID="{702A3272-1BAE-4791-8F23-79997013438F}" presName="vert0" presStyleCnt="0">
        <dgm:presLayoutVars>
          <dgm:dir/>
          <dgm:animOne val="branch"/>
          <dgm:animLvl val="lvl"/>
        </dgm:presLayoutVars>
      </dgm:prSet>
      <dgm:spPr/>
    </dgm:pt>
    <dgm:pt modelId="{86F41848-F3D4-4933-BBE3-E3EE10E773DB}" type="pres">
      <dgm:prSet presAssocID="{675B7B90-08B0-4A6C-84F5-AD7C765923F4}" presName="thickLine" presStyleLbl="alignNode1" presStyleIdx="0" presStyleCnt="7"/>
      <dgm:spPr/>
    </dgm:pt>
    <dgm:pt modelId="{A8015969-A39C-4A67-9DB8-B9011AEAE5B2}" type="pres">
      <dgm:prSet presAssocID="{675B7B90-08B0-4A6C-84F5-AD7C765923F4}" presName="horz1" presStyleCnt="0"/>
      <dgm:spPr/>
    </dgm:pt>
    <dgm:pt modelId="{697337A3-8119-401A-B3D1-9C6576E91277}" type="pres">
      <dgm:prSet presAssocID="{675B7B90-08B0-4A6C-84F5-AD7C765923F4}" presName="tx1" presStyleLbl="revTx" presStyleIdx="0" presStyleCnt="7"/>
      <dgm:spPr/>
    </dgm:pt>
    <dgm:pt modelId="{027259DD-DE20-4B0D-B1FB-77F7A5DA442B}" type="pres">
      <dgm:prSet presAssocID="{675B7B90-08B0-4A6C-84F5-AD7C765923F4}" presName="vert1" presStyleCnt="0"/>
      <dgm:spPr/>
    </dgm:pt>
    <dgm:pt modelId="{EF10F6BC-E875-4793-B6B8-C43FDBD56AEC}" type="pres">
      <dgm:prSet presAssocID="{2819BCF2-15E5-431C-A0E8-CCBA5294E4EA}" presName="thickLine" presStyleLbl="alignNode1" presStyleIdx="1" presStyleCnt="7"/>
      <dgm:spPr/>
    </dgm:pt>
    <dgm:pt modelId="{53647860-4A2C-42C4-8FB2-DB5389996E1A}" type="pres">
      <dgm:prSet presAssocID="{2819BCF2-15E5-431C-A0E8-CCBA5294E4EA}" presName="horz1" presStyleCnt="0"/>
      <dgm:spPr/>
    </dgm:pt>
    <dgm:pt modelId="{4D5C75EF-AB9A-45AF-B2CD-6207EA1F6818}" type="pres">
      <dgm:prSet presAssocID="{2819BCF2-15E5-431C-A0E8-CCBA5294E4EA}" presName="tx1" presStyleLbl="revTx" presStyleIdx="1" presStyleCnt="7"/>
      <dgm:spPr/>
    </dgm:pt>
    <dgm:pt modelId="{1ED766BF-8AE8-4DEF-977C-88D2059A4008}" type="pres">
      <dgm:prSet presAssocID="{2819BCF2-15E5-431C-A0E8-CCBA5294E4EA}" presName="vert1" presStyleCnt="0"/>
      <dgm:spPr/>
    </dgm:pt>
    <dgm:pt modelId="{B25ADF4A-85D4-4E92-9229-7C9FC77DA376}" type="pres">
      <dgm:prSet presAssocID="{B9B930BC-4776-494E-8F2A-51175AE7C894}" presName="thickLine" presStyleLbl="alignNode1" presStyleIdx="2" presStyleCnt="7"/>
      <dgm:spPr/>
    </dgm:pt>
    <dgm:pt modelId="{E6384B82-F0AE-4FF5-8178-427D43E0D579}" type="pres">
      <dgm:prSet presAssocID="{B9B930BC-4776-494E-8F2A-51175AE7C894}" presName="horz1" presStyleCnt="0"/>
      <dgm:spPr/>
    </dgm:pt>
    <dgm:pt modelId="{EDDEE3AC-F5FF-416E-9FC8-16CEC94A83CF}" type="pres">
      <dgm:prSet presAssocID="{B9B930BC-4776-494E-8F2A-51175AE7C894}" presName="tx1" presStyleLbl="revTx" presStyleIdx="2" presStyleCnt="7"/>
      <dgm:spPr/>
    </dgm:pt>
    <dgm:pt modelId="{C9E6875C-8E09-49C3-982F-569DD0345943}" type="pres">
      <dgm:prSet presAssocID="{B9B930BC-4776-494E-8F2A-51175AE7C894}" presName="vert1" presStyleCnt="0"/>
      <dgm:spPr/>
    </dgm:pt>
    <dgm:pt modelId="{4E7F1CF4-52D5-475E-B90F-35F781A6D97C}" type="pres">
      <dgm:prSet presAssocID="{8C683C18-2013-420F-8FBB-25423C6CD16C}" presName="thickLine" presStyleLbl="alignNode1" presStyleIdx="3" presStyleCnt="7"/>
      <dgm:spPr/>
    </dgm:pt>
    <dgm:pt modelId="{8CD4F466-F350-4F60-A07D-29F3148846B4}" type="pres">
      <dgm:prSet presAssocID="{8C683C18-2013-420F-8FBB-25423C6CD16C}" presName="horz1" presStyleCnt="0"/>
      <dgm:spPr/>
    </dgm:pt>
    <dgm:pt modelId="{EAC23EB8-3BD9-4637-A1D7-841B2BE3B104}" type="pres">
      <dgm:prSet presAssocID="{8C683C18-2013-420F-8FBB-25423C6CD16C}" presName="tx1" presStyleLbl="revTx" presStyleIdx="3" presStyleCnt="7"/>
      <dgm:spPr/>
    </dgm:pt>
    <dgm:pt modelId="{7E0CDC0E-A9F6-4404-BC2B-19B0845D9F84}" type="pres">
      <dgm:prSet presAssocID="{8C683C18-2013-420F-8FBB-25423C6CD16C}" presName="vert1" presStyleCnt="0"/>
      <dgm:spPr/>
    </dgm:pt>
    <dgm:pt modelId="{8A9E0B3C-79DF-47DD-8BFC-1667B8A077E2}" type="pres">
      <dgm:prSet presAssocID="{42305312-6A40-4C78-A9EA-6CCCF08042E5}" presName="thickLine" presStyleLbl="alignNode1" presStyleIdx="4" presStyleCnt="7"/>
      <dgm:spPr/>
    </dgm:pt>
    <dgm:pt modelId="{7C9389EE-B4E6-4718-B5D8-A3CCFA3A2E50}" type="pres">
      <dgm:prSet presAssocID="{42305312-6A40-4C78-A9EA-6CCCF08042E5}" presName="horz1" presStyleCnt="0"/>
      <dgm:spPr/>
    </dgm:pt>
    <dgm:pt modelId="{0A48CBD9-49FD-4526-8D28-DB38332A8518}" type="pres">
      <dgm:prSet presAssocID="{42305312-6A40-4C78-A9EA-6CCCF08042E5}" presName="tx1" presStyleLbl="revTx" presStyleIdx="4" presStyleCnt="7"/>
      <dgm:spPr/>
    </dgm:pt>
    <dgm:pt modelId="{EF3CFC5B-1417-484C-80F9-459DB819F340}" type="pres">
      <dgm:prSet presAssocID="{42305312-6A40-4C78-A9EA-6CCCF08042E5}" presName="vert1" presStyleCnt="0"/>
      <dgm:spPr/>
    </dgm:pt>
    <dgm:pt modelId="{2CA6FD38-9E1C-4806-B90F-A1039048AFCD}" type="pres">
      <dgm:prSet presAssocID="{EBE1A682-714B-40AE-8097-6ABB2B18DA08}" presName="thickLine" presStyleLbl="alignNode1" presStyleIdx="5" presStyleCnt="7"/>
      <dgm:spPr/>
    </dgm:pt>
    <dgm:pt modelId="{9DB9E669-0C44-4C66-960F-59003D685CD3}" type="pres">
      <dgm:prSet presAssocID="{EBE1A682-714B-40AE-8097-6ABB2B18DA08}" presName="horz1" presStyleCnt="0"/>
      <dgm:spPr/>
    </dgm:pt>
    <dgm:pt modelId="{A7864232-111F-42C9-BF19-CF5E7026AA67}" type="pres">
      <dgm:prSet presAssocID="{EBE1A682-714B-40AE-8097-6ABB2B18DA08}" presName="tx1" presStyleLbl="revTx" presStyleIdx="5" presStyleCnt="7"/>
      <dgm:spPr/>
    </dgm:pt>
    <dgm:pt modelId="{583D7E91-B764-4B2C-A96E-9DF17A4412C4}" type="pres">
      <dgm:prSet presAssocID="{EBE1A682-714B-40AE-8097-6ABB2B18DA08}" presName="vert1" presStyleCnt="0"/>
      <dgm:spPr/>
    </dgm:pt>
    <dgm:pt modelId="{C2E00154-D73F-446B-B3B5-4A5BB9EB1A1A}" type="pres">
      <dgm:prSet presAssocID="{269587DA-EA6E-4562-804B-5A09605243B2}" presName="thickLine" presStyleLbl="alignNode1" presStyleIdx="6" presStyleCnt="7"/>
      <dgm:spPr/>
    </dgm:pt>
    <dgm:pt modelId="{B2B0973A-FCEB-4E80-9DCE-70978B4D2CAC}" type="pres">
      <dgm:prSet presAssocID="{269587DA-EA6E-4562-804B-5A09605243B2}" presName="horz1" presStyleCnt="0"/>
      <dgm:spPr/>
    </dgm:pt>
    <dgm:pt modelId="{8E02526C-D790-42BE-9B79-8B6FC1AF2680}" type="pres">
      <dgm:prSet presAssocID="{269587DA-EA6E-4562-804B-5A09605243B2}" presName="tx1" presStyleLbl="revTx" presStyleIdx="6" presStyleCnt="7"/>
      <dgm:spPr/>
    </dgm:pt>
    <dgm:pt modelId="{AD13DE36-F2B2-4F1E-A87E-129CB1FA5CF8}" type="pres">
      <dgm:prSet presAssocID="{269587DA-EA6E-4562-804B-5A09605243B2}" presName="vert1" presStyleCnt="0"/>
      <dgm:spPr/>
    </dgm:pt>
  </dgm:ptLst>
  <dgm:cxnLst>
    <dgm:cxn modelId="{EB0A462A-83A1-412A-A117-26340178C886}" srcId="{702A3272-1BAE-4791-8F23-79997013438F}" destId="{269587DA-EA6E-4562-804B-5A09605243B2}" srcOrd="6" destOrd="0" parTransId="{D938F16D-99B3-4787-97C7-4D6140313CCD}" sibTransId="{10DB79A5-1CE8-4323-87B8-56A1FD96EE21}"/>
    <dgm:cxn modelId="{F9BB722B-AD40-4EE5-8E8C-E4321DFE698D}" srcId="{702A3272-1BAE-4791-8F23-79997013438F}" destId="{2819BCF2-15E5-431C-A0E8-CCBA5294E4EA}" srcOrd="1" destOrd="0" parTransId="{5D6DF62D-E6AA-4621-8EBF-731413A0A74B}" sibTransId="{B0AC57A2-9461-4335-A4E6-24E10C8BAA91}"/>
    <dgm:cxn modelId="{057B793B-B2A7-40EC-B562-A4CEEBC77880}" type="presOf" srcId="{EBE1A682-714B-40AE-8097-6ABB2B18DA08}" destId="{A7864232-111F-42C9-BF19-CF5E7026AA67}" srcOrd="0" destOrd="0" presId="urn:microsoft.com/office/officeart/2008/layout/LinedList"/>
    <dgm:cxn modelId="{C6DE2A5F-C22B-4570-9852-4C4555E92BAA}" type="presOf" srcId="{42305312-6A40-4C78-A9EA-6CCCF08042E5}" destId="{0A48CBD9-49FD-4526-8D28-DB38332A8518}" srcOrd="0" destOrd="0" presId="urn:microsoft.com/office/officeart/2008/layout/LinedList"/>
    <dgm:cxn modelId="{6F50D649-6D46-4450-877D-E54C8F3820CA}" type="presOf" srcId="{675B7B90-08B0-4A6C-84F5-AD7C765923F4}" destId="{697337A3-8119-401A-B3D1-9C6576E91277}" srcOrd="0" destOrd="0" presId="urn:microsoft.com/office/officeart/2008/layout/LinedList"/>
    <dgm:cxn modelId="{B2A58858-A306-4155-97F0-2CBB0D55D091}" type="presOf" srcId="{2819BCF2-15E5-431C-A0E8-CCBA5294E4EA}" destId="{4D5C75EF-AB9A-45AF-B2CD-6207EA1F6818}" srcOrd="0" destOrd="0" presId="urn:microsoft.com/office/officeart/2008/layout/LinedList"/>
    <dgm:cxn modelId="{B7BFF983-E708-47C9-94A2-EB37648C75AA}" srcId="{702A3272-1BAE-4791-8F23-79997013438F}" destId="{B9B930BC-4776-494E-8F2A-51175AE7C894}" srcOrd="2" destOrd="0" parTransId="{C156A49B-EB73-480D-B38D-8EE31C2ACFA2}" sibTransId="{5D412EB4-DE4A-4A75-BB1E-5E0B12E328D3}"/>
    <dgm:cxn modelId="{39E95191-44DB-49AA-8D2E-17B08A24F39F}" srcId="{702A3272-1BAE-4791-8F23-79997013438F}" destId="{8C683C18-2013-420F-8FBB-25423C6CD16C}" srcOrd="3" destOrd="0" parTransId="{37D7C8D0-2C8A-4CB1-A314-C6FBDA093994}" sibTransId="{6179BC34-ECCC-4FAE-8F62-1A0FA97FA20B}"/>
    <dgm:cxn modelId="{E912E69A-D67F-4DCB-9A9C-F4B84625CF18}" srcId="{702A3272-1BAE-4791-8F23-79997013438F}" destId="{EBE1A682-714B-40AE-8097-6ABB2B18DA08}" srcOrd="5" destOrd="0" parTransId="{D842645C-589C-493C-AC54-F8BD5EB107E0}" sibTransId="{1FC6C884-FA95-43EC-9771-95F95621468C}"/>
    <dgm:cxn modelId="{89BA109C-3F4E-4663-9AAB-94FE0EB4FD80}" type="presOf" srcId="{269587DA-EA6E-4562-804B-5A09605243B2}" destId="{8E02526C-D790-42BE-9B79-8B6FC1AF2680}" srcOrd="0" destOrd="0" presId="urn:microsoft.com/office/officeart/2008/layout/LinedList"/>
    <dgm:cxn modelId="{BE8195B9-67BF-4226-9776-75C7C7799902}" type="presOf" srcId="{8C683C18-2013-420F-8FBB-25423C6CD16C}" destId="{EAC23EB8-3BD9-4637-A1D7-841B2BE3B104}" srcOrd="0" destOrd="0" presId="urn:microsoft.com/office/officeart/2008/layout/LinedList"/>
    <dgm:cxn modelId="{7502BACD-595C-44ED-A0FE-F0CDDD4152A5}" srcId="{702A3272-1BAE-4791-8F23-79997013438F}" destId="{675B7B90-08B0-4A6C-84F5-AD7C765923F4}" srcOrd="0" destOrd="0" parTransId="{2F78E3B3-8BDC-4AB2-A036-DD5120636921}" sibTransId="{417DE155-4EBF-4067-921D-C9475C824844}"/>
    <dgm:cxn modelId="{84A5F1DD-BC52-4B6E-BE97-2E9E7A747049}" type="presOf" srcId="{702A3272-1BAE-4791-8F23-79997013438F}" destId="{05FEF34C-7249-4AD3-8171-B56FEF712F20}" srcOrd="0" destOrd="0" presId="urn:microsoft.com/office/officeart/2008/layout/LinedList"/>
    <dgm:cxn modelId="{569C58EB-A700-47DC-B2A9-AADF635414EE}" type="presOf" srcId="{B9B930BC-4776-494E-8F2A-51175AE7C894}" destId="{EDDEE3AC-F5FF-416E-9FC8-16CEC94A83CF}" srcOrd="0" destOrd="0" presId="urn:microsoft.com/office/officeart/2008/layout/LinedList"/>
    <dgm:cxn modelId="{0790FDF5-A63A-44F8-93C5-DEEF66395348}" srcId="{702A3272-1BAE-4791-8F23-79997013438F}" destId="{42305312-6A40-4C78-A9EA-6CCCF08042E5}" srcOrd="4" destOrd="0" parTransId="{73B554C5-0206-41A5-AC6C-D6795AAC7E2E}" sibTransId="{6DA42C17-A9B1-4B45-8581-E1FDA9FB21AB}"/>
    <dgm:cxn modelId="{CFE73081-9DFE-4A31-B92E-74EA4A0D2E01}" type="presParOf" srcId="{05FEF34C-7249-4AD3-8171-B56FEF712F20}" destId="{86F41848-F3D4-4933-BBE3-E3EE10E773DB}" srcOrd="0" destOrd="0" presId="urn:microsoft.com/office/officeart/2008/layout/LinedList"/>
    <dgm:cxn modelId="{E82873D1-5F4F-4D8B-8F31-8E5D99A8A868}" type="presParOf" srcId="{05FEF34C-7249-4AD3-8171-B56FEF712F20}" destId="{A8015969-A39C-4A67-9DB8-B9011AEAE5B2}" srcOrd="1" destOrd="0" presId="urn:microsoft.com/office/officeart/2008/layout/LinedList"/>
    <dgm:cxn modelId="{AA5F5024-41C3-4ECB-8368-BB146F99D78B}" type="presParOf" srcId="{A8015969-A39C-4A67-9DB8-B9011AEAE5B2}" destId="{697337A3-8119-401A-B3D1-9C6576E91277}" srcOrd="0" destOrd="0" presId="urn:microsoft.com/office/officeart/2008/layout/LinedList"/>
    <dgm:cxn modelId="{663EBF62-7ADF-4924-A861-91EFB46092A7}" type="presParOf" srcId="{A8015969-A39C-4A67-9DB8-B9011AEAE5B2}" destId="{027259DD-DE20-4B0D-B1FB-77F7A5DA442B}" srcOrd="1" destOrd="0" presId="urn:microsoft.com/office/officeart/2008/layout/LinedList"/>
    <dgm:cxn modelId="{EAE990B8-F80A-428B-98A9-B11BACAB52F0}" type="presParOf" srcId="{05FEF34C-7249-4AD3-8171-B56FEF712F20}" destId="{EF10F6BC-E875-4793-B6B8-C43FDBD56AEC}" srcOrd="2" destOrd="0" presId="urn:microsoft.com/office/officeart/2008/layout/LinedList"/>
    <dgm:cxn modelId="{55FE48A0-B439-4951-845F-50B932EAD6A8}" type="presParOf" srcId="{05FEF34C-7249-4AD3-8171-B56FEF712F20}" destId="{53647860-4A2C-42C4-8FB2-DB5389996E1A}" srcOrd="3" destOrd="0" presId="urn:microsoft.com/office/officeart/2008/layout/LinedList"/>
    <dgm:cxn modelId="{0B265663-296D-4CDD-A8DD-2A5EDE224080}" type="presParOf" srcId="{53647860-4A2C-42C4-8FB2-DB5389996E1A}" destId="{4D5C75EF-AB9A-45AF-B2CD-6207EA1F6818}" srcOrd="0" destOrd="0" presId="urn:microsoft.com/office/officeart/2008/layout/LinedList"/>
    <dgm:cxn modelId="{36AC484E-1575-4450-8A0D-6BC3CD6092B7}" type="presParOf" srcId="{53647860-4A2C-42C4-8FB2-DB5389996E1A}" destId="{1ED766BF-8AE8-4DEF-977C-88D2059A4008}" srcOrd="1" destOrd="0" presId="urn:microsoft.com/office/officeart/2008/layout/LinedList"/>
    <dgm:cxn modelId="{0CAD3C58-6EF2-454C-9AAE-CDB1E0CDE060}" type="presParOf" srcId="{05FEF34C-7249-4AD3-8171-B56FEF712F20}" destId="{B25ADF4A-85D4-4E92-9229-7C9FC77DA376}" srcOrd="4" destOrd="0" presId="urn:microsoft.com/office/officeart/2008/layout/LinedList"/>
    <dgm:cxn modelId="{D589F313-5400-4C80-9057-837924A0B8D8}" type="presParOf" srcId="{05FEF34C-7249-4AD3-8171-B56FEF712F20}" destId="{E6384B82-F0AE-4FF5-8178-427D43E0D579}" srcOrd="5" destOrd="0" presId="urn:microsoft.com/office/officeart/2008/layout/LinedList"/>
    <dgm:cxn modelId="{51E03CF4-FE8E-4796-8FA4-98EDDFB81815}" type="presParOf" srcId="{E6384B82-F0AE-4FF5-8178-427D43E0D579}" destId="{EDDEE3AC-F5FF-416E-9FC8-16CEC94A83CF}" srcOrd="0" destOrd="0" presId="urn:microsoft.com/office/officeart/2008/layout/LinedList"/>
    <dgm:cxn modelId="{1836EE42-F19A-40A0-92C6-0707AA133B31}" type="presParOf" srcId="{E6384B82-F0AE-4FF5-8178-427D43E0D579}" destId="{C9E6875C-8E09-49C3-982F-569DD0345943}" srcOrd="1" destOrd="0" presId="urn:microsoft.com/office/officeart/2008/layout/LinedList"/>
    <dgm:cxn modelId="{65787782-3555-4934-A284-B65725584EBA}" type="presParOf" srcId="{05FEF34C-7249-4AD3-8171-B56FEF712F20}" destId="{4E7F1CF4-52D5-475E-B90F-35F781A6D97C}" srcOrd="6" destOrd="0" presId="urn:microsoft.com/office/officeart/2008/layout/LinedList"/>
    <dgm:cxn modelId="{E8C97034-47CB-4452-8AE3-AD342AAE2121}" type="presParOf" srcId="{05FEF34C-7249-4AD3-8171-B56FEF712F20}" destId="{8CD4F466-F350-4F60-A07D-29F3148846B4}" srcOrd="7" destOrd="0" presId="urn:microsoft.com/office/officeart/2008/layout/LinedList"/>
    <dgm:cxn modelId="{C8251A31-71B8-4EF1-B7B9-CBA63DAD3CC2}" type="presParOf" srcId="{8CD4F466-F350-4F60-A07D-29F3148846B4}" destId="{EAC23EB8-3BD9-4637-A1D7-841B2BE3B104}" srcOrd="0" destOrd="0" presId="urn:microsoft.com/office/officeart/2008/layout/LinedList"/>
    <dgm:cxn modelId="{7D18706A-C34A-4E15-8845-6407F7974D48}" type="presParOf" srcId="{8CD4F466-F350-4F60-A07D-29F3148846B4}" destId="{7E0CDC0E-A9F6-4404-BC2B-19B0845D9F84}" srcOrd="1" destOrd="0" presId="urn:microsoft.com/office/officeart/2008/layout/LinedList"/>
    <dgm:cxn modelId="{F87187B5-6C05-47A2-AE26-EF629BCF6E51}" type="presParOf" srcId="{05FEF34C-7249-4AD3-8171-B56FEF712F20}" destId="{8A9E0B3C-79DF-47DD-8BFC-1667B8A077E2}" srcOrd="8" destOrd="0" presId="urn:microsoft.com/office/officeart/2008/layout/LinedList"/>
    <dgm:cxn modelId="{562C3B3F-5D68-427C-B30F-69E8905109D1}" type="presParOf" srcId="{05FEF34C-7249-4AD3-8171-B56FEF712F20}" destId="{7C9389EE-B4E6-4718-B5D8-A3CCFA3A2E50}" srcOrd="9" destOrd="0" presId="urn:microsoft.com/office/officeart/2008/layout/LinedList"/>
    <dgm:cxn modelId="{4A6F9854-35B1-4D61-9FCB-1930E37C714D}" type="presParOf" srcId="{7C9389EE-B4E6-4718-B5D8-A3CCFA3A2E50}" destId="{0A48CBD9-49FD-4526-8D28-DB38332A8518}" srcOrd="0" destOrd="0" presId="urn:microsoft.com/office/officeart/2008/layout/LinedList"/>
    <dgm:cxn modelId="{88D5C4D7-9EB9-4705-852B-3DB83661604A}" type="presParOf" srcId="{7C9389EE-B4E6-4718-B5D8-A3CCFA3A2E50}" destId="{EF3CFC5B-1417-484C-80F9-459DB819F340}" srcOrd="1" destOrd="0" presId="urn:microsoft.com/office/officeart/2008/layout/LinedList"/>
    <dgm:cxn modelId="{3E00B42C-87AA-4508-A540-FB6EE102A0A9}" type="presParOf" srcId="{05FEF34C-7249-4AD3-8171-B56FEF712F20}" destId="{2CA6FD38-9E1C-4806-B90F-A1039048AFCD}" srcOrd="10" destOrd="0" presId="urn:microsoft.com/office/officeart/2008/layout/LinedList"/>
    <dgm:cxn modelId="{B3097D2B-6438-4ABF-B04A-DA4F4F5BEE31}" type="presParOf" srcId="{05FEF34C-7249-4AD3-8171-B56FEF712F20}" destId="{9DB9E669-0C44-4C66-960F-59003D685CD3}" srcOrd="11" destOrd="0" presId="urn:microsoft.com/office/officeart/2008/layout/LinedList"/>
    <dgm:cxn modelId="{E83FE181-188F-45BF-8EB5-9F6D889D2788}" type="presParOf" srcId="{9DB9E669-0C44-4C66-960F-59003D685CD3}" destId="{A7864232-111F-42C9-BF19-CF5E7026AA67}" srcOrd="0" destOrd="0" presId="urn:microsoft.com/office/officeart/2008/layout/LinedList"/>
    <dgm:cxn modelId="{AC5261E9-5411-4746-A331-D63C879FBE3A}" type="presParOf" srcId="{9DB9E669-0C44-4C66-960F-59003D685CD3}" destId="{583D7E91-B764-4B2C-A96E-9DF17A4412C4}" srcOrd="1" destOrd="0" presId="urn:microsoft.com/office/officeart/2008/layout/LinedList"/>
    <dgm:cxn modelId="{93782418-75A9-43E0-880D-F4BF1CF1CE51}" type="presParOf" srcId="{05FEF34C-7249-4AD3-8171-B56FEF712F20}" destId="{C2E00154-D73F-446B-B3B5-4A5BB9EB1A1A}" srcOrd="12" destOrd="0" presId="urn:microsoft.com/office/officeart/2008/layout/LinedList"/>
    <dgm:cxn modelId="{C2D72CEF-B00B-4125-8A5A-39371510437E}" type="presParOf" srcId="{05FEF34C-7249-4AD3-8171-B56FEF712F20}" destId="{B2B0973A-FCEB-4E80-9DCE-70978B4D2CAC}" srcOrd="13" destOrd="0" presId="urn:microsoft.com/office/officeart/2008/layout/LinedList"/>
    <dgm:cxn modelId="{32EC11F5-A881-4E92-9ACE-06C42C435409}" type="presParOf" srcId="{B2B0973A-FCEB-4E80-9DCE-70978B4D2CAC}" destId="{8E02526C-D790-42BE-9B79-8B6FC1AF2680}" srcOrd="0" destOrd="0" presId="urn:microsoft.com/office/officeart/2008/layout/LinedList"/>
    <dgm:cxn modelId="{A7F4975B-D9D0-4588-AB9B-356B46C7319C}" type="presParOf" srcId="{B2B0973A-FCEB-4E80-9DCE-70978B4D2CAC}" destId="{AD13DE36-F2B2-4F1E-A87E-129CB1FA5C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3BD23-5BDE-44D3-8E79-D96D3AD824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A33A97-4D43-475B-845C-28D58BEC53E2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Clinical Research (Multi-ethnicity/Clinical Trial Act)</a:t>
          </a:r>
          <a:endParaRPr lang="en-US" dirty="0">
            <a:solidFill>
              <a:schemeClr val="tx1"/>
            </a:solidFill>
          </a:endParaRPr>
        </a:p>
      </dgm:t>
    </dgm:pt>
    <dgm:pt modelId="{265FC036-2CD1-4CE0-ABF9-587081464ED1}" type="parTrans" cxnId="{559AB134-766C-4437-8E4F-54193B4DA0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66A12F-0E5A-47D8-9FDF-20A0BC776314}" type="sibTrans" cxnId="{559AB134-766C-4437-8E4F-54193B4DA0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17EE26-C2A6-47DE-8522-B064268F885D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Manufacture of Medical devices</a:t>
          </a:r>
          <a:endParaRPr lang="en-US" dirty="0">
            <a:solidFill>
              <a:schemeClr val="tx1"/>
            </a:solidFill>
          </a:endParaRPr>
        </a:p>
      </dgm:t>
    </dgm:pt>
    <dgm:pt modelId="{1F907911-A622-4F39-8D92-82D3806374C3}" type="parTrans" cxnId="{373493D5-C778-4A6B-80CB-E2877E30D7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F5364E-F9EC-442F-AEA7-6E67B3966FE1}" type="sibTrans" cxnId="{373493D5-C778-4A6B-80CB-E2877E30D7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E41BAD-E40A-4CD5-B6E8-547A515028EC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Nutraceutical Industry</a:t>
          </a:r>
          <a:endParaRPr lang="en-GB" b="1" dirty="0">
            <a:solidFill>
              <a:schemeClr val="tx1"/>
            </a:solidFill>
          </a:endParaRPr>
        </a:p>
      </dgm:t>
    </dgm:pt>
    <dgm:pt modelId="{F050439A-359F-4F46-B016-5C7A4C1512B9}" type="parTrans" cxnId="{E4A36B4B-AD1B-4000-A4D9-44042DD1E1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E63A3B-269C-4AC1-8BE0-5A9AA147A565}" type="sibTrans" cxnId="{E4A36B4B-AD1B-4000-A4D9-44042DD1E1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CE2ACD-3B81-4661-B79E-865980F9DB4A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High Value Activities</a:t>
          </a:r>
          <a:endParaRPr lang="en-GB" b="1" dirty="0">
            <a:solidFill>
              <a:schemeClr val="tx1"/>
            </a:solidFill>
          </a:endParaRPr>
        </a:p>
      </dgm:t>
    </dgm:pt>
    <dgm:pt modelId="{B83C8A5F-65BB-4641-9E51-E040AE3D3CD4}" type="parTrans" cxnId="{C5177B7C-4597-4888-8208-218C33869A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AB083C-4E02-43DF-B2F5-AAF1A0D9F408}" type="sibTrans" cxnId="{C5177B7C-4597-4888-8208-218C33869A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BFC7D-9453-4E11-A585-1DB9962D41CA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Hi-Tech Medicine</a:t>
          </a:r>
          <a:endParaRPr lang="en-US" b="1" dirty="0">
            <a:solidFill>
              <a:schemeClr val="tx1"/>
            </a:solidFill>
          </a:endParaRPr>
        </a:p>
      </dgm:t>
    </dgm:pt>
    <dgm:pt modelId="{32D9F43D-5C5D-47D0-9AD1-93E3F16D9BE1}" type="parTrans" cxnId="{557A2535-C1C4-4AB5-82C8-18E854BCFE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92D430-8F70-4D70-B56F-EF23125703BB}" type="sibTrans" cxnId="{557A2535-C1C4-4AB5-82C8-18E854BCFE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A8D874-7441-4333-90A7-5B96987F415B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Telemedicine</a:t>
          </a:r>
          <a:endParaRPr lang="en-US" dirty="0">
            <a:solidFill>
              <a:schemeClr val="tx1"/>
            </a:solidFill>
          </a:endParaRPr>
        </a:p>
      </dgm:t>
    </dgm:pt>
    <dgm:pt modelId="{9095D898-53FB-49D2-A500-7FA452FCD811}" type="parTrans" cxnId="{3C84C2CB-B4F0-4397-9613-07DAA76D00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C00261-186C-47D7-9FF0-2B1F224844AF}" type="sibTrans" cxnId="{3C84C2CB-B4F0-4397-9613-07DAA76D00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FF3C03-B5B0-45AE-B0D1-7EE34864E907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Medical Tourism</a:t>
          </a:r>
          <a:endParaRPr lang="en-US" dirty="0">
            <a:solidFill>
              <a:schemeClr val="tx1"/>
            </a:solidFill>
          </a:endParaRPr>
        </a:p>
      </dgm:t>
    </dgm:pt>
    <dgm:pt modelId="{91CA1D27-FBE2-446F-8E4A-AA9C3E58913E}" type="parTrans" cxnId="{ED18B553-C986-4A7E-BCD1-D364561947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03170F-DA7C-46F5-A633-8CBB68EE521D}" type="sibTrans" cxnId="{ED18B553-C986-4A7E-BCD1-D364561947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FC4CA5-9033-4ABC-B5B0-A18089A3B453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Medical Education</a:t>
          </a:r>
          <a:endParaRPr lang="en-US" dirty="0">
            <a:solidFill>
              <a:schemeClr val="tx1"/>
            </a:solidFill>
          </a:endParaRPr>
        </a:p>
      </dgm:t>
    </dgm:pt>
    <dgm:pt modelId="{9F20C1F5-082D-4731-A339-FC4B9FC0AA87}" type="parTrans" cxnId="{1C90CFF3-E0D0-48C3-9C43-610C01F39A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312268-154E-4981-A158-B4F7291AAAE9}" type="sibTrans" cxnId="{1C90CFF3-E0D0-48C3-9C43-610C01F39A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589C3D-1B50-413A-9E91-03893704220C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New Teaching Hospital at Flacq</a:t>
          </a:r>
          <a:endParaRPr lang="en-US" dirty="0">
            <a:solidFill>
              <a:schemeClr val="tx1"/>
            </a:solidFill>
          </a:endParaRPr>
        </a:p>
      </dgm:t>
    </dgm:pt>
    <dgm:pt modelId="{BC42F042-E3F3-413C-A63E-CC04BFF4D8F6}" type="parTrans" cxnId="{5218FD1F-33C7-4DFF-8A73-78FF7F3E6A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31F964-29BD-4434-B13D-E7298A1E898F}" type="sibTrans" cxnId="{5218FD1F-33C7-4DFF-8A73-78FF7F3E6A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3A9353-E7BF-4EEC-BC41-917FA9967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Wellness tourism/Silver Economy</a:t>
          </a:r>
          <a:endParaRPr lang="en-US" b="1" dirty="0">
            <a:solidFill>
              <a:schemeClr val="tx1"/>
            </a:solidFill>
          </a:endParaRPr>
        </a:p>
      </dgm:t>
    </dgm:pt>
    <dgm:pt modelId="{C7129962-065A-4F68-877E-275995EAA855}" type="parTrans" cxnId="{DFA63961-89F2-4606-BE39-D27B8B6787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2D20A4-038F-492E-9DA7-6171ECAAD23B}" type="sibTrans" cxnId="{DFA63961-89F2-4606-BE39-D27B8B6787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CB53EF-B8F7-4DB5-A223-C43D8C34936D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Developing a sports innovation ecosystem</a:t>
          </a:r>
          <a:endParaRPr lang="en-US" b="1" dirty="0">
            <a:solidFill>
              <a:schemeClr val="tx1"/>
            </a:solidFill>
          </a:endParaRPr>
        </a:p>
      </dgm:t>
    </dgm:pt>
    <dgm:pt modelId="{3ADE46CD-6804-456A-BB8B-3FB83E034361}" type="parTrans" cxnId="{ECF97333-5D84-474B-87D7-37B30CC89F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920BBD-F084-4121-BEC6-D5BE0DC36143}" type="sibTrans" cxnId="{ECF97333-5D84-474B-87D7-37B30CC89F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F63FB7-82CC-4A6F-B104-1FB4B74BC09C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National Sports Complex at Cote dÓr     (potential Regional Centre for Sports of Innovation)</a:t>
          </a:r>
          <a:endParaRPr lang="en-US" dirty="0">
            <a:solidFill>
              <a:schemeClr val="tx1"/>
            </a:solidFill>
          </a:endParaRPr>
        </a:p>
      </dgm:t>
    </dgm:pt>
    <dgm:pt modelId="{5640B885-10A0-41B1-8EC4-F43EAE3DF524}" type="parTrans" cxnId="{BDDC701C-9B78-4392-8EF1-6C9A9E0252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F3C7B6-B05A-4A59-8295-0D2680EA5922}" type="sibTrans" cxnId="{BDDC701C-9B78-4392-8EF1-6C9A9E0252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2EAFB4-5C07-400E-BFAF-DD3EAA7ACDB0}">
      <dgm:prSet/>
      <dgm:spPr/>
      <dgm:t>
        <a:bodyPr/>
        <a:lstStyle/>
        <a:p>
          <a:r>
            <a:rPr lang="en-US" b="1">
              <a:solidFill>
                <a:schemeClr val="tx1"/>
              </a:solidFill>
              <a:ea typeface="+mn-ea"/>
              <a:cs typeface="+mn-cs"/>
            </a:rPr>
            <a:t>Addressing NCDs and infectious diseases</a:t>
          </a:r>
          <a:endParaRPr lang="en-US" b="1" dirty="0">
            <a:solidFill>
              <a:schemeClr val="tx1"/>
            </a:solidFill>
            <a:ea typeface="+mn-ea"/>
            <a:cs typeface="+mn-cs"/>
          </a:endParaRPr>
        </a:p>
      </dgm:t>
    </dgm:pt>
    <dgm:pt modelId="{3AD1BED6-F7EB-44AA-8FBB-DDD5F9E7246E}" type="parTrans" cxnId="{AE255008-7B11-4EAA-877D-FB2EA00260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E18988-6474-4BBD-B563-622D11533192}" type="sibTrans" cxnId="{AE255008-7B11-4EAA-877D-FB2EA00260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B1B492-8E37-4D75-9700-9EDE0B1A2067}">
      <dgm:prSet/>
      <dgm:spPr/>
      <dgm:t>
        <a:bodyPr/>
        <a:lstStyle/>
        <a:p>
          <a:r>
            <a:rPr lang="en-GB" b="1">
              <a:solidFill>
                <a:schemeClr val="tx1"/>
              </a:solidFill>
              <a:ea typeface="+mn-ea"/>
              <a:cs typeface="+mn-cs"/>
            </a:rPr>
            <a:t>Life science/ pharmaceuticals &amp; vaccine</a:t>
          </a:r>
          <a:endParaRPr lang="en-US" b="1" dirty="0">
            <a:solidFill>
              <a:schemeClr val="tx1"/>
            </a:solidFill>
          </a:endParaRPr>
        </a:p>
      </dgm:t>
    </dgm:pt>
    <dgm:pt modelId="{A798C0BF-5837-44C4-B8C7-B2429944297F}" type="parTrans" cxnId="{B85503FF-D405-4BD9-88B6-7DF9EF4D26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FCD99C-0C64-474F-A77E-F51F918BD9C0}" type="sibTrans" cxnId="{B85503FF-D405-4BD9-88B6-7DF9EF4D26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E73322-DC1B-4200-B098-AE39950F869F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Ayurvedic and other traditional Medicines</a:t>
          </a:r>
          <a:endParaRPr lang="en-US" dirty="0">
            <a:solidFill>
              <a:schemeClr val="tx1"/>
            </a:solidFill>
          </a:endParaRPr>
        </a:p>
      </dgm:t>
    </dgm:pt>
    <dgm:pt modelId="{860EDAFD-FD96-4D1A-881D-24FFF2ABC7BA}" type="parTrans" cxnId="{EBEC8E5B-9922-469D-8991-6652ADB18D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E0FCC5-2CAD-4A3A-8945-195138242AA9}" type="sibTrans" cxnId="{EBEC8E5B-9922-469D-8991-6652ADB18D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F83F3E-3E23-4DFD-8902-34FE29241674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Existing legal framework</a:t>
          </a:r>
          <a:endParaRPr lang="en-US" dirty="0">
            <a:solidFill>
              <a:schemeClr val="tx1"/>
            </a:solidFill>
          </a:endParaRPr>
        </a:p>
      </dgm:t>
    </dgm:pt>
    <dgm:pt modelId="{81A5F0C0-BDA3-4926-9EE7-CB986985980C}" type="parTrans" cxnId="{F2B590B0-AA24-4C52-9D79-3B8BA8713B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0242A2-4A6F-4807-80A9-EB2626916297}" type="sibTrans" cxnId="{F2B590B0-AA24-4C52-9D79-3B8BA8713B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96EF15-60FF-4E4E-8F9F-07C29AB9E45E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Academic Chair at University of Mauritius</a:t>
          </a:r>
          <a:endParaRPr lang="en-US" dirty="0">
            <a:solidFill>
              <a:schemeClr val="tx1"/>
            </a:solidFill>
          </a:endParaRPr>
        </a:p>
      </dgm:t>
    </dgm:pt>
    <dgm:pt modelId="{4D507B8F-C17F-4A7B-AC50-4393E4D4C721}" type="parTrans" cxnId="{5C52AA85-8614-47D2-85D8-37ACFFC94D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B6F078-4EF0-4A9E-9CB1-61F9DDB18284}" type="sibTrans" cxnId="{5C52AA85-8614-47D2-85D8-37ACFFC94D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2A9FFC-728D-4D45-92A8-6655712D4876}" type="pres">
      <dgm:prSet presAssocID="{5913BD23-5BDE-44D3-8E79-D96D3AD82466}" presName="linear" presStyleCnt="0">
        <dgm:presLayoutVars>
          <dgm:animLvl val="lvl"/>
          <dgm:resizeHandles val="exact"/>
        </dgm:presLayoutVars>
      </dgm:prSet>
      <dgm:spPr/>
    </dgm:pt>
    <dgm:pt modelId="{061DEAA9-5A62-41D3-9733-7FA291E76864}" type="pres">
      <dgm:prSet presAssocID="{3CA33A97-4D43-475B-845C-28D58BEC53E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CD093010-5643-4A68-BC2F-F2B625D0C353}" type="pres">
      <dgm:prSet presAssocID="{AB66A12F-0E5A-47D8-9FDF-20A0BC776314}" presName="spacer" presStyleCnt="0"/>
      <dgm:spPr/>
    </dgm:pt>
    <dgm:pt modelId="{1A086514-7387-4CD9-A591-9091F745DEE6}" type="pres">
      <dgm:prSet presAssocID="{9217EE26-C2A6-47DE-8522-B064268F885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806E9E6-4A67-4EB2-ABDB-3154CC3CC470}" type="pres">
      <dgm:prSet presAssocID="{63F5364E-F9EC-442F-AEA7-6E67B3966FE1}" presName="spacer" presStyleCnt="0"/>
      <dgm:spPr/>
    </dgm:pt>
    <dgm:pt modelId="{1B63A25B-AAAA-4DB9-A222-A8C6032BB31C}" type="pres">
      <dgm:prSet presAssocID="{1AE41BAD-E40A-4CD5-B6E8-547A515028E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F4F6B9B7-52C7-4E6F-9744-5E68E3E8C16F}" type="pres">
      <dgm:prSet presAssocID="{BFE63A3B-269C-4AC1-8BE0-5A9AA147A565}" presName="spacer" presStyleCnt="0"/>
      <dgm:spPr/>
    </dgm:pt>
    <dgm:pt modelId="{D731EDB0-CE0C-4459-A439-4D11869FB1EF}" type="pres">
      <dgm:prSet presAssocID="{4FCE2ACD-3B81-4661-B79E-865980F9DB4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6957F149-563C-400C-B69C-DD64C4B5819A}" type="pres">
      <dgm:prSet presAssocID="{4FCE2ACD-3B81-4661-B79E-865980F9DB4A}" presName="childText" presStyleLbl="revTx" presStyleIdx="0" presStyleCnt="4">
        <dgm:presLayoutVars>
          <dgm:bulletEnabled val="1"/>
        </dgm:presLayoutVars>
      </dgm:prSet>
      <dgm:spPr/>
    </dgm:pt>
    <dgm:pt modelId="{1DCD99EA-9D03-4EFB-B199-24EA7175272B}" type="pres">
      <dgm:prSet presAssocID="{D3FC4CA5-9033-4ABC-B5B0-A18089A3B45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03D3420A-3C87-4122-B1AB-F16E89E4EB37}" type="pres">
      <dgm:prSet presAssocID="{D3FC4CA5-9033-4ABC-B5B0-A18089A3B453}" presName="childText" presStyleLbl="revTx" presStyleIdx="1" presStyleCnt="4">
        <dgm:presLayoutVars>
          <dgm:bulletEnabled val="1"/>
        </dgm:presLayoutVars>
      </dgm:prSet>
      <dgm:spPr/>
    </dgm:pt>
    <dgm:pt modelId="{27D52E06-2288-4C15-A555-3F5F111A375F}" type="pres">
      <dgm:prSet presAssocID="{903A9353-E7BF-4EEC-BC41-917FA99678F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A5B4DC9-989B-4576-B1D2-8891946BE83B}" type="pres">
      <dgm:prSet presAssocID="{903A9353-E7BF-4EEC-BC41-917FA99678F7}" presName="childText" presStyleLbl="revTx" presStyleIdx="2" presStyleCnt="4">
        <dgm:presLayoutVars>
          <dgm:bulletEnabled val="1"/>
        </dgm:presLayoutVars>
      </dgm:prSet>
      <dgm:spPr/>
    </dgm:pt>
    <dgm:pt modelId="{7038EC3C-61B7-470A-BDAE-11AFA97E1FEE}" type="pres">
      <dgm:prSet presAssocID="{CC2EAFB4-5C07-400E-BFAF-DD3EAA7ACDB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4263F0CD-5E42-4E69-9C7A-092BB63726FE}" type="pres">
      <dgm:prSet presAssocID="{B6E18988-6474-4BBD-B563-622D11533192}" presName="spacer" presStyleCnt="0"/>
      <dgm:spPr/>
    </dgm:pt>
    <dgm:pt modelId="{0D509B4E-E18F-4CD7-90B3-E5959B63926D}" type="pres">
      <dgm:prSet presAssocID="{DBB1B492-8E37-4D75-9700-9EDE0B1A206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DD3146F-B445-4B72-B3C5-860D9D41BF98}" type="pres">
      <dgm:prSet presAssocID="{3AFCD99C-0C64-474F-A77E-F51F918BD9C0}" presName="spacer" presStyleCnt="0"/>
      <dgm:spPr/>
    </dgm:pt>
    <dgm:pt modelId="{CFCB5FF0-1294-4986-A4D4-B72D99DF61CD}" type="pres">
      <dgm:prSet presAssocID="{86E73322-DC1B-4200-B098-AE39950F869F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CD369ADD-5ED9-47C9-91A1-83F6265A6769}" type="pres">
      <dgm:prSet presAssocID="{86E73322-DC1B-4200-B098-AE39950F869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CCEB305-8F48-41CB-89D1-1E696F2B698C}" type="presOf" srcId="{7096EF15-60FF-4E4E-8F9F-07C29AB9E45E}" destId="{CD369ADD-5ED9-47C9-91A1-83F6265A6769}" srcOrd="0" destOrd="1" presId="urn:microsoft.com/office/officeart/2005/8/layout/vList2"/>
    <dgm:cxn modelId="{AE255008-7B11-4EAA-877D-FB2EA00260FC}" srcId="{5913BD23-5BDE-44D3-8E79-D96D3AD82466}" destId="{CC2EAFB4-5C07-400E-BFAF-DD3EAA7ACDB0}" srcOrd="6" destOrd="0" parTransId="{3AD1BED6-F7EB-44AA-8FBB-DDD5F9E7246E}" sibTransId="{B6E18988-6474-4BBD-B563-622D11533192}"/>
    <dgm:cxn modelId="{BDDC701C-9B78-4392-8EF1-6C9A9E025299}" srcId="{903A9353-E7BF-4EEC-BC41-917FA99678F7}" destId="{32F63FB7-82CC-4A6F-B104-1FB4B74BC09C}" srcOrd="1" destOrd="0" parTransId="{5640B885-10A0-41B1-8EC4-F43EAE3DF524}" sibTransId="{10F3C7B6-B05A-4A59-8295-0D2680EA5922}"/>
    <dgm:cxn modelId="{7BD95D1E-10D5-4E31-9E74-24410286761F}" type="presOf" srcId="{9AA8D874-7441-4333-90A7-5B96987F415B}" destId="{6957F149-563C-400C-B69C-DD64C4B5819A}" srcOrd="0" destOrd="1" presId="urn:microsoft.com/office/officeart/2005/8/layout/vList2"/>
    <dgm:cxn modelId="{5218FD1F-33C7-4DFF-8A73-78FF7F3E6AF8}" srcId="{D3FC4CA5-9033-4ABC-B5B0-A18089A3B453}" destId="{8F589C3D-1B50-413A-9E91-03893704220C}" srcOrd="0" destOrd="0" parTransId="{BC42F042-E3F3-413C-A63E-CC04BFF4D8F6}" sibTransId="{9731F964-29BD-4434-B13D-E7298A1E898F}"/>
    <dgm:cxn modelId="{DAC1D32D-DB00-40E4-A1ED-C0079D3D4290}" type="presOf" srcId="{9217EE26-C2A6-47DE-8522-B064268F885D}" destId="{1A086514-7387-4CD9-A591-9091F745DEE6}" srcOrd="0" destOrd="0" presId="urn:microsoft.com/office/officeart/2005/8/layout/vList2"/>
    <dgm:cxn modelId="{ECF97333-5D84-474B-87D7-37B30CC89F22}" srcId="{903A9353-E7BF-4EEC-BC41-917FA99678F7}" destId="{39CB53EF-B8F7-4DB5-A223-C43D8C34936D}" srcOrd="0" destOrd="0" parTransId="{3ADE46CD-6804-456A-BB8B-3FB83E034361}" sibTransId="{19920BBD-F084-4121-BEC6-D5BE0DC36143}"/>
    <dgm:cxn modelId="{559AB134-766C-4437-8E4F-54193B4DA0A0}" srcId="{5913BD23-5BDE-44D3-8E79-D96D3AD82466}" destId="{3CA33A97-4D43-475B-845C-28D58BEC53E2}" srcOrd="0" destOrd="0" parTransId="{265FC036-2CD1-4CE0-ABF9-587081464ED1}" sibTransId="{AB66A12F-0E5A-47D8-9FDF-20A0BC776314}"/>
    <dgm:cxn modelId="{557A2535-C1C4-4AB5-82C8-18E854BCFE63}" srcId="{4FCE2ACD-3B81-4661-B79E-865980F9DB4A}" destId="{154BFC7D-9453-4E11-A585-1DB9962D41CA}" srcOrd="0" destOrd="0" parTransId="{32D9F43D-5C5D-47D0-9AD1-93E3F16D9BE1}" sibTransId="{3592D430-8F70-4D70-B56F-EF23125703BB}"/>
    <dgm:cxn modelId="{B0C69B3B-6023-498A-BF60-CAC3AD8A0A1F}" type="presOf" srcId="{15F83F3E-3E23-4DFD-8902-34FE29241674}" destId="{CD369ADD-5ED9-47C9-91A1-83F6265A6769}" srcOrd="0" destOrd="0" presId="urn:microsoft.com/office/officeart/2005/8/layout/vList2"/>
    <dgm:cxn modelId="{EBEC8E5B-9922-469D-8991-6652ADB18D18}" srcId="{5913BD23-5BDE-44D3-8E79-D96D3AD82466}" destId="{86E73322-DC1B-4200-B098-AE39950F869F}" srcOrd="8" destOrd="0" parTransId="{860EDAFD-FD96-4D1A-881D-24FFF2ABC7BA}" sibTransId="{2CE0FCC5-2CAD-4A3A-8945-195138242AA9}"/>
    <dgm:cxn modelId="{DFA63961-89F2-4606-BE39-D27B8B6787E4}" srcId="{5913BD23-5BDE-44D3-8E79-D96D3AD82466}" destId="{903A9353-E7BF-4EEC-BC41-917FA99678F7}" srcOrd="5" destOrd="0" parTransId="{C7129962-065A-4F68-877E-275995EAA855}" sibTransId="{2E2D20A4-038F-492E-9DA7-6171ECAAD23B}"/>
    <dgm:cxn modelId="{9521CA61-0D80-4A68-9CBE-2044EA037F48}" type="presOf" srcId="{154BFC7D-9453-4E11-A585-1DB9962D41CA}" destId="{6957F149-563C-400C-B69C-DD64C4B5819A}" srcOrd="0" destOrd="0" presId="urn:microsoft.com/office/officeart/2005/8/layout/vList2"/>
    <dgm:cxn modelId="{11931442-AA2B-438E-A3A1-4C1A10F2AB60}" type="presOf" srcId="{86E73322-DC1B-4200-B098-AE39950F869F}" destId="{CFCB5FF0-1294-4986-A4D4-B72D99DF61CD}" srcOrd="0" destOrd="0" presId="urn:microsoft.com/office/officeart/2005/8/layout/vList2"/>
    <dgm:cxn modelId="{87C6A764-223B-427C-A69F-629115F83973}" type="presOf" srcId="{903A9353-E7BF-4EEC-BC41-917FA99678F7}" destId="{27D52E06-2288-4C15-A555-3F5F111A375F}" srcOrd="0" destOrd="0" presId="urn:microsoft.com/office/officeart/2005/8/layout/vList2"/>
    <dgm:cxn modelId="{79E55E45-0E92-475D-A7B6-415C5B122225}" type="presOf" srcId="{CC2EAFB4-5C07-400E-BFAF-DD3EAA7ACDB0}" destId="{7038EC3C-61B7-470A-BDAE-11AFA97E1FEE}" srcOrd="0" destOrd="0" presId="urn:microsoft.com/office/officeart/2005/8/layout/vList2"/>
    <dgm:cxn modelId="{D5EC4C66-F5A4-4CF1-A740-487CC6A51725}" type="presOf" srcId="{1AE41BAD-E40A-4CD5-B6E8-547A515028EC}" destId="{1B63A25B-AAAA-4DB9-A222-A8C6032BB31C}" srcOrd="0" destOrd="0" presId="urn:microsoft.com/office/officeart/2005/8/layout/vList2"/>
    <dgm:cxn modelId="{E4A36B4B-AD1B-4000-A4D9-44042DD1E1F5}" srcId="{5913BD23-5BDE-44D3-8E79-D96D3AD82466}" destId="{1AE41BAD-E40A-4CD5-B6E8-547A515028EC}" srcOrd="2" destOrd="0" parTransId="{F050439A-359F-4F46-B016-5C7A4C1512B9}" sibTransId="{BFE63A3B-269C-4AC1-8BE0-5A9AA147A565}"/>
    <dgm:cxn modelId="{6EAB896F-CFB6-45E6-8391-A2246F8627F2}" type="presOf" srcId="{39CB53EF-B8F7-4DB5-A223-C43D8C34936D}" destId="{0A5B4DC9-989B-4576-B1D2-8891946BE83B}" srcOrd="0" destOrd="0" presId="urn:microsoft.com/office/officeart/2005/8/layout/vList2"/>
    <dgm:cxn modelId="{ED18B553-C986-4A7E-BCD1-D3645619477D}" srcId="{4FCE2ACD-3B81-4661-B79E-865980F9DB4A}" destId="{DDFF3C03-B5B0-45AE-B0D1-7EE34864E907}" srcOrd="2" destOrd="0" parTransId="{91CA1D27-FBE2-446F-8E4A-AA9C3E58913E}" sibTransId="{9103170F-DA7C-46F5-A633-8CBB68EE521D}"/>
    <dgm:cxn modelId="{C5177B7C-4597-4888-8208-218C33869A88}" srcId="{5913BD23-5BDE-44D3-8E79-D96D3AD82466}" destId="{4FCE2ACD-3B81-4661-B79E-865980F9DB4A}" srcOrd="3" destOrd="0" parTransId="{B83C8A5F-65BB-4641-9E51-E040AE3D3CD4}" sibTransId="{7AAB083C-4E02-43DF-B2F5-AAF1A0D9F408}"/>
    <dgm:cxn modelId="{5C52AA85-8614-47D2-85D8-37ACFFC94D80}" srcId="{86E73322-DC1B-4200-B098-AE39950F869F}" destId="{7096EF15-60FF-4E4E-8F9F-07C29AB9E45E}" srcOrd="1" destOrd="0" parTransId="{4D507B8F-C17F-4A7B-AC50-4393E4D4C721}" sibTransId="{32B6F078-4EF0-4A9E-9CB1-61F9DDB18284}"/>
    <dgm:cxn modelId="{8B035B92-4DF9-40A4-AEDD-F66B8CB676D7}" type="presOf" srcId="{DDFF3C03-B5B0-45AE-B0D1-7EE34864E907}" destId="{6957F149-563C-400C-B69C-DD64C4B5819A}" srcOrd="0" destOrd="2" presId="urn:microsoft.com/office/officeart/2005/8/layout/vList2"/>
    <dgm:cxn modelId="{A5DF3D9C-633D-45D8-B543-5E8374EF84AA}" type="presOf" srcId="{4FCE2ACD-3B81-4661-B79E-865980F9DB4A}" destId="{D731EDB0-CE0C-4459-A439-4D11869FB1EF}" srcOrd="0" destOrd="0" presId="urn:microsoft.com/office/officeart/2005/8/layout/vList2"/>
    <dgm:cxn modelId="{F2B590B0-AA24-4C52-9D79-3B8BA8713BC5}" srcId="{86E73322-DC1B-4200-B098-AE39950F869F}" destId="{15F83F3E-3E23-4DFD-8902-34FE29241674}" srcOrd="0" destOrd="0" parTransId="{81A5F0C0-BDA3-4926-9EE7-CB986985980C}" sibTransId="{AC0242A2-4A6F-4807-80A9-EB2626916297}"/>
    <dgm:cxn modelId="{621154B7-505E-460C-A0F6-F4470D1339A2}" type="presOf" srcId="{DBB1B492-8E37-4D75-9700-9EDE0B1A2067}" destId="{0D509B4E-E18F-4CD7-90B3-E5959B63926D}" srcOrd="0" destOrd="0" presId="urn:microsoft.com/office/officeart/2005/8/layout/vList2"/>
    <dgm:cxn modelId="{27B598CB-955F-4FC5-B50D-ACF266476C36}" type="presOf" srcId="{8F589C3D-1B50-413A-9E91-03893704220C}" destId="{03D3420A-3C87-4122-B1AB-F16E89E4EB37}" srcOrd="0" destOrd="0" presId="urn:microsoft.com/office/officeart/2005/8/layout/vList2"/>
    <dgm:cxn modelId="{3C84C2CB-B4F0-4397-9613-07DAA76D0003}" srcId="{4FCE2ACD-3B81-4661-B79E-865980F9DB4A}" destId="{9AA8D874-7441-4333-90A7-5B96987F415B}" srcOrd="1" destOrd="0" parTransId="{9095D898-53FB-49D2-A500-7FA452FCD811}" sibTransId="{F0C00261-186C-47D7-9FF0-2B1F224844AF}"/>
    <dgm:cxn modelId="{373493D5-C778-4A6B-80CB-E2877E30D72E}" srcId="{5913BD23-5BDE-44D3-8E79-D96D3AD82466}" destId="{9217EE26-C2A6-47DE-8522-B064268F885D}" srcOrd="1" destOrd="0" parTransId="{1F907911-A622-4F39-8D92-82D3806374C3}" sibTransId="{63F5364E-F9EC-442F-AEA7-6E67B3966FE1}"/>
    <dgm:cxn modelId="{0674BFD5-4A22-424D-8D11-47D0AD808036}" type="presOf" srcId="{5913BD23-5BDE-44D3-8E79-D96D3AD82466}" destId="{D52A9FFC-728D-4D45-92A8-6655712D4876}" srcOrd="0" destOrd="0" presId="urn:microsoft.com/office/officeart/2005/8/layout/vList2"/>
    <dgm:cxn modelId="{77FBCDD5-0319-4124-8DDE-0B620A622B9B}" type="presOf" srcId="{32F63FB7-82CC-4A6F-B104-1FB4B74BC09C}" destId="{0A5B4DC9-989B-4576-B1D2-8891946BE83B}" srcOrd="0" destOrd="1" presId="urn:microsoft.com/office/officeart/2005/8/layout/vList2"/>
    <dgm:cxn modelId="{7184EFF0-5ACC-4243-9E6F-E2EC909EA071}" type="presOf" srcId="{D3FC4CA5-9033-4ABC-B5B0-A18089A3B453}" destId="{1DCD99EA-9D03-4EFB-B199-24EA7175272B}" srcOrd="0" destOrd="0" presId="urn:microsoft.com/office/officeart/2005/8/layout/vList2"/>
    <dgm:cxn modelId="{1C90CFF3-E0D0-48C3-9C43-610C01F39AF3}" srcId="{5913BD23-5BDE-44D3-8E79-D96D3AD82466}" destId="{D3FC4CA5-9033-4ABC-B5B0-A18089A3B453}" srcOrd="4" destOrd="0" parTransId="{9F20C1F5-082D-4731-A339-FC4B9FC0AA87}" sibTransId="{45312268-154E-4981-A158-B4F7291AAAE9}"/>
    <dgm:cxn modelId="{D6293FF8-9CC5-4D46-9D60-500313E6B461}" type="presOf" srcId="{3CA33A97-4D43-475B-845C-28D58BEC53E2}" destId="{061DEAA9-5A62-41D3-9733-7FA291E76864}" srcOrd="0" destOrd="0" presId="urn:microsoft.com/office/officeart/2005/8/layout/vList2"/>
    <dgm:cxn modelId="{B85503FF-D405-4BD9-88B6-7DF9EF4D2655}" srcId="{5913BD23-5BDE-44D3-8E79-D96D3AD82466}" destId="{DBB1B492-8E37-4D75-9700-9EDE0B1A2067}" srcOrd="7" destOrd="0" parTransId="{A798C0BF-5837-44C4-B8C7-B2429944297F}" sibTransId="{3AFCD99C-0C64-474F-A77E-F51F918BD9C0}"/>
    <dgm:cxn modelId="{30E439D1-96A6-4A06-A5CD-2D14B273B9A1}" type="presParOf" srcId="{D52A9FFC-728D-4D45-92A8-6655712D4876}" destId="{061DEAA9-5A62-41D3-9733-7FA291E76864}" srcOrd="0" destOrd="0" presId="urn:microsoft.com/office/officeart/2005/8/layout/vList2"/>
    <dgm:cxn modelId="{0A8AB608-D982-4C4D-A989-CC29676FDDEF}" type="presParOf" srcId="{D52A9FFC-728D-4D45-92A8-6655712D4876}" destId="{CD093010-5643-4A68-BC2F-F2B625D0C353}" srcOrd="1" destOrd="0" presId="urn:microsoft.com/office/officeart/2005/8/layout/vList2"/>
    <dgm:cxn modelId="{DA66DEC3-BE0E-4E6F-820A-01495C603793}" type="presParOf" srcId="{D52A9FFC-728D-4D45-92A8-6655712D4876}" destId="{1A086514-7387-4CD9-A591-9091F745DEE6}" srcOrd="2" destOrd="0" presId="urn:microsoft.com/office/officeart/2005/8/layout/vList2"/>
    <dgm:cxn modelId="{7735020D-A3BD-4363-9C9D-A5778651D5B9}" type="presParOf" srcId="{D52A9FFC-728D-4D45-92A8-6655712D4876}" destId="{4806E9E6-4A67-4EB2-ABDB-3154CC3CC470}" srcOrd="3" destOrd="0" presId="urn:microsoft.com/office/officeart/2005/8/layout/vList2"/>
    <dgm:cxn modelId="{E5A7A8A1-A2E5-417A-ADB7-69A2E53F48CD}" type="presParOf" srcId="{D52A9FFC-728D-4D45-92A8-6655712D4876}" destId="{1B63A25B-AAAA-4DB9-A222-A8C6032BB31C}" srcOrd="4" destOrd="0" presId="urn:microsoft.com/office/officeart/2005/8/layout/vList2"/>
    <dgm:cxn modelId="{E47658C0-05A6-4A75-BEF9-4620D2F4E106}" type="presParOf" srcId="{D52A9FFC-728D-4D45-92A8-6655712D4876}" destId="{F4F6B9B7-52C7-4E6F-9744-5E68E3E8C16F}" srcOrd="5" destOrd="0" presId="urn:microsoft.com/office/officeart/2005/8/layout/vList2"/>
    <dgm:cxn modelId="{19624829-5A07-4AB1-AA93-641F77D1CBCD}" type="presParOf" srcId="{D52A9FFC-728D-4D45-92A8-6655712D4876}" destId="{D731EDB0-CE0C-4459-A439-4D11869FB1EF}" srcOrd="6" destOrd="0" presId="urn:microsoft.com/office/officeart/2005/8/layout/vList2"/>
    <dgm:cxn modelId="{48512766-E909-4218-BA9F-62A98BDD27FE}" type="presParOf" srcId="{D52A9FFC-728D-4D45-92A8-6655712D4876}" destId="{6957F149-563C-400C-B69C-DD64C4B5819A}" srcOrd="7" destOrd="0" presId="urn:microsoft.com/office/officeart/2005/8/layout/vList2"/>
    <dgm:cxn modelId="{45274D28-7C31-428E-ABD8-3570FD45D28F}" type="presParOf" srcId="{D52A9FFC-728D-4D45-92A8-6655712D4876}" destId="{1DCD99EA-9D03-4EFB-B199-24EA7175272B}" srcOrd="8" destOrd="0" presId="urn:microsoft.com/office/officeart/2005/8/layout/vList2"/>
    <dgm:cxn modelId="{7B85DED7-7F94-4C74-8947-B8AF0AFA505A}" type="presParOf" srcId="{D52A9FFC-728D-4D45-92A8-6655712D4876}" destId="{03D3420A-3C87-4122-B1AB-F16E89E4EB37}" srcOrd="9" destOrd="0" presId="urn:microsoft.com/office/officeart/2005/8/layout/vList2"/>
    <dgm:cxn modelId="{9C8D5639-8BEB-482D-BE77-E96F8C05221A}" type="presParOf" srcId="{D52A9FFC-728D-4D45-92A8-6655712D4876}" destId="{27D52E06-2288-4C15-A555-3F5F111A375F}" srcOrd="10" destOrd="0" presId="urn:microsoft.com/office/officeart/2005/8/layout/vList2"/>
    <dgm:cxn modelId="{BE4A9F9B-1A7B-4A57-85E3-A726E8997907}" type="presParOf" srcId="{D52A9FFC-728D-4D45-92A8-6655712D4876}" destId="{0A5B4DC9-989B-4576-B1D2-8891946BE83B}" srcOrd="11" destOrd="0" presId="urn:microsoft.com/office/officeart/2005/8/layout/vList2"/>
    <dgm:cxn modelId="{6D66534D-9859-4802-B304-F599C3BDB002}" type="presParOf" srcId="{D52A9FFC-728D-4D45-92A8-6655712D4876}" destId="{7038EC3C-61B7-470A-BDAE-11AFA97E1FEE}" srcOrd="12" destOrd="0" presId="urn:microsoft.com/office/officeart/2005/8/layout/vList2"/>
    <dgm:cxn modelId="{A6B1F2D9-8BD5-4674-84D4-356E00C1EA9B}" type="presParOf" srcId="{D52A9FFC-728D-4D45-92A8-6655712D4876}" destId="{4263F0CD-5E42-4E69-9C7A-092BB63726FE}" srcOrd="13" destOrd="0" presId="urn:microsoft.com/office/officeart/2005/8/layout/vList2"/>
    <dgm:cxn modelId="{C9B42BAD-7E07-49FF-B8C9-B4035749DD4A}" type="presParOf" srcId="{D52A9FFC-728D-4D45-92A8-6655712D4876}" destId="{0D509B4E-E18F-4CD7-90B3-E5959B63926D}" srcOrd="14" destOrd="0" presId="urn:microsoft.com/office/officeart/2005/8/layout/vList2"/>
    <dgm:cxn modelId="{7D8C9A71-7E31-4465-9E11-A7DC7503C7B1}" type="presParOf" srcId="{D52A9FFC-728D-4D45-92A8-6655712D4876}" destId="{6DD3146F-B445-4B72-B3C5-860D9D41BF98}" srcOrd="15" destOrd="0" presId="urn:microsoft.com/office/officeart/2005/8/layout/vList2"/>
    <dgm:cxn modelId="{E46C7A48-C74D-4712-8C92-F7E0DE757F7C}" type="presParOf" srcId="{D52A9FFC-728D-4D45-92A8-6655712D4876}" destId="{CFCB5FF0-1294-4986-A4D4-B72D99DF61CD}" srcOrd="16" destOrd="0" presId="urn:microsoft.com/office/officeart/2005/8/layout/vList2"/>
    <dgm:cxn modelId="{9708EE08-FF3E-4D61-8C36-661B69AA7CAA}" type="presParOf" srcId="{D52A9FFC-728D-4D45-92A8-6655712D4876}" destId="{CD369ADD-5ED9-47C9-91A1-83F6265A6769}" srcOrd="1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B87B6-7CE5-4D04-AC7F-4809A931A6D4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967DDC-FCE3-4FC1-9C7E-A39A65006715}">
      <dgm:prSet phldrT="[Text]" custT="1"/>
      <dgm:spPr>
        <a:solidFill>
          <a:schemeClr val="accent5">
            <a:tint val="4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sz="37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37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Promoting Innovative Technology/Practices</a:t>
          </a:r>
        </a:p>
      </dgm:t>
    </dgm:pt>
    <dgm:pt modelId="{AFB961B3-8433-401D-B484-C3318FA16D32}" type="parTrans" cxnId="{20C4948A-B268-4346-849C-E8331A84773A}">
      <dgm:prSet/>
      <dgm:spPr/>
      <dgm:t>
        <a:bodyPr/>
        <a:lstStyle/>
        <a:p>
          <a:endParaRPr lang="en-US" sz="3700">
            <a:solidFill>
              <a:schemeClr val="accent6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03DE3911-E3F8-43AB-B87B-0E2C1D540D46}" type="sibTrans" cxnId="{20C4948A-B268-4346-849C-E8331A84773A}">
      <dgm:prSet/>
      <dgm:spPr/>
      <dgm:t>
        <a:bodyPr/>
        <a:lstStyle/>
        <a:p>
          <a:endParaRPr lang="en-US" sz="3700">
            <a:solidFill>
              <a:schemeClr val="accent6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BB28FEB3-665C-4D93-A189-74DAA7FB1BA7}">
      <dgm:prSet phldrT="[Text]" custT="1"/>
      <dgm:spPr>
        <a:solidFill>
          <a:schemeClr val="accent5">
            <a:tint val="4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sz="37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Harnessing the potential contribution of new fields of Health &amp; Wellness</a:t>
          </a:r>
        </a:p>
      </dgm:t>
    </dgm:pt>
    <dgm:pt modelId="{8F55948C-97BE-4E23-A2B2-21E8662786AE}" type="parTrans" cxnId="{FC1B41B4-932C-4044-847C-77AAB62752CC}">
      <dgm:prSet/>
      <dgm:spPr/>
      <dgm:t>
        <a:bodyPr/>
        <a:lstStyle/>
        <a:p>
          <a:endParaRPr lang="en-US" sz="3700">
            <a:solidFill>
              <a:schemeClr val="accent6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0FC10DB7-C314-4F20-88C2-51905CE18A5C}" type="sibTrans" cxnId="{FC1B41B4-932C-4044-847C-77AAB62752CC}">
      <dgm:prSet/>
      <dgm:spPr/>
      <dgm:t>
        <a:bodyPr/>
        <a:lstStyle/>
        <a:p>
          <a:endParaRPr lang="en-US" sz="3700">
            <a:solidFill>
              <a:schemeClr val="accent6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B63BF1A2-3BEE-45CC-BA77-94C557B72398}">
      <dgm:prSet phldrT="[Text]" custT="1"/>
      <dgm:spPr>
        <a:solidFill>
          <a:schemeClr val="accent5">
            <a:tint val="4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sz="37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Innovating for a healthier population</a:t>
          </a:r>
        </a:p>
      </dgm:t>
    </dgm:pt>
    <dgm:pt modelId="{DEC4C3F2-4EA7-408C-B10F-4E9435577D15}" type="parTrans" cxnId="{D7E41999-DC04-4C76-B310-F16FA5E3C6DC}">
      <dgm:prSet/>
      <dgm:spPr/>
      <dgm:t>
        <a:bodyPr/>
        <a:lstStyle/>
        <a:p>
          <a:endParaRPr lang="en-US" sz="3700">
            <a:solidFill>
              <a:schemeClr val="accent6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D472507F-20CD-414E-B5C6-06C8E4A43FDC}" type="sibTrans" cxnId="{D7E41999-DC04-4C76-B310-F16FA5E3C6DC}">
      <dgm:prSet/>
      <dgm:spPr/>
      <dgm:t>
        <a:bodyPr/>
        <a:lstStyle/>
        <a:p>
          <a:endParaRPr lang="en-US" sz="3700">
            <a:solidFill>
              <a:schemeClr val="accent6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17BB9045-FEB5-45C6-BA0F-C81E78E1C0C0}">
      <dgm:prSet phldrT="[Text]" custT="1"/>
      <dgm:spPr>
        <a:solidFill>
          <a:schemeClr val="accent5">
            <a:tint val="40000"/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sz="37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Innovative Governance Mechanism to improve delivery of institutions</a:t>
          </a:r>
        </a:p>
      </dgm:t>
    </dgm:pt>
    <dgm:pt modelId="{CBDD8E2F-DF53-495B-BE1E-077242639E92}" type="parTrans" cxnId="{ADE3E85B-EE8D-4B91-AD0B-7D5AC28F0DF3}">
      <dgm:prSet/>
      <dgm:spPr/>
      <dgm:t>
        <a:bodyPr/>
        <a:lstStyle/>
        <a:p>
          <a:endParaRPr lang="en-US" sz="3700">
            <a:solidFill>
              <a:schemeClr val="accent6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49DE8B85-6DDB-4153-949A-85C38586D623}" type="sibTrans" cxnId="{ADE3E85B-EE8D-4B91-AD0B-7D5AC28F0DF3}">
      <dgm:prSet/>
      <dgm:spPr/>
      <dgm:t>
        <a:bodyPr/>
        <a:lstStyle/>
        <a:p>
          <a:endParaRPr lang="en-US" sz="3700">
            <a:solidFill>
              <a:schemeClr val="accent6">
                <a:lumMod val="75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009DFC45-87C4-4D19-A23B-C8D9D4157CD0}" type="pres">
      <dgm:prSet presAssocID="{1BEB87B6-7CE5-4D04-AC7F-4809A931A6D4}" presName="diagram" presStyleCnt="0">
        <dgm:presLayoutVars>
          <dgm:dir/>
          <dgm:resizeHandles val="exact"/>
        </dgm:presLayoutVars>
      </dgm:prSet>
      <dgm:spPr/>
    </dgm:pt>
    <dgm:pt modelId="{2F0C9A80-60FA-48F2-B49E-C1AE2BE26C55}" type="pres">
      <dgm:prSet presAssocID="{DA967DDC-FCE3-4FC1-9C7E-A39A65006715}" presName="node" presStyleLbl="node1" presStyleIdx="0" presStyleCnt="4" custScaleX="106750">
        <dgm:presLayoutVars>
          <dgm:bulletEnabled val="1"/>
        </dgm:presLayoutVars>
      </dgm:prSet>
      <dgm:spPr/>
    </dgm:pt>
    <dgm:pt modelId="{73A4FFAB-E368-4DA8-83BA-8C3845FDA0F8}" type="pres">
      <dgm:prSet presAssocID="{03DE3911-E3F8-43AB-B87B-0E2C1D540D46}" presName="sibTrans" presStyleCnt="0"/>
      <dgm:spPr/>
    </dgm:pt>
    <dgm:pt modelId="{7910FCC5-A563-422D-8056-775F898A5FA8}" type="pres">
      <dgm:prSet presAssocID="{BB28FEB3-665C-4D93-A189-74DAA7FB1BA7}" presName="node" presStyleLbl="node1" presStyleIdx="1" presStyleCnt="4">
        <dgm:presLayoutVars>
          <dgm:bulletEnabled val="1"/>
        </dgm:presLayoutVars>
      </dgm:prSet>
      <dgm:spPr/>
    </dgm:pt>
    <dgm:pt modelId="{20F7568C-E937-4D2B-A4D7-88EA3E8F5E82}" type="pres">
      <dgm:prSet presAssocID="{0FC10DB7-C314-4F20-88C2-51905CE18A5C}" presName="sibTrans" presStyleCnt="0"/>
      <dgm:spPr/>
    </dgm:pt>
    <dgm:pt modelId="{7A6BC4F7-D83B-44CF-B660-F5F94DF3F80C}" type="pres">
      <dgm:prSet presAssocID="{B63BF1A2-3BEE-45CC-BA77-94C557B72398}" presName="node" presStyleLbl="node1" presStyleIdx="2" presStyleCnt="4">
        <dgm:presLayoutVars>
          <dgm:bulletEnabled val="1"/>
        </dgm:presLayoutVars>
      </dgm:prSet>
      <dgm:spPr/>
    </dgm:pt>
    <dgm:pt modelId="{66858F76-565E-43B1-8B9B-52A6603F778B}" type="pres">
      <dgm:prSet presAssocID="{D472507F-20CD-414E-B5C6-06C8E4A43FDC}" presName="sibTrans" presStyleCnt="0"/>
      <dgm:spPr/>
    </dgm:pt>
    <dgm:pt modelId="{ABD6F815-2102-4644-AA90-62C0E6BC51E1}" type="pres">
      <dgm:prSet presAssocID="{17BB9045-FEB5-45C6-BA0F-C81E78E1C0C0}" presName="node" presStyleLbl="node1" presStyleIdx="3" presStyleCnt="4">
        <dgm:presLayoutVars>
          <dgm:bulletEnabled val="1"/>
        </dgm:presLayoutVars>
      </dgm:prSet>
      <dgm:spPr/>
    </dgm:pt>
  </dgm:ptLst>
  <dgm:cxnLst>
    <dgm:cxn modelId="{344C423B-003C-42D3-971B-3A710F538F83}" type="presOf" srcId="{BB28FEB3-665C-4D93-A189-74DAA7FB1BA7}" destId="{7910FCC5-A563-422D-8056-775F898A5FA8}" srcOrd="0" destOrd="0" presId="urn:microsoft.com/office/officeart/2005/8/layout/default"/>
    <dgm:cxn modelId="{ADE3E85B-EE8D-4B91-AD0B-7D5AC28F0DF3}" srcId="{1BEB87B6-7CE5-4D04-AC7F-4809A931A6D4}" destId="{17BB9045-FEB5-45C6-BA0F-C81E78E1C0C0}" srcOrd="3" destOrd="0" parTransId="{CBDD8E2F-DF53-495B-BE1E-077242639E92}" sibTransId="{49DE8B85-6DDB-4153-949A-85C38586D623}"/>
    <dgm:cxn modelId="{2BB5C751-755C-4E08-BDEF-FBCA89315CD9}" type="presOf" srcId="{DA967DDC-FCE3-4FC1-9C7E-A39A65006715}" destId="{2F0C9A80-60FA-48F2-B49E-C1AE2BE26C55}" srcOrd="0" destOrd="0" presId="urn:microsoft.com/office/officeart/2005/8/layout/default"/>
    <dgm:cxn modelId="{20C4948A-B268-4346-849C-E8331A84773A}" srcId="{1BEB87B6-7CE5-4D04-AC7F-4809A931A6D4}" destId="{DA967DDC-FCE3-4FC1-9C7E-A39A65006715}" srcOrd="0" destOrd="0" parTransId="{AFB961B3-8433-401D-B484-C3318FA16D32}" sibTransId="{03DE3911-E3F8-43AB-B87B-0E2C1D540D46}"/>
    <dgm:cxn modelId="{B997E58F-D7B1-48EA-B129-57DD57586B1F}" type="presOf" srcId="{B63BF1A2-3BEE-45CC-BA77-94C557B72398}" destId="{7A6BC4F7-D83B-44CF-B660-F5F94DF3F80C}" srcOrd="0" destOrd="0" presId="urn:microsoft.com/office/officeart/2005/8/layout/default"/>
    <dgm:cxn modelId="{4EAAF998-9D22-44D0-B9E8-301689BA5D92}" type="presOf" srcId="{17BB9045-FEB5-45C6-BA0F-C81E78E1C0C0}" destId="{ABD6F815-2102-4644-AA90-62C0E6BC51E1}" srcOrd="0" destOrd="0" presId="urn:microsoft.com/office/officeart/2005/8/layout/default"/>
    <dgm:cxn modelId="{D7E41999-DC04-4C76-B310-F16FA5E3C6DC}" srcId="{1BEB87B6-7CE5-4D04-AC7F-4809A931A6D4}" destId="{B63BF1A2-3BEE-45CC-BA77-94C557B72398}" srcOrd="2" destOrd="0" parTransId="{DEC4C3F2-4EA7-408C-B10F-4E9435577D15}" sibTransId="{D472507F-20CD-414E-B5C6-06C8E4A43FDC}"/>
    <dgm:cxn modelId="{FC1B41B4-932C-4044-847C-77AAB62752CC}" srcId="{1BEB87B6-7CE5-4D04-AC7F-4809A931A6D4}" destId="{BB28FEB3-665C-4D93-A189-74DAA7FB1BA7}" srcOrd="1" destOrd="0" parTransId="{8F55948C-97BE-4E23-A2B2-21E8662786AE}" sibTransId="{0FC10DB7-C314-4F20-88C2-51905CE18A5C}"/>
    <dgm:cxn modelId="{5DBAD6D1-AE5E-4578-BCB0-A1E6F1F59C8F}" type="presOf" srcId="{1BEB87B6-7CE5-4D04-AC7F-4809A931A6D4}" destId="{009DFC45-87C4-4D19-A23B-C8D9D4157CD0}" srcOrd="0" destOrd="0" presId="urn:microsoft.com/office/officeart/2005/8/layout/default"/>
    <dgm:cxn modelId="{B5A06388-2510-46B4-A683-F062EC3ADC59}" type="presParOf" srcId="{009DFC45-87C4-4D19-A23B-C8D9D4157CD0}" destId="{2F0C9A80-60FA-48F2-B49E-C1AE2BE26C55}" srcOrd="0" destOrd="0" presId="urn:microsoft.com/office/officeart/2005/8/layout/default"/>
    <dgm:cxn modelId="{2B20116B-CFF2-4042-8D7A-89125E30FACB}" type="presParOf" srcId="{009DFC45-87C4-4D19-A23B-C8D9D4157CD0}" destId="{73A4FFAB-E368-4DA8-83BA-8C3845FDA0F8}" srcOrd="1" destOrd="0" presId="urn:microsoft.com/office/officeart/2005/8/layout/default"/>
    <dgm:cxn modelId="{1E88B7A6-022B-497F-A2E1-AB5A578510BE}" type="presParOf" srcId="{009DFC45-87C4-4D19-A23B-C8D9D4157CD0}" destId="{7910FCC5-A563-422D-8056-775F898A5FA8}" srcOrd="2" destOrd="0" presId="urn:microsoft.com/office/officeart/2005/8/layout/default"/>
    <dgm:cxn modelId="{97B70937-8864-464D-8DB4-D51BD8FA39B0}" type="presParOf" srcId="{009DFC45-87C4-4D19-A23B-C8D9D4157CD0}" destId="{20F7568C-E937-4D2B-A4D7-88EA3E8F5E82}" srcOrd="3" destOrd="0" presId="urn:microsoft.com/office/officeart/2005/8/layout/default"/>
    <dgm:cxn modelId="{3BCB8D91-A9D5-468B-BBCD-1AB0E09C3E56}" type="presParOf" srcId="{009DFC45-87C4-4D19-A23B-C8D9D4157CD0}" destId="{7A6BC4F7-D83B-44CF-B660-F5F94DF3F80C}" srcOrd="4" destOrd="0" presId="urn:microsoft.com/office/officeart/2005/8/layout/default"/>
    <dgm:cxn modelId="{E3237D14-B24D-4067-AF14-E1AFC5A1A3BD}" type="presParOf" srcId="{009DFC45-87C4-4D19-A23B-C8D9D4157CD0}" destId="{66858F76-565E-43B1-8B9B-52A6603F778B}" srcOrd="5" destOrd="0" presId="urn:microsoft.com/office/officeart/2005/8/layout/default"/>
    <dgm:cxn modelId="{88A5667F-62EB-44F1-A31D-B6247B99FDB6}" type="presParOf" srcId="{009DFC45-87C4-4D19-A23B-C8D9D4157CD0}" destId="{ABD6F815-2102-4644-AA90-62C0E6BC51E1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88E89-FF45-4A10-817A-58E54DCD327F}">
      <dsp:nvSpPr>
        <dsp:cNvPr id="0" name=""/>
        <dsp:cNvSpPr/>
      </dsp:nvSpPr>
      <dsp:spPr>
        <a:xfrm>
          <a:off x="1902941" y="1183648"/>
          <a:ext cx="1799992" cy="182081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tx1"/>
              </a:solidFill>
              <a:latin typeface="Candara" panose="020E0502030303020204" pitchFamily="34" charset="0"/>
            </a:rPr>
            <a:t>Health Care</a:t>
          </a:r>
          <a:endParaRPr lang="en-MU" sz="28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166544" y="1450300"/>
        <a:ext cx="1272786" cy="1287511"/>
      </dsp:txXfrm>
    </dsp:sp>
    <dsp:sp modelId="{D8564784-998D-4BC0-825B-99FB4CD8E8B7}">
      <dsp:nvSpPr>
        <dsp:cNvPr id="0" name=""/>
        <dsp:cNvSpPr/>
      </dsp:nvSpPr>
      <dsp:spPr>
        <a:xfrm>
          <a:off x="332525" y="166359"/>
          <a:ext cx="4082819" cy="4255936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CFE49-0585-4A82-8FB9-E0725754719B}">
      <dsp:nvSpPr>
        <dsp:cNvPr id="0" name=""/>
        <dsp:cNvSpPr/>
      </dsp:nvSpPr>
      <dsp:spPr>
        <a:xfrm>
          <a:off x="3142146" y="281543"/>
          <a:ext cx="520679" cy="52067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88997B-674D-4416-8CDD-5044B66A143D}">
      <dsp:nvSpPr>
        <dsp:cNvPr id="0" name=""/>
        <dsp:cNvSpPr/>
      </dsp:nvSpPr>
      <dsp:spPr>
        <a:xfrm>
          <a:off x="4190527" y="3429"/>
          <a:ext cx="3860450" cy="1050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000" b="1" kern="1200" dirty="0">
              <a:latin typeface="Candara" panose="020E0502030303020204" pitchFamily="34" charset="0"/>
            </a:rPr>
            <a:t>Medical Sector</a:t>
          </a:r>
          <a:endParaRPr lang="en-MU" sz="2000" b="1" kern="1200" dirty="0">
            <a:latin typeface="Candara" panose="020E0502030303020204" pitchFamily="34" charset="0"/>
          </a:endParaRPr>
        </a:p>
      </dsp:txBody>
      <dsp:txXfrm>
        <a:off x="4190527" y="3429"/>
        <a:ext cx="3860450" cy="1050448"/>
      </dsp:txXfrm>
    </dsp:sp>
    <dsp:sp modelId="{A2C79070-353B-4F6E-864F-D27D932C20AE}">
      <dsp:nvSpPr>
        <dsp:cNvPr id="0" name=""/>
        <dsp:cNvSpPr/>
      </dsp:nvSpPr>
      <dsp:spPr>
        <a:xfrm>
          <a:off x="3943842" y="1292195"/>
          <a:ext cx="520679" cy="52067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35D15F-4EC5-4F7B-A90E-1798DE3CA296}">
      <dsp:nvSpPr>
        <dsp:cNvPr id="0" name=""/>
        <dsp:cNvSpPr/>
      </dsp:nvSpPr>
      <dsp:spPr>
        <a:xfrm>
          <a:off x="4469814" y="1058479"/>
          <a:ext cx="3652478" cy="1050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000" b="1" kern="1200" dirty="0">
              <a:latin typeface="Candara" panose="020E0502030303020204" pitchFamily="34" charset="0"/>
            </a:rPr>
            <a:t>Life Sciences/Pharmaceutical</a:t>
          </a:r>
          <a:endParaRPr lang="en-MU" sz="2000" b="1" kern="1200" dirty="0">
            <a:latin typeface="Candara" panose="020E0502030303020204" pitchFamily="34" charset="0"/>
          </a:endParaRPr>
        </a:p>
      </dsp:txBody>
      <dsp:txXfrm>
        <a:off x="4469814" y="1058479"/>
        <a:ext cx="3652478" cy="1050448"/>
      </dsp:txXfrm>
    </dsp:sp>
    <dsp:sp modelId="{E3CE4E9B-875D-4751-95E2-7CBAA9D43A84}">
      <dsp:nvSpPr>
        <dsp:cNvPr id="0" name=""/>
        <dsp:cNvSpPr/>
      </dsp:nvSpPr>
      <dsp:spPr>
        <a:xfrm>
          <a:off x="3939679" y="2778094"/>
          <a:ext cx="520679" cy="52067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D20541-310D-4EB6-B035-5B8D75709853}">
      <dsp:nvSpPr>
        <dsp:cNvPr id="0" name=""/>
        <dsp:cNvSpPr/>
      </dsp:nvSpPr>
      <dsp:spPr>
        <a:xfrm>
          <a:off x="4652432" y="2496791"/>
          <a:ext cx="4833474" cy="1050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000" b="1" kern="1200" dirty="0">
              <a:latin typeface="Candara" panose="020E0502030303020204" pitchFamily="34" charset="0"/>
            </a:rPr>
            <a:t>Healthy Life Style (including Sports/Nutrition)</a:t>
          </a:r>
          <a:endParaRPr lang="en-MU" sz="2000" b="1" kern="1200" dirty="0">
            <a:latin typeface="Candara" panose="020E0502030303020204" pitchFamily="34" charset="0"/>
          </a:endParaRPr>
        </a:p>
      </dsp:txBody>
      <dsp:txXfrm>
        <a:off x="4652432" y="2496791"/>
        <a:ext cx="4833474" cy="1050448"/>
      </dsp:txXfrm>
    </dsp:sp>
    <dsp:sp modelId="{9A3FED32-BE3C-48EB-89B5-1F56FF0239F4}">
      <dsp:nvSpPr>
        <dsp:cNvPr id="0" name=""/>
        <dsp:cNvSpPr/>
      </dsp:nvSpPr>
      <dsp:spPr>
        <a:xfrm>
          <a:off x="3142146" y="3823915"/>
          <a:ext cx="520679" cy="52067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EF7B8D-E23F-4028-B8D3-6F78C1F3E353}">
      <dsp:nvSpPr>
        <dsp:cNvPr id="0" name=""/>
        <dsp:cNvSpPr/>
      </dsp:nvSpPr>
      <dsp:spPr>
        <a:xfrm>
          <a:off x="3958466" y="3577078"/>
          <a:ext cx="6621094" cy="1050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000" b="1" kern="1200" dirty="0">
              <a:latin typeface="Candara" panose="020E0502030303020204" pitchFamily="34" charset="0"/>
            </a:rPr>
            <a:t>High Values Activities (Hi Tech Medicine/health Care Tourism/Medical Education/Silver Economy)</a:t>
          </a:r>
          <a:endParaRPr lang="en-MU" sz="2000" b="1" kern="1200" dirty="0">
            <a:latin typeface="Candara" panose="020E0502030303020204" pitchFamily="34" charset="0"/>
          </a:endParaRPr>
        </a:p>
      </dsp:txBody>
      <dsp:txXfrm>
        <a:off x="3958466" y="3577078"/>
        <a:ext cx="6621094" cy="1050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41848-F3D4-4933-BBE3-E3EE10E773DB}">
      <dsp:nvSpPr>
        <dsp:cNvPr id="0" name=""/>
        <dsp:cNvSpPr/>
      </dsp:nvSpPr>
      <dsp:spPr>
        <a:xfrm>
          <a:off x="0" y="688"/>
          <a:ext cx="1090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337A3-8119-401A-B3D1-9C6576E91277}">
      <dsp:nvSpPr>
        <dsp:cNvPr id="0" name=""/>
        <dsp:cNvSpPr/>
      </dsp:nvSpPr>
      <dsp:spPr>
        <a:xfrm>
          <a:off x="0" y="688"/>
          <a:ext cx="10905066" cy="80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andara" panose="020E0502030303020204" pitchFamily="34" charset="0"/>
            </a:rPr>
            <a:t>National Sport and Physical Activity Policy (2018 – 2028), Ministry of Youth Empowerment, Sports and Recreation</a:t>
          </a:r>
          <a:endParaRPr lang="en-US" sz="2400" kern="1200" dirty="0">
            <a:latin typeface="Candara" panose="020E0502030303020204" pitchFamily="34" charset="0"/>
          </a:endParaRPr>
        </a:p>
      </dsp:txBody>
      <dsp:txXfrm>
        <a:off x="0" y="688"/>
        <a:ext cx="10905066" cy="805926"/>
      </dsp:txXfrm>
    </dsp:sp>
    <dsp:sp modelId="{EF10F6BC-E875-4793-B6B8-C43FDBD56AEC}">
      <dsp:nvSpPr>
        <dsp:cNvPr id="0" name=""/>
        <dsp:cNvSpPr/>
      </dsp:nvSpPr>
      <dsp:spPr>
        <a:xfrm>
          <a:off x="0" y="806615"/>
          <a:ext cx="1090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C75EF-AB9A-45AF-B2CD-6207EA1F6818}">
      <dsp:nvSpPr>
        <dsp:cNvPr id="0" name=""/>
        <dsp:cNvSpPr/>
      </dsp:nvSpPr>
      <dsp:spPr>
        <a:xfrm>
          <a:off x="0" y="806615"/>
          <a:ext cx="10905066" cy="80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Candara" panose="020E0502030303020204" pitchFamily="34" charset="0"/>
            </a:rPr>
            <a:t>Health Sector Strategic Plan, 2020-2024, Ministry of Health and Wellness</a:t>
          </a:r>
          <a:endParaRPr lang="en-US" sz="2400" kern="1200">
            <a:latin typeface="Candara" panose="020E0502030303020204" pitchFamily="34" charset="0"/>
          </a:endParaRPr>
        </a:p>
      </dsp:txBody>
      <dsp:txXfrm>
        <a:off x="0" y="806615"/>
        <a:ext cx="10905066" cy="805926"/>
      </dsp:txXfrm>
    </dsp:sp>
    <dsp:sp modelId="{B25ADF4A-85D4-4E92-9229-7C9FC77DA376}">
      <dsp:nvSpPr>
        <dsp:cNvPr id="0" name=""/>
        <dsp:cNvSpPr/>
      </dsp:nvSpPr>
      <dsp:spPr>
        <a:xfrm>
          <a:off x="0" y="1612541"/>
          <a:ext cx="1090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EE3AC-F5FF-416E-9FC8-16CEC94A83CF}">
      <dsp:nvSpPr>
        <dsp:cNvPr id="0" name=""/>
        <dsp:cNvSpPr/>
      </dsp:nvSpPr>
      <dsp:spPr>
        <a:xfrm>
          <a:off x="0" y="1612541"/>
          <a:ext cx="10905066" cy="80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Candara" panose="020E0502030303020204" pitchFamily="34" charset="0"/>
            </a:rPr>
            <a:t>Development of a nutraceutical framework and industry in Mauritius</a:t>
          </a:r>
          <a:endParaRPr lang="en-US" sz="2400" kern="1200">
            <a:latin typeface="Candara" panose="020E0502030303020204" pitchFamily="34" charset="0"/>
          </a:endParaRPr>
        </a:p>
      </dsp:txBody>
      <dsp:txXfrm>
        <a:off x="0" y="1612541"/>
        <a:ext cx="10905066" cy="805926"/>
      </dsp:txXfrm>
    </dsp:sp>
    <dsp:sp modelId="{4E7F1CF4-52D5-475E-B90F-35F781A6D97C}">
      <dsp:nvSpPr>
        <dsp:cNvPr id="0" name=""/>
        <dsp:cNvSpPr/>
      </dsp:nvSpPr>
      <dsp:spPr>
        <a:xfrm>
          <a:off x="0" y="2418468"/>
          <a:ext cx="1090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23EB8-3BD9-4637-A1D7-841B2BE3B104}">
      <dsp:nvSpPr>
        <dsp:cNvPr id="0" name=""/>
        <dsp:cNvSpPr/>
      </dsp:nvSpPr>
      <dsp:spPr>
        <a:xfrm>
          <a:off x="0" y="2418468"/>
          <a:ext cx="10905066" cy="80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Candara" panose="020E0502030303020204" pitchFamily="34" charset="0"/>
            </a:rPr>
            <a:t>Industrial Policy and Strategic Plan of Ministry of Industry (2020-2025).</a:t>
          </a:r>
          <a:endParaRPr lang="en-US" sz="2400" kern="1200">
            <a:latin typeface="Candara" panose="020E0502030303020204" pitchFamily="34" charset="0"/>
          </a:endParaRPr>
        </a:p>
      </dsp:txBody>
      <dsp:txXfrm>
        <a:off x="0" y="2418468"/>
        <a:ext cx="10905066" cy="805926"/>
      </dsp:txXfrm>
    </dsp:sp>
    <dsp:sp modelId="{8A9E0B3C-79DF-47DD-8BFC-1667B8A077E2}">
      <dsp:nvSpPr>
        <dsp:cNvPr id="0" name=""/>
        <dsp:cNvSpPr/>
      </dsp:nvSpPr>
      <dsp:spPr>
        <a:xfrm>
          <a:off x="0" y="3224394"/>
          <a:ext cx="1090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8CBD9-49FD-4526-8D28-DB38332A8518}">
      <dsp:nvSpPr>
        <dsp:cNvPr id="0" name=""/>
        <dsp:cNvSpPr/>
      </dsp:nvSpPr>
      <dsp:spPr>
        <a:xfrm>
          <a:off x="0" y="3224394"/>
          <a:ext cx="10905066" cy="80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Candara" panose="020E0502030303020204" pitchFamily="34" charset="0"/>
            </a:rPr>
            <a:t>Government Programme 2020-2024</a:t>
          </a:r>
          <a:endParaRPr lang="en-US" sz="2400" kern="1200">
            <a:latin typeface="Candara" panose="020E0502030303020204" pitchFamily="34" charset="0"/>
          </a:endParaRPr>
        </a:p>
      </dsp:txBody>
      <dsp:txXfrm>
        <a:off x="0" y="3224394"/>
        <a:ext cx="10905066" cy="805926"/>
      </dsp:txXfrm>
    </dsp:sp>
    <dsp:sp modelId="{2CA6FD38-9E1C-4806-B90F-A1039048AFCD}">
      <dsp:nvSpPr>
        <dsp:cNvPr id="0" name=""/>
        <dsp:cNvSpPr/>
      </dsp:nvSpPr>
      <dsp:spPr>
        <a:xfrm>
          <a:off x="0" y="4030321"/>
          <a:ext cx="1090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64232-111F-42C9-BF19-CF5E7026AA67}">
      <dsp:nvSpPr>
        <dsp:cNvPr id="0" name=""/>
        <dsp:cNvSpPr/>
      </dsp:nvSpPr>
      <dsp:spPr>
        <a:xfrm>
          <a:off x="0" y="4030321"/>
          <a:ext cx="10905066" cy="80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Candara" panose="020E0502030303020204" pitchFamily="34" charset="0"/>
            </a:rPr>
            <a:t>Budget Speech for the last 2 years</a:t>
          </a:r>
          <a:endParaRPr lang="en-US" sz="2400" kern="1200">
            <a:latin typeface="Candara" panose="020E0502030303020204" pitchFamily="34" charset="0"/>
          </a:endParaRPr>
        </a:p>
      </dsp:txBody>
      <dsp:txXfrm>
        <a:off x="0" y="4030321"/>
        <a:ext cx="10905066" cy="805926"/>
      </dsp:txXfrm>
    </dsp:sp>
    <dsp:sp modelId="{C2E00154-D73F-446B-B3B5-4A5BB9EB1A1A}">
      <dsp:nvSpPr>
        <dsp:cNvPr id="0" name=""/>
        <dsp:cNvSpPr/>
      </dsp:nvSpPr>
      <dsp:spPr>
        <a:xfrm>
          <a:off x="0" y="4836247"/>
          <a:ext cx="1090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2526C-D790-42BE-9B79-8B6FC1AF2680}">
      <dsp:nvSpPr>
        <dsp:cNvPr id="0" name=""/>
        <dsp:cNvSpPr/>
      </dsp:nvSpPr>
      <dsp:spPr>
        <a:xfrm>
          <a:off x="0" y="4836247"/>
          <a:ext cx="10905066" cy="80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Candara" panose="020E0502030303020204" pitchFamily="34" charset="0"/>
            </a:rPr>
            <a:t>Emerging Sectors for Investment (EDB Website)</a:t>
          </a:r>
          <a:endParaRPr lang="en-US" sz="2400" kern="1200">
            <a:latin typeface="Candara" panose="020E0502030303020204" pitchFamily="34" charset="0"/>
          </a:endParaRPr>
        </a:p>
      </dsp:txBody>
      <dsp:txXfrm>
        <a:off x="0" y="4836247"/>
        <a:ext cx="10905066" cy="805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DEAA9-5A62-41D3-9733-7FA291E76864}">
      <dsp:nvSpPr>
        <dsp:cNvPr id="0" name=""/>
        <dsp:cNvSpPr/>
      </dsp:nvSpPr>
      <dsp:spPr>
        <a:xfrm>
          <a:off x="0" y="73225"/>
          <a:ext cx="11844996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Clinical Research (Multi-ethnicity/Clinical Trial Act)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93129"/>
        <a:ext cx="11805188" cy="367937"/>
      </dsp:txXfrm>
    </dsp:sp>
    <dsp:sp modelId="{1A086514-7387-4CD9-A591-9091F745DEE6}">
      <dsp:nvSpPr>
        <dsp:cNvPr id="0" name=""/>
        <dsp:cNvSpPr/>
      </dsp:nvSpPr>
      <dsp:spPr>
        <a:xfrm>
          <a:off x="0" y="529930"/>
          <a:ext cx="11844996" cy="407745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Manufacture of Medical devices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549834"/>
        <a:ext cx="11805188" cy="367937"/>
      </dsp:txXfrm>
    </dsp:sp>
    <dsp:sp modelId="{1B63A25B-AAAA-4DB9-A222-A8C6032BB31C}">
      <dsp:nvSpPr>
        <dsp:cNvPr id="0" name=""/>
        <dsp:cNvSpPr/>
      </dsp:nvSpPr>
      <dsp:spPr>
        <a:xfrm>
          <a:off x="0" y="986635"/>
          <a:ext cx="11844996" cy="40774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tx1"/>
              </a:solidFill>
            </a:rPr>
            <a:t>Nutraceutical Industry</a:t>
          </a:r>
          <a:endParaRPr lang="en-GB" sz="1700" b="1" kern="1200" dirty="0">
            <a:solidFill>
              <a:schemeClr val="tx1"/>
            </a:solidFill>
          </a:endParaRPr>
        </a:p>
      </dsp:txBody>
      <dsp:txXfrm>
        <a:off x="19904" y="1006539"/>
        <a:ext cx="11805188" cy="367937"/>
      </dsp:txXfrm>
    </dsp:sp>
    <dsp:sp modelId="{D731EDB0-CE0C-4459-A439-4D11869FB1EF}">
      <dsp:nvSpPr>
        <dsp:cNvPr id="0" name=""/>
        <dsp:cNvSpPr/>
      </dsp:nvSpPr>
      <dsp:spPr>
        <a:xfrm>
          <a:off x="0" y="1443340"/>
          <a:ext cx="11844996" cy="407745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tx1"/>
              </a:solidFill>
            </a:rPr>
            <a:t>High Value Activities</a:t>
          </a:r>
          <a:endParaRPr lang="en-GB" sz="1700" b="1" kern="1200" dirty="0">
            <a:solidFill>
              <a:schemeClr val="tx1"/>
            </a:solidFill>
          </a:endParaRPr>
        </a:p>
      </dsp:txBody>
      <dsp:txXfrm>
        <a:off x="19904" y="1463244"/>
        <a:ext cx="11805188" cy="367937"/>
      </dsp:txXfrm>
    </dsp:sp>
    <dsp:sp modelId="{6957F149-563C-400C-B69C-DD64C4B5819A}">
      <dsp:nvSpPr>
        <dsp:cNvPr id="0" name=""/>
        <dsp:cNvSpPr/>
      </dsp:nvSpPr>
      <dsp:spPr>
        <a:xfrm>
          <a:off x="0" y="1851085"/>
          <a:ext cx="11844996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07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solidFill>
                <a:schemeClr val="tx1"/>
              </a:solidFill>
            </a:rPr>
            <a:t>Hi-Tech Medicine</a:t>
          </a:r>
          <a:endParaRPr lang="en-US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solidFill>
                <a:schemeClr val="tx1"/>
              </a:solidFill>
            </a:rPr>
            <a:t>Telemedicine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solidFill>
                <a:schemeClr val="tx1"/>
              </a:solidFill>
            </a:rPr>
            <a:t>Medical Tourism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1851085"/>
        <a:ext cx="11844996" cy="668609"/>
      </dsp:txXfrm>
    </dsp:sp>
    <dsp:sp modelId="{1DCD99EA-9D03-4EFB-B199-24EA7175272B}">
      <dsp:nvSpPr>
        <dsp:cNvPr id="0" name=""/>
        <dsp:cNvSpPr/>
      </dsp:nvSpPr>
      <dsp:spPr>
        <a:xfrm>
          <a:off x="0" y="2519695"/>
          <a:ext cx="11844996" cy="40774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tx1"/>
              </a:solidFill>
            </a:rPr>
            <a:t>Medical Education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2539599"/>
        <a:ext cx="11805188" cy="367937"/>
      </dsp:txXfrm>
    </dsp:sp>
    <dsp:sp modelId="{03D3420A-3C87-4122-B1AB-F16E89E4EB37}">
      <dsp:nvSpPr>
        <dsp:cNvPr id="0" name=""/>
        <dsp:cNvSpPr/>
      </dsp:nvSpPr>
      <dsp:spPr>
        <a:xfrm>
          <a:off x="0" y="2927440"/>
          <a:ext cx="1184499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07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solidFill>
                <a:schemeClr val="tx1"/>
              </a:solidFill>
            </a:rPr>
            <a:t>New Teaching Hospital at Flacq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2927440"/>
        <a:ext cx="11844996" cy="281520"/>
      </dsp:txXfrm>
    </dsp:sp>
    <dsp:sp modelId="{27D52E06-2288-4C15-A555-3F5F111A375F}">
      <dsp:nvSpPr>
        <dsp:cNvPr id="0" name=""/>
        <dsp:cNvSpPr/>
      </dsp:nvSpPr>
      <dsp:spPr>
        <a:xfrm>
          <a:off x="0" y="3208960"/>
          <a:ext cx="11844996" cy="407745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</a:rPr>
            <a:t>Wellness tourism/Silver Economy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9904" y="3228864"/>
        <a:ext cx="11805188" cy="367937"/>
      </dsp:txXfrm>
    </dsp:sp>
    <dsp:sp modelId="{0A5B4DC9-989B-4576-B1D2-8891946BE83B}">
      <dsp:nvSpPr>
        <dsp:cNvPr id="0" name=""/>
        <dsp:cNvSpPr/>
      </dsp:nvSpPr>
      <dsp:spPr>
        <a:xfrm>
          <a:off x="0" y="3616705"/>
          <a:ext cx="11844996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07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>
              <a:solidFill>
                <a:schemeClr val="tx1"/>
              </a:solidFill>
            </a:rPr>
            <a:t>Developing a sports innovation ecosystem</a:t>
          </a:r>
          <a:endParaRPr lang="en-US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solidFill>
                <a:schemeClr val="tx1"/>
              </a:solidFill>
            </a:rPr>
            <a:t>National Sports Complex at Cote dÓr     (potential Regional Centre for Sports of Innovation)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3616705"/>
        <a:ext cx="11844996" cy="448672"/>
      </dsp:txXfrm>
    </dsp:sp>
    <dsp:sp modelId="{7038EC3C-61B7-470A-BDAE-11AFA97E1FEE}">
      <dsp:nvSpPr>
        <dsp:cNvPr id="0" name=""/>
        <dsp:cNvSpPr/>
      </dsp:nvSpPr>
      <dsp:spPr>
        <a:xfrm>
          <a:off x="0" y="4065378"/>
          <a:ext cx="11844996" cy="40774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tx1"/>
              </a:solidFill>
              <a:ea typeface="+mn-ea"/>
              <a:cs typeface="+mn-cs"/>
            </a:rPr>
            <a:t>Addressing NCDs and infectious diseases</a:t>
          </a:r>
          <a:endParaRPr lang="en-US" sz="1700" b="1" kern="1200" dirty="0">
            <a:solidFill>
              <a:schemeClr val="tx1"/>
            </a:solidFill>
            <a:ea typeface="+mn-ea"/>
            <a:cs typeface="+mn-cs"/>
          </a:endParaRPr>
        </a:p>
      </dsp:txBody>
      <dsp:txXfrm>
        <a:off x="19904" y="4085282"/>
        <a:ext cx="11805188" cy="367937"/>
      </dsp:txXfrm>
    </dsp:sp>
    <dsp:sp modelId="{0D509B4E-E18F-4CD7-90B3-E5959B63926D}">
      <dsp:nvSpPr>
        <dsp:cNvPr id="0" name=""/>
        <dsp:cNvSpPr/>
      </dsp:nvSpPr>
      <dsp:spPr>
        <a:xfrm>
          <a:off x="0" y="4522083"/>
          <a:ext cx="11844996" cy="407745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tx1"/>
              </a:solidFill>
              <a:ea typeface="+mn-ea"/>
              <a:cs typeface="+mn-cs"/>
            </a:rPr>
            <a:t>Life science/ pharmaceuticals &amp; vaccine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9904" y="4541987"/>
        <a:ext cx="11805188" cy="367937"/>
      </dsp:txXfrm>
    </dsp:sp>
    <dsp:sp modelId="{CFCB5FF0-1294-4986-A4D4-B72D99DF61CD}">
      <dsp:nvSpPr>
        <dsp:cNvPr id="0" name=""/>
        <dsp:cNvSpPr/>
      </dsp:nvSpPr>
      <dsp:spPr>
        <a:xfrm>
          <a:off x="0" y="4978788"/>
          <a:ext cx="11844996" cy="4077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solidFill>
                <a:schemeClr val="tx1"/>
              </a:solidFill>
            </a:rPr>
            <a:t>Ayurvedic and other traditional Medicines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904" y="4998692"/>
        <a:ext cx="11805188" cy="367937"/>
      </dsp:txXfrm>
    </dsp:sp>
    <dsp:sp modelId="{CD369ADD-5ED9-47C9-91A1-83F6265A6769}">
      <dsp:nvSpPr>
        <dsp:cNvPr id="0" name=""/>
        <dsp:cNvSpPr/>
      </dsp:nvSpPr>
      <dsp:spPr>
        <a:xfrm>
          <a:off x="0" y="5386533"/>
          <a:ext cx="11844996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07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solidFill>
                <a:schemeClr val="tx1"/>
              </a:solidFill>
            </a:rPr>
            <a:t>Existing legal framework</a:t>
          </a:r>
          <a:endParaRPr lang="en-US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solidFill>
                <a:schemeClr val="tx1"/>
              </a:solidFill>
            </a:rPr>
            <a:t>Academic Chair at University of Mauritius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0" y="5386533"/>
        <a:ext cx="11844996" cy="448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C9A80-60FA-48F2-B49E-C1AE2BE26C55}">
      <dsp:nvSpPr>
        <dsp:cNvPr id="0" name=""/>
        <dsp:cNvSpPr/>
      </dsp:nvSpPr>
      <dsp:spPr>
        <a:xfrm>
          <a:off x="1392711" y="3200"/>
          <a:ext cx="4632766" cy="2603896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37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Promoting Innovative Technology/Practices</a:t>
          </a:r>
        </a:p>
      </dsp:txBody>
      <dsp:txXfrm>
        <a:off x="1392711" y="3200"/>
        <a:ext cx="4632766" cy="2603896"/>
      </dsp:txXfrm>
    </dsp:sp>
    <dsp:sp modelId="{7910FCC5-A563-422D-8056-775F898A5FA8}">
      <dsp:nvSpPr>
        <dsp:cNvPr id="0" name=""/>
        <dsp:cNvSpPr/>
      </dsp:nvSpPr>
      <dsp:spPr>
        <a:xfrm>
          <a:off x="6459460" y="3200"/>
          <a:ext cx="4339828" cy="2603896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Harnessing the potential contribution of new fields of Health &amp; Wellness</a:t>
          </a:r>
        </a:p>
      </dsp:txBody>
      <dsp:txXfrm>
        <a:off x="6459460" y="3200"/>
        <a:ext cx="4339828" cy="2603896"/>
      </dsp:txXfrm>
    </dsp:sp>
    <dsp:sp modelId="{7A6BC4F7-D83B-44CF-B660-F5F94DF3F80C}">
      <dsp:nvSpPr>
        <dsp:cNvPr id="0" name=""/>
        <dsp:cNvSpPr/>
      </dsp:nvSpPr>
      <dsp:spPr>
        <a:xfrm>
          <a:off x="1539180" y="3041079"/>
          <a:ext cx="4339828" cy="2603896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Innovating for a healthier population</a:t>
          </a:r>
        </a:p>
      </dsp:txBody>
      <dsp:txXfrm>
        <a:off x="1539180" y="3041079"/>
        <a:ext cx="4339828" cy="2603896"/>
      </dsp:txXfrm>
    </dsp:sp>
    <dsp:sp modelId="{ABD6F815-2102-4644-AA90-62C0E6BC51E1}">
      <dsp:nvSpPr>
        <dsp:cNvPr id="0" name=""/>
        <dsp:cNvSpPr/>
      </dsp:nvSpPr>
      <dsp:spPr>
        <a:xfrm>
          <a:off x="6312991" y="3041079"/>
          <a:ext cx="4339828" cy="2603896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Innovative Governance Mechanism to improve delivery of institutions</a:t>
          </a:r>
        </a:p>
      </dsp:txBody>
      <dsp:txXfrm>
        <a:off x="6312991" y="3041079"/>
        <a:ext cx="4339828" cy="2603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BB6C7-EB64-4327-9A9E-33D783FF8178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6A94C-CA7A-44A6-BCCC-955C39520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3B7F-E0A8-4375-8B7D-174A1AC42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D28F3-1EB9-4ADC-AAF5-7A288FEB2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EA66-680D-4213-80E1-FB0872B3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48D45-3899-4405-9D41-CBA80D95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962B0-BEF1-4B5A-8661-B0839F2E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4019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F237-536D-4C5C-8FC4-79CC0D5E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1556B-DBB7-4A4C-BF12-5AB7B2E50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3848-FFCE-42CE-BE4B-27C1E58C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8C55-F33F-4E97-8EC1-DA38B90D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1D946-4987-4532-873B-4634AE58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6702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31C2E-70A2-43FC-A6D5-EC326B226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F2054-F0BE-4C3F-B49E-E7129D9CC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6081-8676-474F-AF82-DA7EE0E2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186C5-D244-4BB4-9032-931D32B7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DCC74-E88E-401A-9CB2-759AD2B9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52047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03E1-6C5B-4C9D-80CA-C7DEDA633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80C66-F8BA-489B-B436-44750DD6A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A2614-68A3-40CC-BB11-20E8E6BA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9CA6F-15E8-4EA2-A50E-CDE00F3A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2AEEE-1C8A-45C7-A939-70E2050A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96297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72EF-1CCF-421F-B695-7A78F657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D5A6D-601A-491B-965C-5C788084C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50A69-5FDE-4DF7-8E3D-E7B28DA0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B980-8657-4656-B81F-7FDE97B2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8BA7-BAAA-4191-859A-995D9D18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22062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9284-E41A-4354-AC39-FA84B36C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FB5AE-05AD-46E4-8B11-1346450EE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6D97B-F1D5-4FA5-908F-BAEB318B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F564D-2FA3-4ADC-BF39-36DA1956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B752-E8E4-4A85-A2F9-12B6EEC4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4250674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F844-ABC9-4CB7-99D8-679F5D07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58B8-1D29-451A-B65F-2C101C939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F709F-2039-4208-B1E3-0AD20B839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9FDC4-6116-4792-9BC3-9C1FA693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14687-7E52-453A-B267-95A21A92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12A64-2DB3-430E-A106-24545BCA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30862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76FA-F6C2-4B31-92E9-372434C9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31026-B365-4397-8649-08AA9AB6D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E5B28-7B51-4862-99F6-54659ABD5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415F0-4825-40C6-81D1-035B99FAC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39E74-FF9C-4C66-BA62-E87C91534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CAA0E-C43C-44E2-81FF-6CC3F0B4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A1015-CE68-4F78-9467-D3332360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7C8A-6796-49EF-9122-6B600B99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4373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8E48-C093-49FD-A28C-015E8D79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B8719-0166-40A0-B65B-A9D8D0DA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8F15B-2FA2-436C-8117-68EC8516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30863-8261-4009-9BF0-984CA831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4268087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4E920-77C4-432E-9B94-98AAB3E0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65787-5B2C-4709-8D14-5B1EC4A7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CB513-DB4A-48D8-B9CD-366E0146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888505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2C8F-C8A2-4F8D-9806-5EF4CDE1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D29C4-BFD1-41B3-90B9-1F7304F72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8418B-700A-47D7-877E-40771F0F7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4912E-683A-42AC-8F0B-87655257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D33E8-8234-4D61-BB33-82BBD068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F6D3F-6DA8-4970-9AF4-1712D99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49905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4291-8ADC-4626-AB83-6D139F49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37C4-3872-4BDD-8C05-47E17ACEC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D5362-0CF5-4855-ABB2-3D7AE348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C4E79-C018-49AC-9641-CAC23EA5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60D9-8718-48F6-88CC-EB14325F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800596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28D1-9180-4A60-8729-75CEA01E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7144B-5159-4297-B637-DA2D8E1AF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85165-71A6-4B55-A0F1-E58296E02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D6875-3125-4AA9-8CAB-5DEBCDF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F0D25-630A-4D75-B27E-EAED929D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CCEA6-9BA5-4A2B-8682-B6999E54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893483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B43C-B691-4936-AA6C-AE0F2CB1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5DCCA-055B-42F0-9709-CC44B64F7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E719-2C20-4D73-B46D-493A874F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28A22-DB5B-4269-B049-67CAD4C6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30B5-91E5-4DF6-ADF1-D657CC57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86407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2C5D6-D717-4C7B-BBF7-1CDC85842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2D658-352A-4F20-84EC-43B55E7C9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24C54-E38C-4C76-9143-A4262D94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46D86-1D5F-4CF7-B059-ACB1A937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AAB9A-8451-4A7E-823E-8E144B56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57966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78C5-3016-4219-97B4-A14684F5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DCA9F-32AC-4A46-8B42-42BA8E16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ECB50-D635-4551-AEC0-42FFF5D0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7D980-510C-45B3-BC7C-A03A0CD8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0AA73-A073-4AAA-9398-E00012FA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81927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2A7A-893F-4744-960F-F5347BC1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CFFB-4731-4ECE-9B6F-62CF78BD5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4AE60-17D9-4B88-9E06-FDB4E3AEC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A863-C1B3-49CB-91EF-3D86CD5B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81006-1FC0-455F-8ABF-BAA0B058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D80FA-CDF4-4C40-AC66-F3A70411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70870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8BAF-F8BE-46AD-A405-6AF7FF59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D885A-A60E-4C6F-9EE9-1A47DEB76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5C6E6-EBB2-4933-AA4E-D60F956AC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B20AF-22EA-4E9C-975F-63503596D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FA157-ECB4-4174-B6C5-8159A2670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CDBA8-A827-46D3-8C0F-53064EF8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7C5E0-334A-4AA3-A465-7631AA3F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26AAB-5EA4-4DCC-853B-BD5EE8F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40790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A275-85D4-40BF-AF48-5C6E1470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4BA02-8CB4-4648-BCDF-7FD7AE57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FDECA-36E0-4985-876E-78E9FC64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1DB8D-9D6F-49FC-A432-58ABFB44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43248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A95E0-D8AF-40A4-A550-B1976D64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6156D-693C-45D3-B2E8-A76966AD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ACBF0-8006-4C7D-B7C3-46EC344A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9265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4CF3-F0A3-447C-B038-5A6445BB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4A2C-6DCF-4132-859A-39CD6EEF9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97C39-6D9B-420E-8C97-47B32B12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966A0-4410-4C2E-8B1F-98415DDE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F57E1-783F-48A5-A552-A8FAE65F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67D91-51C6-480A-A9FD-8FD4930E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84737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6260-439F-4252-80FC-6FCC4892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F75B2-3D1A-4FF9-84C6-E3793E916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2F672-5114-4B91-9DA0-9747D183E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19116-D792-4072-A356-B1FD1E92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FF102-F1E1-4253-8EB1-89005F18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7926A-A732-489A-9A91-DDB27C3D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12217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1DB8E-5166-41DB-B5BC-431AD2D6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2B85A-C816-406D-9B16-F9179580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7FF9E-84F6-404E-8D37-FBBFCA665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D94F-391F-42AF-8C08-C4543120310D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326F6-6609-416F-B9B5-985D5480D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9935-9DEA-4885-9995-BB68C12F2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F74C2-8708-4B79-9E18-357EA1016F82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84447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71160-30D4-46D4-A627-0C8C1BD2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496C4-7444-4017-9033-C214C8C81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7E006-D9F6-42B3-BCDA-19223D9E6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9FA16-F53E-004B-9798-E835EC3F474A}" type="datetimeFigureOut">
              <a:rPr lang="en-MU" smtClean="0"/>
              <a:t>04/28/2022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3925C-FBB3-472D-863F-AB1F22E80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50800-A359-4568-AB70-8D2C8817F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34BB-4906-284A-906E-06E886D1D08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5913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3D66-6D51-4466-A4F4-6FAAE061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3703" y="511447"/>
            <a:ext cx="4553414" cy="2566290"/>
          </a:xfrm>
        </p:spPr>
        <p:txBody>
          <a:bodyPr anchor="b">
            <a:normAutofit fontScale="90000"/>
          </a:bodyPr>
          <a:lstStyle/>
          <a:p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Sectoral Discussions on </a:t>
            </a:r>
            <a:b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</a:b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Health and Wellness Innovation</a:t>
            </a:r>
            <a:endParaRPr lang="en-MU" sz="4000" b="1" dirty="0">
              <a:solidFill>
                <a:schemeClr val="accent2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8F0C7-2E37-4F4E-8AD6-01D0991C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637" y="3429000"/>
            <a:ext cx="5060479" cy="1519176"/>
          </a:xfrm>
        </p:spPr>
        <p:txBody>
          <a:bodyPr anchor="t">
            <a:normAutofit lnSpcReduction="10000"/>
          </a:bodyPr>
          <a:lstStyle/>
          <a:p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aguet Script" panose="020B0604020202020204" pitchFamily="2" charset="0"/>
              </a:rPr>
              <a:t>Assise de la Recherche et de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  <a:latin typeface="Baguet Script" panose="020B0604020202020204" pitchFamily="2" charset="0"/>
              </a:rPr>
              <a:t>l’Innovation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Baguet Script" panose="020B0604020202020204" pitchFamily="2" charset="0"/>
            </a:endParaRPr>
          </a:p>
          <a:p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aguet Script" panose="020B0604020202020204" pitchFamily="2" charset="0"/>
              </a:rPr>
              <a:t>29 April 2022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able, food, indoor, vegetable&#10;&#10;Description automatically generated">
            <a:extLst>
              <a:ext uri="{FF2B5EF4-FFF2-40B4-BE49-F238E27FC236}">
                <a16:creationId xmlns:a16="http://schemas.microsoft.com/office/drawing/2014/main" id="{CBDB9339-602C-4211-ABE6-9B7A882FF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198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43CCE8-66A5-48E5-86C7-942F6E68D9B7}"/>
              </a:ext>
            </a:extLst>
          </p:cNvPr>
          <p:cNvCxnSpPr/>
          <p:nvPr/>
        </p:nvCxnSpPr>
        <p:spPr>
          <a:xfrm>
            <a:off x="8162693" y="3077737"/>
            <a:ext cx="3055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HOME | MRIC">
            <a:extLst>
              <a:ext uri="{FF2B5EF4-FFF2-40B4-BE49-F238E27FC236}">
                <a16:creationId xmlns:a16="http://schemas.microsoft.com/office/drawing/2014/main" id="{316BB4B6-6E25-4750-A42A-C7974BCDC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87" y="4948176"/>
            <a:ext cx="2839402" cy="200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67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00DC8-1CA9-89D3-BD73-D4397945164E}"/>
              </a:ext>
            </a:extLst>
          </p:cNvPr>
          <p:cNvSpPr txBox="1"/>
          <p:nvPr/>
        </p:nvSpPr>
        <p:spPr>
          <a:xfrm>
            <a:off x="213895" y="-3334"/>
            <a:ext cx="5314121" cy="510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Strategic Orientation 2: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Harnessing the potential contribution of new fields of Health and wellness to economic growth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81FB0B-9A90-349E-23DB-D093A147978F}"/>
              </a:ext>
            </a:extLst>
          </p:cNvPr>
          <p:cNvSpPr/>
          <p:nvPr/>
        </p:nvSpPr>
        <p:spPr>
          <a:xfrm>
            <a:off x="5588347" y="140678"/>
            <a:ext cx="6389757" cy="645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1: Higher Medical Education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Medical Education as a prerequisite for Medical Tourism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2: Ayurvedic Medicine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Pharmaceutical Plant utilizing the herbs innate to Mauritius to cater for Ayurveda patients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Inclusion of Ayurvedic Diet &amp; Lifestyle at School level PHE curricula to offload the NCD burden in the future generations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Observation studies on specific illnesses/diseases in different ayurveda clinics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Design &amp; delivery of Certificate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Panchakarm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3: Promotion of a Nutraceutical Industry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of a local pharmacopeia for local plant resources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4: Promoting a Wellness Industry in Mauritius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focus on local strength and local hospitality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Smoking cessation services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Thematic 5: International Benchmarking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Tourism and other processes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Systems to be integrated and financial incentives to encourage investment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Thematic 6: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Traditional Medicine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Mauritian traditional medicine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Laboratory to be set up for testing for Safety and efficacy of traditional medicines including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nutraceutics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ayurvedic in the context of clinical trials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Conservation of endemic Flora and Fauna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6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00DC8-1CA9-89D3-BD73-D4397945164E}"/>
              </a:ext>
            </a:extLst>
          </p:cNvPr>
          <p:cNvSpPr txBox="1"/>
          <p:nvPr/>
        </p:nvSpPr>
        <p:spPr>
          <a:xfrm>
            <a:off x="666248" y="1041052"/>
            <a:ext cx="4623311" cy="4329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Strategic Orientation 3: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M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Innovating for a healthier population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81FB0B-9A90-349E-23DB-D093A147978F}"/>
              </a:ext>
            </a:extLst>
          </p:cNvPr>
          <p:cNvSpPr/>
          <p:nvPr/>
        </p:nvSpPr>
        <p:spPr>
          <a:xfrm>
            <a:off x="6096000" y="410222"/>
            <a:ext cx="4862447" cy="633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diets for different strata of population (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athletes, students, public)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Mobile apps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Sensitization campaign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Innovative Performance Nutrition in sports – Athlete as a role model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M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Sensitization campaigns on healthy diets and lifestyle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an ecosystem conducive to healthy food – Nutritional studies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 framework for nutritional labelling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Improving the lifestyle/health status of the elderly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Prototype of residential home for the elderly 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Addressing Non Alcoholic Fat Liver Disease (NAFLD)/ Non Alcoholic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Steato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Hepatitis (NASH)</a:t>
            </a:r>
            <a:r>
              <a:rPr kumimoji="0" lang="en-M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6: Addressing NCDs and infectious diseases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on Obesity</a:t>
            </a:r>
          </a:p>
          <a:p>
            <a:pPr>
              <a:buFont typeface="Symbol" pitchFamily="2" charset="2"/>
              <a:buChar char="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of Climate change on human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588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00DC8-1CA9-89D3-BD73-D4397945164E}"/>
              </a:ext>
            </a:extLst>
          </p:cNvPr>
          <p:cNvSpPr txBox="1"/>
          <p:nvPr/>
        </p:nvSpPr>
        <p:spPr>
          <a:xfrm>
            <a:off x="666248" y="1041052"/>
            <a:ext cx="4623311" cy="43297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Strategic Orientation 4: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Innovative Governance Mechanism to improve delivery of institutions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81FB0B-9A90-349E-23DB-D093A147978F}"/>
              </a:ext>
            </a:extLst>
          </p:cNvPr>
          <p:cNvSpPr/>
          <p:nvPr/>
        </p:nvSpPr>
        <p:spPr>
          <a:xfrm>
            <a:off x="5994964" y="410222"/>
            <a:ext cx="4862447" cy="633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Improving on existing framework to promote innovation in health-related institutions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Implementation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and regulatory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framework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hospital in Mauritius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Revamping of the Pharmacy Act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2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Upgrading of the ecosystem for clinical research including training and awareness</a:t>
            </a:r>
            <a:r>
              <a:rPr kumimoji="0" lang="en-M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Facilitating commercialisation of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Developing framework for implementation of the Nagoya Protocol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M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4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 prescription/referral to fight non-communicable diseases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5</a:t>
            </a:r>
            <a:r>
              <a:rPr kumimoji="0" lang="en-M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a mechanism to facilitate data sharing between institutions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73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AB47-615C-4749-917B-C4BAB7B6B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02523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3411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5A776BA-0D10-4C98-85A5-D63947397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52301"/>
            <a:ext cx="10905066" cy="3734984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93DC5-F789-4D57-B5E7-5AC33A0B10FD}"/>
              </a:ext>
            </a:extLst>
          </p:cNvPr>
          <p:cNvSpPr txBox="1"/>
          <p:nvPr/>
        </p:nvSpPr>
        <p:spPr>
          <a:xfrm>
            <a:off x="85385" y="134980"/>
            <a:ext cx="62854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COMPOSITION</a:t>
            </a: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Mauritius Research and Innovation Council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Ministry of Health and Wellness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Ministry of Youth Empowerment, Sports and Recreation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Ministry of Industrial Development, SMEs And Cooperatives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 Development Board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Ethics Committee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 Research Regulatory Council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Mauritius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Mauritius </a:t>
            </a:r>
            <a:r>
              <a:rPr lang="en-GB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Multisports</a:t>
            </a: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Infrastructure Ltd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Axonova</a:t>
            </a: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Polytechnics Mauritius Ltd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 Research Ltd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T1 DIAMS 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6B2C5-6376-4D20-9A90-AE5D077DD9D1}"/>
              </a:ext>
            </a:extLst>
          </p:cNvPr>
          <p:cNvSpPr txBox="1"/>
          <p:nvPr/>
        </p:nvSpPr>
        <p:spPr>
          <a:xfrm>
            <a:off x="7052290" y="134980"/>
            <a:ext cx="4837134" cy="2629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MEETINGS HELD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b="1" baseline="300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Technical Committee – 15 February 2022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b="1" baseline="300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Technical Committee – 22 February 2022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b="1" baseline="300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Technical Committee – 10 March 2022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GB" b="1" baseline="300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Technical Committee – 29 March 2022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GB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GB" b="1" baseline="300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Technical Committee – 11 April 2022</a:t>
            </a:r>
            <a:endParaRPr lang="en-MU" b="1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C1DBEF-5942-4AE8-9F5A-29FCBA1BAF6C}"/>
              </a:ext>
            </a:extLst>
          </p:cNvPr>
          <p:cNvSpPr txBox="1"/>
          <p:nvPr/>
        </p:nvSpPr>
        <p:spPr>
          <a:xfrm>
            <a:off x="5364255" y="3352918"/>
            <a:ext cx="67186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SECTORAL DISCUSSION ON HEALTH AND WELLNESS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Moderator: </a:t>
            </a:r>
            <a:r>
              <a:rPr lang="en-US" sz="1600" b="1" dirty="0"/>
              <a:t>Dr B Ori</a:t>
            </a:r>
            <a:endParaRPr lang="en-US" sz="1400" b="1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Panelists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:</a:t>
            </a:r>
          </a:p>
          <a:p>
            <a:pPr marL="171450" marR="0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Mr Olivier Schmitt, Life Together</a:t>
            </a:r>
          </a:p>
          <a:p>
            <a:pPr marL="171450" marR="0" indent="-1714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Dr Regine Rouzier, CAP Research</a:t>
            </a:r>
          </a:p>
          <a:p>
            <a:pPr marL="171450" marR="0" indent="-1714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Dr Siddick </a:t>
            </a:r>
            <a:r>
              <a:rPr lang="en-US" sz="1600" b="1" dirty="0" err="1">
                <a:effectLst/>
              </a:rPr>
              <a:t>Maudarbocus,Les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Mariannes</a:t>
            </a:r>
            <a:r>
              <a:rPr lang="en-US" sz="1600" b="1" dirty="0">
                <a:effectLst/>
              </a:rPr>
              <a:t> Wellness Sanctuary</a:t>
            </a:r>
          </a:p>
          <a:p>
            <a:pPr marL="171450" marR="0" indent="-1714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Mr Yanick Lincoln, High Performance Centre, </a:t>
            </a:r>
            <a:r>
              <a:rPr lang="fr-FR" sz="1600" b="1" dirty="0">
                <a:effectLst/>
              </a:rPr>
              <a:t>Mauritius Multisports Infrastructure Ltd</a:t>
            </a:r>
            <a:endParaRPr lang="en-US" sz="1600" b="1" dirty="0">
              <a:effectLst/>
            </a:endParaRPr>
          </a:p>
          <a:p>
            <a:pPr marL="171450" marR="0" indent="-1714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effectLst/>
              </a:rPr>
              <a:t>Dr Michel Abiteboul, </a:t>
            </a:r>
            <a:r>
              <a:rPr lang="fr-FR" sz="1600" b="1" dirty="0" err="1">
                <a:effectLst/>
              </a:rPr>
              <a:t>MAbSTRAT</a:t>
            </a:r>
            <a:r>
              <a:rPr lang="fr-FR" sz="1600" b="1" dirty="0">
                <a:effectLst/>
              </a:rPr>
              <a:t> Consulting</a:t>
            </a:r>
          </a:p>
          <a:p>
            <a:pPr marL="171450" marR="0" indent="-1714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Dr Prithviraj Ramputty, Ministry of Health and Wellness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58028-C203-419A-A4DF-918CC959C121}"/>
              </a:ext>
            </a:extLst>
          </p:cNvPr>
          <p:cNvSpPr txBox="1"/>
          <p:nvPr/>
        </p:nvSpPr>
        <p:spPr>
          <a:xfrm>
            <a:off x="946912" y="5562762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articipants = 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3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1B777-56B4-4C67-BF62-E0556FFD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3400" b="1" dirty="0" err="1">
                <a:latin typeface="Candara" panose="020E0502030303020204" pitchFamily="34" charset="0"/>
                <a:ea typeface="+mn-ea"/>
                <a:cs typeface="+mn-cs"/>
              </a:rPr>
              <a:t>Multistakeholders</a:t>
            </a:r>
            <a:r>
              <a:rPr lang="en-GB" sz="3400" b="1" dirty="0">
                <a:latin typeface="Candara" panose="020E0502030303020204" pitchFamily="34" charset="0"/>
                <a:ea typeface="+mn-ea"/>
                <a:cs typeface="+mn-cs"/>
              </a:rPr>
              <a:t> Meetings (Academia/Ministries/Parastatals/NGOs/Industry)</a:t>
            </a:r>
            <a:endParaRPr lang="en-MU" sz="3400" b="1" dirty="0"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D44BAD-5230-4B96-9BB2-88BFB34FF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917265"/>
              </p:ext>
            </p:extLst>
          </p:nvPr>
        </p:nvGraphicFramePr>
        <p:xfrm>
          <a:off x="1072035" y="1737360"/>
          <a:ext cx="10038786" cy="45354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53297">
                  <a:extLst>
                    <a:ext uri="{9D8B030D-6E8A-4147-A177-3AD203B41FA5}">
                      <a16:colId xmlns:a16="http://schemas.microsoft.com/office/drawing/2014/main" val="835890763"/>
                    </a:ext>
                  </a:extLst>
                </a:gridCol>
                <a:gridCol w="8085489">
                  <a:extLst>
                    <a:ext uri="{9D8B030D-6E8A-4147-A177-3AD203B41FA5}">
                      <a16:colId xmlns:a16="http://schemas.microsoft.com/office/drawing/2014/main" val="3634102923"/>
                    </a:ext>
                  </a:extLst>
                </a:gridCol>
              </a:tblGrid>
              <a:tr h="5039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TASK 1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Define Scope, Aims &amp; Objectives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904571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b="1" dirty="0"/>
                        <a:t>TASK 2</a:t>
                      </a:r>
                      <a:endParaRPr lang="en-MU" sz="2400" b="1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b="1" dirty="0"/>
                        <a:t>Situational Analysis</a:t>
                      </a:r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668707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2.1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National Vision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1104561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2.2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Opportunities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5929856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2.3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Gaps/Challenges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439944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b="1" dirty="0"/>
                        <a:t>TASK 3</a:t>
                      </a:r>
                      <a:endParaRPr lang="en-MU" sz="2400" b="1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b="1" dirty="0"/>
                        <a:t>International trends</a:t>
                      </a:r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060816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3.1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Research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1920800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3.2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Innovation in Health Care</a:t>
                      </a:r>
                      <a:endParaRPr lang="en-MU" sz="2400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781134"/>
                  </a:ext>
                </a:extLst>
              </a:tr>
              <a:tr h="50393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b="1" dirty="0"/>
                        <a:t>TASK 4</a:t>
                      </a:r>
                      <a:endParaRPr lang="en-MU" sz="2400" b="1" dirty="0"/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2400" b="1" dirty="0"/>
                        <a:t>Broad Strategic Directions</a:t>
                      </a:r>
                    </a:p>
                  </a:txBody>
                  <a:tcPr marL="93321" marR="93321" marT="46661" marB="4666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13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47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E21C2D-A832-4D73-90EF-63AB8F99F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041874"/>
              </p:ext>
            </p:extLst>
          </p:nvPr>
        </p:nvGraphicFramePr>
        <p:xfrm>
          <a:off x="-1173006" y="778863"/>
          <a:ext cx="11071386" cy="462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D637486-8D6A-4466-9DE7-36FFB2B20448}"/>
              </a:ext>
            </a:extLst>
          </p:cNvPr>
          <p:cNvSpPr txBox="1"/>
          <p:nvPr/>
        </p:nvSpPr>
        <p:spPr>
          <a:xfrm>
            <a:off x="662940" y="5613007"/>
            <a:ext cx="1024128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latin typeface="Candara" panose="020E0502030303020204" pitchFamily="34" charset="0"/>
              </a:rPr>
              <a:t>Aim: </a:t>
            </a:r>
          </a:p>
          <a:p>
            <a:pPr algn="just"/>
            <a:r>
              <a:rPr lang="en-GB" b="1" dirty="0">
                <a:latin typeface="Candara" panose="020E0502030303020204" pitchFamily="34" charset="0"/>
              </a:rPr>
              <a:t>Strengthen capacity for sustained, integrated, coordinated and collaborative research/innovation and translation into policies/improved products/services</a:t>
            </a:r>
            <a:endParaRPr lang="en-MU" b="1" dirty="0"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5ECEBD-ED17-4A05-ABBE-5809614C1E6F}"/>
              </a:ext>
            </a:extLst>
          </p:cNvPr>
          <p:cNvSpPr txBox="1"/>
          <p:nvPr/>
        </p:nvSpPr>
        <p:spPr>
          <a:xfrm>
            <a:off x="1760220" y="70203"/>
            <a:ext cx="3348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rgbClr val="C00000"/>
                </a:solidFill>
                <a:latin typeface="Candara" panose="020E0502030303020204" pitchFamily="34" charset="0"/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27002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F64A-0E80-47B6-AF3E-937E6242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" y="227506"/>
            <a:ext cx="10905066" cy="7601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SITUATIONAL ANALYSIS – National Vision</a:t>
            </a:r>
            <a:endParaRPr lang="en-MU" sz="28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9EBC12-0C51-68A0-0185-21E033083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707077"/>
              </p:ext>
            </p:extLst>
          </p:nvPr>
        </p:nvGraphicFramePr>
        <p:xfrm>
          <a:off x="327349" y="987631"/>
          <a:ext cx="10905066" cy="564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32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3FC2A-7DC2-4CFE-89E7-1DC9BF06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8256"/>
            <a:ext cx="10515600" cy="662782"/>
          </a:xfrm>
        </p:spPr>
        <p:txBody>
          <a:bodyPr anchor="b">
            <a:norm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10 Priority Areas</a:t>
            </a:r>
            <a:endParaRPr lang="en-MU" sz="28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8F1BA1-CC9F-422E-9CA5-FB17031E8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393646"/>
              </p:ext>
            </p:extLst>
          </p:nvPr>
        </p:nvGraphicFramePr>
        <p:xfrm>
          <a:off x="239151" y="829994"/>
          <a:ext cx="11844997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3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3FC2A-7DC2-4CFE-89E7-1DC9BF06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0" y="20250"/>
            <a:ext cx="10515600" cy="66078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SITUATIONAL ANALYSIS  - GAPS &amp; CHALLENGES</a:t>
            </a:r>
            <a:endParaRPr lang="en-MU" sz="28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806D34-E831-4DE4-9088-8ED9B357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56" y="858643"/>
            <a:ext cx="10827834" cy="5865541"/>
          </a:xfrm>
        </p:spPr>
        <p:txBody>
          <a:bodyPr>
            <a:normAutofit/>
          </a:bodyPr>
          <a:lstStyle/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latin typeface="Candara" panose="020E0502030303020204" pitchFamily="34" charset="0"/>
              </a:rPr>
              <a:t>Lack of </a:t>
            </a: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funding and resources  </a:t>
            </a:r>
            <a:r>
              <a:rPr lang="en-GB" sz="1800" b="1" dirty="0">
                <a:latin typeface="Candara" panose="020E0502030303020204" pitchFamily="34" charset="0"/>
              </a:rPr>
              <a:t>to conduct Research and Innovation</a:t>
            </a:r>
            <a:endParaRPr lang="en-MU" sz="1800" b="1" dirty="0"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latin typeface="Candara" panose="020E0502030303020204" pitchFamily="34" charset="0"/>
              </a:rPr>
              <a:t>Lack of </a:t>
            </a: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data collection mechanism </a:t>
            </a:r>
            <a:r>
              <a:rPr lang="en-GB" sz="1800" b="1" dirty="0">
                <a:latin typeface="Candara" panose="020E0502030303020204" pitchFamily="34" charset="0"/>
              </a:rPr>
              <a:t>for evidence based policy making</a:t>
            </a:r>
            <a:endParaRPr lang="en-MU" sz="1800" b="1" dirty="0"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latin typeface="Candara" panose="020E0502030303020204" pitchFamily="34" charset="0"/>
              </a:rPr>
              <a:t>Lack of </a:t>
            </a: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specialised skills </a:t>
            </a:r>
            <a:r>
              <a:rPr lang="en-GB" sz="1800" b="1" dirty="0">
                <a:latin typeface="Candara" panose="020E0502030303020204" pitchFamily="34" charset="0"/>
              </a:rPr>
              <a:t>in certain areas </a:t>
            </a:r>
            <a:r>
              <a:rPr lang="en-GB" sz="1800" b="1" dirty="0" err="1">
                <a:latin typeface="Candara" panose="020E0502030303020204" pitchFamily="34" charset="0"/>
              </a:rPr>
              <a:t>e.g</a:t>
            </a:r>
            <a:r>
              <a:rPr lang="en-GB" sz="1800" b="1" dirty="0">
                <a:latin typeface="Candara" panose="020E0502030303020204" pitchFamily="34" charset="0"/>
              </a:rPr>
              <a:t> superspecialists in medical sector</a:t>
            </a:r>
            <a:endParaRPr lang="en-MU" sz="1800" b="1" dirty="0"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Salary scale </a:t>
            </a:r>
            <a:r>
              <a:rPr lang="en-GB" sz="1800" b="1" dirty="0">
                <a:latin typeface="Candara" panose="020E0502030303020204" pitchFamily="34" charset="0"/>
              </a:rPr>
              <a:t>not attractive for superspecialists in medical field</a:t>
            </a:r>
            <a:endParaRPr lang="en-MU" sz="1800" b="1" dirty="0"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latin typeface="Candara" panose="020E0502030303020204" pitchFamily="34" charset="0"/>
              </a:rPr>
              <a:t>Lack of </a:t>
            </a: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public awareness </a:t>
            </a:r>
            <a:r>
              <a:rPr lang="en-GB" sz="1800" b="1" dirty="0">
                <a:latin typeface="Candara" panose="020E0502030303020204" pitchFamily="34" charset="0"/>
              </a:rPr>
              <a:t>on healthy eating</a:t>
            </a:r>
            <a:endParaRPr lang="en-MU" sz="1800" b="1" dirty="0"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Communication gaps </a:t>
            </a:r>
            <a:r>
              <a:rPr lang="en-GB" sz="1800" b="1" dirty="0">
                <a:latin typeface="Candara" panose="020E0502030303020204" pitchFamily="34" charset="0"/>
              </a:rPr>
              <a:t>between public sector, private sector and academia</a:t>
            </a:r>
            <a:endParaRPr lang="en-MU" sz="1800" b="1" dirty="0"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Slow administrative procedures </a:t>
            </a:r>
            <a:r>
              <a:rPr lang="en-GB" sz="1800" b="1" dirty="0">
                <a:latin typeface="Candara" panose="020E0502030303020204" pitchFamily="34" charset="0"/>
              </a:rPr>
              <a:t>as a stumbling block for innovation</a:t>
            </a:r>
            <a:endParaRPr lang="en-MU" sz="1800" b="1" dirty="0"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latin typeface="Candara" panose="020E0502030303020204" pitchFamily="34" charset="0"/>
              </a:rPr>
              <a:t>High rates of </a:t>
            </a: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NCDs and Obesity</a:t>
            </a:r>
            <a:endParaRPr lang="en-MU" sz="18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latin typeface="Candara" panose="020E0502030303020204" pitchFamily="34" charset="0"/>
              </a:rPr>
              <a:t>Need for strengthening of </a:t>
            </a: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legal and regulatory framework</a:t>
            </a:r>
            <a:endParaRPr lang="en-MU" sz="18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latin typeface="Candara" panose="020E0502030303020204" pitchFamily="34" charset="0"/>
              </a:rPr>
              <a:t>Challenges in relation to </a:t>
            </a:r>
            <a:r>
              <a:rPr lang="en-GB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COVID 19</a:t>
            </a:r>
            <a:endParaRPr lang="en-MU" sz="1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0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50E6D51A-4C0C-412B-BBFE-0BB9ABA5B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58301"/>
              </p:ext>
            </p:extLst>
          </p:nvPr>
        </p:nvGraphicFramePr>
        <p:xfrm>
          <a:off x="0" y="1209822"/>
          <a:ext cx="12192000" cy="5648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B08AB1A-F2DA-496E-AAC0-3DCE5EEB5814}"/>
              </a:ext>
            </a:extLst>
          </p:cNvPr>
          <p:cNvSpPr/>
          <p:nvPr/>
        </p:nvSpPr>
        <p:spPr>
          <a:xfrm>
            <a:off x="1878840" y="-22182"/>
            <a:ext cx="81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4 Strategic Orientations</a:t>
            </a:r>
          </a:p>
        </p:txBody>
      </p:sp>
    </p:spTree>
    <p:extLst>
      <p:ext uri="{BB962C8B-B14F-4D97-AF65-F5344CB8AC3E}">
        <p14:creationId xmlns:p14="http://schemas.microsoft.com/office/powerpoint/2010/main" val="277066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81FB0B-9A90-349E-23DB-D093A147978F}"/>
              </a:ext>
            </a:extLst>
          </p:cNvPr>
          <p:cNvSpPr/>
          <p:nvPr/>
        </p:nvSpPr>
        <p:spPr>
          <a:xfrm>
            <a:off x="5994964" y="261431"/>
            <a:ext cx="5769243" cy="6444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1: Green Energy for health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M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2: Telehealth/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MobiHealth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Centre for Online Consultation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endParaRPr kumimoji="0" lang="en-M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3: E-Health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National Database for NCDs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endParaRPr kumimoji="0" lang="en-M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4: Innovative medical approaches/services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Complex care plan for patients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Allied health services with the patient at the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between medical and paramedical experts treating the patient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E-Medical data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·"/>
              <a:tabLst/>
              <a:defRPr/>
            </a:pPr>
            <a:endParaRPr kumimoji="0" lang="en-M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5: Use of digital technology in Health and Wellness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 to promote access to sports facilities;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Personalised nutrition app;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Fitness and wellness app with alarm;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Plant-based protein app; 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Healthy nutrition beverage app;</a:t>
            </a:r>
            <a:endParaRPr kumimoji="0" lang="en-M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00DC8-1CA9-89D3-BD73-D4397945164E}"/>
              </a:ext>
            </a:extLst>
          </p:cNvPr>
          <p:cNvSpPr txBox="1"/>
          <p:nvPr/>
        </p:nvSpPr>
        <p:spPr>
          <a:xfrm>
            <a:off x="904705" y="868964"/>
            <a:ext cx="4623311" cy="4329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Strategic Orientation 1: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promoting innovative technology/ practices</a:t>
            </a:r>
          </a:p>
        </p:txBody>
      </p:sp>
    </p:spTree>
    <p:extLst>
      <p:ext uri="{BB962C8B-B14F-4D97-AF65-F5344CB8AC3E}">
        <p14:creationId xmlns:p14="http://schemas.microsoft.com/office/powerpoint/2010/main" val="174127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1132</Words>
  <Application>Microsoft Office PowerPoint</Application>
  <PresentationFormat>Widescreen</PresentationFormat>
  <Paragraphs>184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Amasis MT Pro Black</vt:lpstr>
      <vt:lpstr>Arial</vt:lpstr>
      <vt:lpstr>Baguet Script</vt:lpstr>
      <vt:lpstr>Calibri</vt:lpstr>
      <vt:lpstr>Calibri Light</vt:lpstr>
      <vt:lpstr>Candara</vt:lpstr>
      <vt:lpstr>Forte</vt:lpstr>
      <vt:lpstr>Symbol</vt:lpstr>
      <vt:lpstr>Times New Roman</vt:lpstr>
      <vt:lpstr>Office Theme</vt:lpstr>
      <vt:lpstr>1_Office Theme</vt:lpstr>
      <vt:lpstr>Sectoral Discussions on  Health and Wellness Innovation</vt:lpstr>
      <vt:lpstr>PowerPoint Presentation</vt:lpstr>
      <vt:lpstr>Multistakeholders Meetings (Academia/Ministries/Parastatals/NGOs/Industry)</vt:lpstr>
      <vt:lpstr>PowerPoint Presentation</vt:lpstr>
      <vt:lpstr>SITUATIONAL ANALYSIS – National Vision</vt:lpstr>
      <vt:lpstr>10 Priority Areas</vt:lpstr>
      <vt:lpstr>SITUATIONAL ANALYSIS  - GAPS &amp;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Wellness Innovation</dc:title>
  <dc:creator>Mrs S Patten-Ramen</dc:creator>
  <cp:lastModifiedBy>Dr Chandra Tatsha  Bholah</cp:lastModifiedBy>
  <cp:revision>21</cp:revision>
  <cp:lastPrinted>2022-03-23T05:43:36Z</cp:lastPrinted>
  <dcterms:created xsi:type="dcterms:W3CDTF">2022-03-18T06:19:43Z</dcterms:created>
  <dcterms:modified xsi:type="dcterms:W3CDTF">2022-04-28T12:51:19Z</dcterms:modified>
</cp:coreProperties>
</file>