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7" r:id="rId3"/>
    <p:sldId id="269" r:id="rId4"/>
    <p:sldId id="270" r:id="rId5"/>
    <p:sldId id="256" r:id="rId6"/>
    <p:sldId id="271" r:id="rId7"/>
    <p:sldId id="268" r:id="rId8"/>
    <p:sldId id="266" r:id="rId9"/>
    <p:sldId id="263" r:id="rId10"/>
    <p:sldId id="264" r:id="rId11"/>
    <p:sldId id="265" r:id="rId12"/>
    <p:sldId id="272" r:id="rId13"/>
    <p:sldId id="273" r:id="rId14"/>
    <p:sldId id="274" r:id="rId15"/>
    <p:sldId id="275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78CA"/>
    <a:srgbClr val="1B3B74"/>
    <a:srgbClr val="669ED1"/>
    <a:srgbClr val="E3AA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174B7F-4F22-4F32-8DA9-715319C9EE75}" v="552" dt="2022-04-22T11:56:18.1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27" d="100"/>
          <a:sy n="27" d="100"/>
        </p:scale>
        <p:origin x="4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ENERGY</a:t>
            </a:r>
            <a:r>
              <a:rPr lang="en-US" baseline="0" dirty="0"/>
              <a:t> CONSUMPTION IN HOTELS </a:t>
            </a:r>
            <a:endParaRPr lang="en-US" dirty="0"/>
          </a:p>
        </c:rich>
      </c:tx>
      <c:layout>
        <c:manualLayout>
          <c:xMode val="edge"/>
          <c:yMode val="edge"/>
          <c:x val="0.34192500435978435"/>
          <c:y val="3.17528433945756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582033009603777"/>
          <c:y val="0.1568729636166169"/>
          <c:w val="0.50543039063766915"/>
          <c:h val="0.7616313127884876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chemeClr val="bg1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D86C-4B66-AE0B-8D77BC123CE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050-4122-ACF8-306F928FF43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050-4122-ACF8-306F928FF43E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050-4122-ACF8-306F928FF43E}"/>
              </c:ext>
            </c:extLst>
          </c:dPt>
          <c:dPt>
            <c:idx val="4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050-4122-ACF8-306F928FF43E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8050-4122-ACF8-306F928FF43E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8050-4122-ACF8-306F928FF43E}"/>
              </c:ext>
            </c:extLst>
          </c:dPt>
          <c:dPt>
            <c:idx val="7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8050-4122-ACF8-306F928FF43E}"/>
              </c:ext>
            </c:extLst>
          </c:dPt>
          <c:dPt>
            <c:idx val="8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86C-4B66-AE0B-8D77BC123CEE}"/>
              </c:ext>
            </c:extLst>
          </c:dPt>
          <c:dLbls>
            <c:dLbl>
              <c:idx val="0"/>
              <c:layout>
                <c:manualLayout>
                  <c:x val="-8.8672768878718541E-2"/>
                  <c:y val="0.11637931034482758"/>
                </c:manualLayout>
              </c:layout>
              <c:tx>
                <c:rich>
                  <a:bodyPr/>
                  <a:lstStyle/>
                  <a:p>
                    <a:fld id="{CAE3E210-44DD-46B8-9706-BABF1818A56B}" type="CATEGORYNAME">
                      <a:rPr lang="en-US">
                        <a:solidFill>
                          <a:schemeClr val="tx1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
</a:t>
                    </a:r>
                    <a:fld id="{EB32A7F6-2CC4-4286-8D68-10C1ACFCEB6B}" type="PERCENTAGE">
                      <a:rPr lang="en-US" baseline="0">
                        <a:solidFill>
                          <a:schemeClr val="tx1"/>
                        </a:solidFill>
                      </a:rPr>
                      <a:pPr/>
                      <a:t>[PERCENTAGE]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86C-4B66-AE0B-8D77BC123CEE}"/>
                </c:ext>
              </c:extLst>
            </c:dLbl>
            <c:dLbl>
              <c:idx val="1"/>
              <c:layout>
                <c:manualLayout>
                  <c:x val="-0.14874141876430205"/>
                  <c:y val="1.293103448275854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050-4122-ACF8-306F928FF43E}"/>
                </c:ext>
              </c:extLst>
            </c:dLbl>
            <c:dLbl>
              <c:idx val="2"/>
              <c:layout>
                <c:manualLayout>
                  <c:x val="-6.6061976760971489E-2"/>
                  <c:y val="-4.2065762613006707E-2"/>
                </c:manualLayout>
              </c:layout>
              <c:spPr>
                <a:solidFill>
                  <a:srgbClr val="4D78CA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050-4122-ACF8-306F928FF43E}"/>
                </c:ext>
              </c:extLst>
            </c:dLbl>
            <c:dLbl>
              <c:idx val="3"/>
              <c:layout>
                <c:manualLayout>
                  <c:x val="-6.6902298730745546E-2"/>
                  <c:y val="-0.1206897054534849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050-4122-ACF8-306F928FF43E}"/>
                </c:ext>
              </c:extLst>
            </c:dLbl>
            <c:dLbl>
              <c:idx val="4"/>
              <c:layout>
                <c:manualLayout>
                  <c:x val="-4.8627002288329627E-2"/>
                  <c:y val="-0.12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050-4122-ACF8-306F928FF43E}"/>
                </c:ext>
              </c:extLst>
            </c:dLbl>
            <c:dLbl>
              <c:idx val="5"/>
              <c:layout>
                <c:manualLayout>
                  <c:x val="-8.1557485124607546E-2"/>
                  <c:y val="-1.4553514144065326E-2"/>
                </c:manualLayout>
              </c:layout>
              <c:spPr>
                <a:solidFill>
                  <a:srgbClr val="669ED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050-4122-ACF8-306F928FF43E}"/>
                </c:ext>
              </c:extLst>
            </c:dLbl>
            <c:dLbl>
              <c:idx val="6"/>
              <c:layout>
                <c:manualLayout>
                  <c:x val="8.4405344987757855E-2"/>
                  <c:y val="-9.028579760863362E-3"/>
                </c:manualLayout>
              </c:layout>
              <c:spPr>
                <a:solidFill>
                  <a:srgbClr val="1B3B7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050-4122-ACF8-306F928FF43E}"/>
                </c:ext>
              </c:extLst>
            </c:dLbl>
            <c:dLbl>
              <c:idx val="7"/>
              <c:layout>
                <c:manualLayout>
                  <c:x val="7.7745080393784194E-2"/>
                  <c:y val="-0.14995217264508603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baseline="0" dirty="0"/>
                      <a:t>ROOMS</a:t>
                    </a:r>
                    <a:r>
                      <a:rPr lang="en-US" baseline="0" dirty="0"/>
                      <a:t>
</a:t>
                    </a:r>
                    <a:fld id="{1FEC3687-D188-4851-9201-879B1AE4D7D8}" type="PERCENTAGE">
                      <a:rPr lang="en-US" sz="2000" b="1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8050-4122-ACF8-306F928FF43E}"/>
                </c:ext>
              </c:extLst>
            </c:dLbl>
            <c:dLbl>
              <c:idx val="8"/>
              <c:layout>
                <c:manualLayout>
                  <c:x val="0.19450800915331809"/>
                  <c:y val="0.15517241379310345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>
                        <a:solidFill>
                          <a:schemeClr val="tx1"/>
                        </a:solidFill>
                      </a:rPr>
                      <a:t>AIR CONDITIONING</a:t>
                    </a:r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
</a:t>
                    </a:r>
                    <a:fld id="{E8725C07-2369-41DC-B968-73EA71F678C6}" type="PERCENTAGE">
                      <a:rPr lang="en-US" sz="2000" b="1" baseline="0">
                        <a:solidFill>
                          <a:schemeClr val="tx1"/>
                        </a:solidFill>
                      </a:rPr>
                      <a:pPr/>
                      <a:t>[PERCENTAGE]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86C-4B66-AE0B-8D77BC123C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9"/>
                <c:pt idx="0">
                  <c:v>Kitchen </c:v>
                </c:pt>
                <c:pt idx="1">
                  <c:v>Water Features</c:v>
                </c:pt>
                <c:pt idx="2">
                  <c:v>Cold Storage  &amp; Waster Water</c:v>
                </c:pt>
                <c:pt idx="3">
                  <c:v>Laundry</c:v>
                </c:pt>
                <c:pt idx="4">
                  <c:v>Ventilation </c:v>
                </c:pt>
                <c:pt idx="5">
                  <c:v>External Lighting </c:v>
                </c:pt>
                <c:pt idx="6">
                  <c:v>Restaurant Lighting</c:v>
                </c:pt>
                <c:pt idx="7">
                  <c:v>Rooms</c:v>
                </c:pt>
                <c:pt idx="8">
                  <c:v>Air Conditioning 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0.11</c:v>
                </c:pt>
                <c:pt idx="1">
                  <c:v>0.1</c:v>
                </c:pt>
                <c:pt idx="2">
                  <c:v>7.0000000000000007E-2</c:v>
                </c:pt>
                <c:pt idx="3">
                  <c:v>0.06</c:v>
                </c:pt>
                <c:pt idx="4">
                  <c:v>0.06</c:v>
                </c:pt>
                <c:pt idx="5">
                  <c:v>0.02</c:v>
                </c:pt>
                <c:pt idx="6">
                  <c:v>0.02</c:v>
                </c:pt>
                <c:pt idx="7">
                  <c:v>0.11</c:v>
                </c:pt>
                <c:pt idx="8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6C-4B66-AE0B-8D77BC123CEE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3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tx1">
        <a:lumMod val="75000"/>
        <a:lumOff val="25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ENERGY</a:t>
            </a:r>
            <a:r>
              <a:rPr lang="en-US" baseline="0" dirty="0"/>
              <a:t> CONSUMPTION IN HOTELS </a:t>
            </a:r>
            <a:endParaRPr lang="en-US" dirty="0"/>
          </a:p>
        </c:rich>
      </c:tx>
      <c:layout>
        <c:manualLayout>
          <c:xMode val="edge"/>
          <c:yMode val="edge"/>
          <c:x val="0.34192500435978435"/>
          <c:y val="3.17528433945756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582033009603777"/>
          <c:y val="0.1568729636166169"/>
          <c:w val="0.50543039063766915"/>
          <c:h val="0.7616313127884876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chemeClr val="bg1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D86C-4B66-AE0B-8D77BC123CE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050-4122-ACF8-306F928FF43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050-4122-ACF8-306F928FF43E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050-4122-ACF8-306F928FF43E}"/>
              </c:ext>
            </c:extLst>
          </c:dPt>
          <c:dPt>
            <c:idx val="4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050-4122-ACF8-306F928FF43E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8050-4122-ACF8-306F928FF43E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8050-4122-ACF8-306F928FF43E}"/>
              </c:ext>
            </c:extLst>
          </c:dPt>
          <c:dPt>
            <c:idx val="7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8050-4122-ACF8-306F928FF43E}"/>
              </c:ext>
            </c:extLst>
          </c:dPt>
          <c:dPt>
            <c:idx val="8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86C-4B66-AE0B-8D77BC123CEE}"/>
              </c:ext>
            </c:extLst>
          </c:dPt>
          <c:dLbls>
            <c:dLbl>
              <c:idx val="0"/>
              <c:layout>
                <c:manualLayout>
                  <c:x val="-8.8672768878718541E-2"/>
                  <c:y val="0.11637931034482758"/>
                </c:manualLayout>
              </c:layout>
              <c:tx>
                <c:rich>
                  <a:bodyPr/>
                  <a:lstStyle/>
                  <a:p>
                    <a:fld id="{CAE3E210-44DD-46B8-9706-BABF1818A56B}" type="CATEGORYNAME">
                      <a:rPr lang="en-US">
                        <a:solidFill>
                          <a:schemeClr val="tx1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
</a:t>
                    </a:r>
                    <a:fld id="{EB32A7F6-2CC4-4286-8D68-10C1ACFCEB6B}" type="PERCENTAGE">
                      <a:rPr lang="en-US" baseline="0">
                        <a:solidFill>
                          <a:schemeClr val="tx1"/>
                        </a:solidFill>
                      </a:rPr>
                      <a:pPr/>
                      <a:t>[PERCENTAGE]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86C-4B66-AE0B-8D77BC123CEE}"/>
                </c:ext>
              </c:extLst>
            </c:dLbl>
            <c:dLbl>
              <c:idx val="1"/>
              <c:layout>
                <c:manualLayout>
                  <c:x val="-0.14874141876430205"/>
                  <c:y val="1.293103448275854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050-4122-ACF8-306F928FF43E}"/>
                </c:ext>
              </c:extLst>
            </c:dLbl>
            <c:dLbl>
              <c:idx val="2"/>
              <c:layout>
                <c:manualLayout>
                  <c:x val="-6.6061976760971489E-2"/>
                  <c:y val="-4.2065762613006707E-2"/>
                </c:manualLayout>
              </c:layout>
              <c:spPr>
                <a:solidFill>
                  <a:srgbClr val="4D78CA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050-4122-ACF8-306F928FF43E}"/>
                </c:ext>
              </c:extLst>
            </c:dLbl>
            <c:dLbl>
              <c:idx val="3"/>
              <c:layout>
                <c:manualLayout>
                  <c:x val="-6.6902298730745546E-2"/>
                  <c:y val="-0.1206897054534849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050-4122-ACF8-306F928FF43E}"/>
                </c:ext>
              </c:extLst>
            </c:dLbl>
            <c:dLbl>
              <c:idx val="4"/>
              <c:layout>
                <c:manualLayout>
                  <c:x val="-4.8627002288329627E-2"/>
                  <c:y val="-0.12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050-4122-ACF8-306F928FF43E}"/>
                </c:ext>
              </c:extLst>
            </c:dLbl>
            <c:dLbl>
              <c:idx val="5"/>
              <c:layout>
                <c:manualLayout>
                  <c:x val="-8.1557485124607546E-2"/>
                  <c:y val="-1.4553514144065326E-2"/>
                </c:manualLayout>
              </c:layout>
              <c:spPr>
                <a:solidFill>
                  <a:srgbClr val="669ED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050-4122-ACF8-306F928FF43E}"/>
                </c:ext>
              </c:extLst>
            </c:dLbl>
            <c:dLbl>
              <c:idx val="6"/>
              <c:layout>
                <c:manualLayout>
                  <c:x val="8.4405344987757855E-2"/>
                  <c:y val="-9.028579760863362E-3"/>
                </c:manualLayout>
              </c:layout>
              <c:spPr>
                <a:solidFill>
                  <a:srgbClr val="1B3B7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050-4122-ACF8-306F928FF43E}"/>
                </c:ext>
              </c:extLst>
            </c:dLbl>
            <c:dLbl>
              <c:idx val="7"/>
              <c:layout>
                <c:manualLayout>
                  <c:x val="7.7745080393784194E-2"/>
                  <c:y val="-0.14995217264508603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baseline="0" dirty="0"/>
                      <a:t>ROOMS</a:t>
                    </a:r>
                    <a:r>
                      <a:rPr lang="en-US" baseline="0" dirty="0"/>
                      <a:t>
</a:t>
                    </a:r>
                    <a:fld id="{1FEC3687-D188-4851-9201-879B1AE4D7D8}" type="PERCENTAGE">
                      <a:rPr lang="en-US" sz="2000" b="1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8050-4122-ACF8-306F928FF43E}"/>
                </c:ext>
              </c:extLst>
            </c:dLbl>
            <c:dLbl>
              <c:idx val="8"/>
              <c:layout>
                <c:manualLayout>
                  <c:x val="0.19450800915331809"/>
                  <c:y val="0.15517241379310345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>
                        <a:solidFill>
                          <a:schemeClr val="tx1"/>
                        </a:solidFill>
                      </a:rPr>
                      <a:t>AIR CONDITIONING</a:t>
                    </a:r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
</a:t>
                    </a:r>
                    <a:fld id="{E8725C07-2369-41DC-B968-73EA71F678C6}" type="PERCENTAGE">
                      <a:rPr lang="en-US" sz="2000" b="1" baseline="0">
                        <a:solidFill>
                          <a:schemeClr val="tx1"/>
                        </a:solidFill>
                      </a:rPr>
                      <a:pPr/>
                      <a:t>[PERCENTAGE]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86C-4B66-AE0B-8D77BC123C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9"/>
                <c:pt idx="0">
                  <c:v>Kitchen </c:v>
                </c:pt>
                <c:pt idx="1">
                  <c:v>Water Features</c:v>
                </c:pt>
                <c:pt idx="2">
                  <c:v>Cold Storage  &amp; Waster Water</c:v>
                </c:pt>
                <c:pt idx="3">
                  <c:v>Laundry</c:v>
                </c:pt>
                <c:pt idx="4">
                  <c:v>Ventilation </c:v>
                </c:pt>
                <c:pt idx="5">
                  <c:v>External Lighting </c:v>
                </c:pt>
                <c:pt idx="6">
                  <c:v>Restaurant Lighting</c:v>
                </c:pt>
                <c:pt idx="7">
                  <c:v>Rooms</c:v>
                </c:pt>
                <c:pt idx="8">
                  <c:v>Air Conditioning 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0.11</c:v>
                </c:pt>
                <c:pt idx="1">
                  <c:v>0.1</c:v>
                </c:pt>
                <c:pt idx="2">
                  <c:v>7.0000000000000007E-2</c:v>
                </c:pt>
                <c:pt idx="3">
                  <c:v>0.06</c:v>
                </c:pt>
                <c:pt idx="4">
                  <c:v>0.06</c:v>
                </c:pt>
                <c:pt idx="5">
                  <c:v>0.02</c:v>
                </c:pt>
                <c:pt idx="6">
                  <c:v>0.02</c:v>
                </c:pt>
                <c:pt idx="7">
                  <c:v>0.11</c:v>
                </c:pt>
                <c:pt idx="8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6C-4B66-AE0B-8D77BC123CEE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3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tx1">
        <a:lumMod val="75000"/>
        <a:lumOff val="25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0.28388</cdr:x>
      <cdr:y>0.3005</cdr:y>
    </cdr:from>
    <cdr:to>
      <cdr:x>0.66759</cdr:x>
      <cdr:y>0.75153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DFDB27E-B00C-4FCA-9F60-69573FDD8855}"/>
            </a:ext>
          </a:extLst>
        </cdr:cNvPr>
        <cdr:cNvSpPr txBox="1"/>
      </cdr:nvSpPr>
      <cdr:spPr>
        <a:xfrm xmlns:a="http://schemas.openxmlformats.org/drawingml/2006/main">
          <a:off x="3553604" y="2060837"/>
          <a:ext cx="4803213" cy="309316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sz="1100" b="1" dirty="0"/>
        </a:p>
        <a:p xmlns:a="http://schemas.openxmlformats.org/drawingml/2006/main">
          <a:pPr algn="ctr"/>
          <a:endParaRPr lang="en-US" sz="1100" b="1" dirty="0"/>
        </a:p>
        <a:p xmlns:a="http://schemas.openxmlformats.org/drawingml/2006/main">
          <a:pPr algn="ctr"/>
          <a:endParaRPr lang="en-US" sz="1100" b="1" dirty="0"/>
        </a:p>
        <a:p xmlns:a="http://schemas.openxmlformats.org/drawingml/2006/main">
          <a:pPr algn="ctr"/>
          <a:r>
            <a:rPr lang="en-US" sz="6600" b="1" dirty="0"/>
            <a:t>56% </a:t>
          </a:r>
        </a:p>
        <a:p xmlns:a="http://schemas.openxmlformats.org/drawingml/2006/main">
          <a:pPr algn="ctr"/>
          <a:r>
            <a:rPr lang="en-US" sz="2400" b="1" dirty="0"/>
            <a:t>ROOMS &amp; AIR CONDITIONING</a:t>
          </a:r>
        </a:p>
        <a:p xmlns:a="http://schemas.openxmlformats.org/drawingml/2006/main">
          <a:pPr algn="ctr"/>
          <a:endParaRPr lang="en-US" sz="2400" b="1" dirty="0"/>
        </a:p>
        <a:p xmlns:a="http://schemas.openxmlformats.org/drawingml/2006/main">
          <a:pPr algn="ctr"/>
          <a:endParaRPr lang="en-US" sz="2400" b="1" dirty="0"/>
        </a:p>
        <a:p xmlns:a="http://schemas.openxmlformats.org/drawingml/2006/main">
          <a:pPr algn="ctr"/>
          <a:endParaRPr lang="fr-FR" sz="2400" b="1" dirty="0">
            <a:highlight>
              <a:srgbClr val="808080"/>
            </a:highlight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F58D-C945-4D70-8F71-74A2AF0AB631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58E6-714B-4BDB-875F-6A205B465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96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F58D-C945-4D70-8F71-74A2AF0AB631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58E6-714B-4BDB-875F-6A205B465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50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F58D-C945-4D70-8F71-74A2AF0AB631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58E6-714B-4BDB-875F-6A205B465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40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F58D-C945-4D70-8F71-74A2AF0AB631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58E6-714B-4BDB-875F-6A205B465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34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F58D-C945-4D70-8F71-74A2AF0AB631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58E6-714B-4BDB-875F-6A205B465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47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F58D-C945-4D70-8F71-74A2AF0AB631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58E6-714B-4BDB-875F-6A205B465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078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F58D-C945-4D70-8F71-74A2AF0AB631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58E6-714B-4BDB-875F-6A205B465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27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F58D-C945-4D70-8F71-74A2AF0AB631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58E6-714B-4BDB-875F-6A205B465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84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F58D-C945-4D70-8F71-74A2AF0AB631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58E6-714B-4BDB-875F-6A205B465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17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F58D-C945-4D70-8F71-74A2AF0AB631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58E6-714B-4BDB-875F-6A205B465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3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F58D-C945-4D70-8F71-74A2AF0AB631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458E6-714B-4BDB-875F-6A205B465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54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4F58D-C945-4D70-8F71-74A2AF0AB631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458E6-714B-4BDB-875F-6A205B465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6B130-3F37-41C8-93C7-622209346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520" y="250666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>
                <a:solidFill>
                  <a:schemeClr val="bg1"/>
                </a:solidFill>
              </a:rPr>
              <a:t>LET THERE BE LIGHT</a:t>
            </a:r>
            <a:endParaRPr lang="fr-FR" sz="9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90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03C7D-BDF5-49FA-B158-4A5ACD049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2787" y="258687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b="1" dirty="0">
                <a:solidFill>
                  <a:schemeClr val="bg1"/>
                </a:solidFill>
              </a:rPr>
              <a:t>15%???</a:t>
            </a:r>
            <a:endParaRPr lang="fr-FR" sz="9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629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03C7D-BDF5-49FA-B158-4A5ACD049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2787" y="258687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b="1" dirty="0">
                <a:solidFill>
                  <a:schemeClr val="bg1"/>
                </a:solidFill>
              </a:rPr>
              <a:t>20%!</a:t>
            </a:r>
            <a:endParaRPr lang="fr-FR" sz="9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629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03C7D-BDF5-49FA-B158-4A5ACD049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8316" y="262348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b="1" dirty="0">
                <a:solidFill>
                  <a:schemeClr val="bg1"/>
                </a:solidFill>
              </a:rPr>
              <a:t>INTRODUCING…</a:t>
            </a:r>
            <a:endParaRPr lang="fr-FR" sz="9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989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03C7D-BDF5-49FA-B158-4A5ACD049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8316" y="262348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b="1" dirty="0">
                <a:solidFill>
                  <a:schemeClr val="bg1"/>
                </a:solidFill>
              </a:rPr>
              <a:t>INTRODUCING…</a:t>
            </a:r>
            <a:endParaRPr lang="fr-FR" sz="9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436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03C7D-BDF5-49FA-B158-4A5ACD049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8316" y="262348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b="1" dirty="0">
                <a:solidFill>
                  <a:schemeClr val="bg1"/>
                </a:solidFill>
              </a:rPr>
              <a:t>INTRODUCING…</a:t>
            </a:r>
            <a:endParaRPr lang="fr-FR" sz="9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36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859642-EBF1-4AAE-B236-AC194B8F6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1960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>
                <a:solidFill>
                  <a:schemeClr val="bg1"/>
                </a:solidFill>
              </a:rPr>
              <a:t>GRMS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Guest Room Management System</a:t>
            </a:r>
            <a:endParaRPr lang="fr-FR" sz="4400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8CB7DA-ADBD-4BED-B3F0-3F5C40BA1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2883" y="3429000"/>
            <a:ext cx="5200917" cy="274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069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C859642-EBF1-4AAE-B236-AC194B8F6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1960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>
                <a:solidFill>
                  <a:schemeClr val="bg1"/>
                </a:solidFill>
              </a:rPr>
              <a:t>THANK YOU</a:t>
            </a:r>
            <a:endParaRPr lang="fr-FR" sz="44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1CB673-3A02-4435-82DD-E07570DE1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237" y="2385223"/>
            <a:ext cx="5556362" cy="333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41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6B130-3F37-41C8-93C7-622209346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520" y="250666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dirty="0">
                <a:solidFill>
                  <a:schemeClr val="bg1"/>
                </a:solidFill>
              </a:rPr>
              <a:t>Sydney Pierre</a:t>
            </a:r>
          </a:p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</a:rPr>
              <a:t>Chief Sales &amp; Marketing Officer</a:t>
            </a:r>
          </a:p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</a:rPr>
              <a:t>Marriott Mauritius</a:t>
            </a:r>
            <a:endParaRPr lang="fr-FR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51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otal Blackout - Eddie (480p)">
            <a:hlinkClick r:id="" action="ppaction://media"/>
            <a:extLst>
              <a:ext uri="{FF2B5EF4-FFF2-40B4-BE49-F238E27FC236}">
                <a16:creationId xmlns:a16="http://schemas.microsoft.com/office/drawing/2014/main" id="{6317A956-7C90-4025-9795-8D8729EB50E8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469941"/>
            <a:ext cx="11945520" cy="6713691"/>
          </a:xfrm>
        </p:spPr>
      </p:pic>
    </p:spTree>
    <p:extLst>
      <p:ext uri="{BB962C8B-B14F-4D97-AF65-F5344CB8AC3E}">
        <p14:creationId xmlns:p14="http://schemas.microsoft.com/office/powerpoint/2010/main" val="79236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6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03C7D-BDF5-49FA-B158-4A5ACD049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8316" y="262348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b="1" dirty="0">
                <a:solidFill>
                  <a:schemeClr val="bg1"/>
                </a:solidFill>
              </a:rPr>
              <a:t>DO YOU KNOW?</a:t>
            </a:r>
            <a:endParaRPr lang="fr-FR" sz="9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97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335635839"/>
              </p:ext>
            </p:extLst>
          </p:nvPr>
        </p:nvGraphicFramePr>
        <p:xfrm>
          <a:off x="-199697" y="0"/>
          <a:ext cx="12517821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444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category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2393334"/>
              </p:ext>
            </p:extLst>
          </p:nvPr>
        </p:nvGraphicFramePr>
        <p:xfrm>
          <a:off x="-199697" y="0"/>
          <a:ext cx="12517821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4995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03C7D-BDF5-49FA-B158-4A5ACD049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6477" y="219154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b="1" dirty="0">
                <a:solidFill>
                  <a:schemeClr val="bg1"/>
                </a:solidFill>
              </a:rPr>
              <a:t>WHAT IF?</a:t>
            </a:r>
            <a:endParaRPr lang="fr-FR" sz="9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I'm Not Sure If You're Joking But I Sure As Hell Did - Anime Funny Face Png  Clipart (#1458046) - PinClipart">
            <a:extLst>
              <a:ext uri="{FF2B5EF4-FFF2-40B4-BE49-F238E27FC236}">
                <a16:creationId xmlns:a16="http://schemas.microsoft.com/office/drawing/2014/main" id="{03A73C19-3B15-4DE1-9433-BCD743924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563" y="3695700"/>
            <a:ext cx="3846746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701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03C7D-BDF5-49FA-B158-4A5ACD049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2787" y="258687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b="1" dirty="0">
                <a:solidFill>
                  <a:schemeClr val="bg1"/>
                </a:solidFill>
              </a:rPr>
              <a:t>5%?</a:t>
            </a:r>
            <a:endParaRPr lang="fr-FR" sz="9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985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03C7D-BDF5-49FA-B158-4A5ACD049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2787" y="258687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b="1" dirty="0">
                <a:solidFill>
                  <a:schemeClr val="bg1"/>
                </a:solidFill>
              </a:rPr>
              <a:t>10%??</a:t>
            </a:r>
            <a:endParaRPr lang="fr-FR" sz="9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458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1533</TotalTime>
  <Words>75</Words>
  <Application>Microsoft Office PowerPoint</Application>
  <PresentationFormat>Widescreen</PresentationFormat>
  <Paragraphs>30</Paragraphs>
  <Slides>16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Marriott Mauritius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Mottay, Roubeena</dc:creator>
  <cp:lastModifiedBy>Pierre Sydney</cp:lastModifiedBy>
  <cp:revision>6</cp:revision>
  <dcterms:created xsi:type="dcterms:W3CDTF">2022-04-21T05:31:38Z</dcterms:created>
  <dcterms:modified xsi:type="dcterms:W3CDTF">2022-04-24T09:32:08Z</dcterms:modified>
</cp:coreProperties>
</file>