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66.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45.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74.xml" ContentType="application/vnd.openxmlformats-officedocument.presentationml.slide+xml"/>
  <Override PartName="/ppt/slides/slide73.xml" ContentType="application/vnd.openxmlformats-officedocument.presentationml.slide+xml"/>
  <Override PartName="/ppt/slides/slide72.xml" ContentType="application/vnd.openxmlformats-officedocument.presentationml.slide+xml"/>
  <Override PartName="/ppt/slides/slide71.xml" ContentType="application/vnd.openxmlformats-officedocument.presentationml.slide+xml"/>
  <Override PartName="/ppt/slides/slide70.xml" ContentType="application/vnd.openxmlformats-officedocument.presentationml.slide+xml"/>
  <Override PartName="/ppt/slides/slide69.xml" ContentType="application/vnd.openxmlformats-officedocument.presentationml.slide+xml"/>
  <Override PartName="/ppt/slides/slide68.xml" ContentType="application/vnd.openxmlformats-officedocument.presentationml.slide+xml"/>
  <Override PartName="/ppt/slides/slide67.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79.xml" ContentType="application/vnd.openxmlformats-officedocument.presentationml.slide+xml"/>
  <Override PartName="/ppt/slides/slide65.xml" ContentType="application/vnd.openxmlformats-officedocument.presentationml.slide+xml"/>
  <Override PartName="/ppt/slides/slide3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5.xml" ContentType="application/vnd.openxmlformats-officedocument.presentationml.slide+xml"/>
  <Override PartName="/ppt/slides/slide9.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25.xml" ContentType="application/vnd.openxmlformats-officedocument.presentationml.slide+xml"/>
  <Override PartName="/ppt/slides/slide16.xml" ContentType="application/vnd.openxmlformats-officedocument.presentationml.slide+xml"/>
  <Override PartName="/ppt/slides/slide23.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4.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2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charts/chart37.xml" ContentType="application/vnd.openxmlformats-officedocument.drawingml.char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harts/chart38.xml" ContentType="application/vnd.openxmlformats-officedocument.drawingml.chart+xml"/>
  <Override PartName="/ppt/charts/style3.xml" ContentType="application/vnd.ms-office.chartstyle+xml"/>
  <Override PartName="/ppt/theme/theme1.xml" ContentType="application/vnd.openxmlformats-officedocument.theme+xml"/>
  <Override PartName="/ppt/charts/chart45.xml" ContentType="application/vnd.openxmlformats-officedocument.drawingml.chart+xml"/>
  <Override PartName="/ppt/charts/colors3.xml" ContentType="application/vnd.ms-office.chartcolorstyle+xml"/>
  <Override PartName="/ppt/charts/chart43.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19.xml" ContentType="application/vnd.openxmlformats-officedocument.drawingml.chart+xml"/>
  <Override PartName="/ppt/charts/chart18.xml" ContentType="application/vnd.openxmlformats-officedocument.drawingml.chart+xml"/>
  <Override PartName="/ppt/charts/chart17.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35.xml" ContentType="application/vnd.openxmlformats-officedocument.drawingml.chart+xml"/>
  <Override PartName="/ppt/charts/style2.xml" ContentType="application/vnd.ms-office.chartstyle+xml"/>
  <Override PartName="/ppt/charts/colors2.xml" ContentType="application/vnd.ms-office.chartcolorstyle+xml"/>
  <Override PartName="/ppt/charts/chart36.xml" ContentType="application/vnd.openxmlformats-officedocument.drawingml.chart+xml"/>
  <Override PartName="/ppt/charts/chart34.xml" ContentType="application/vnd.openxmlformats-officedocument.drawingml.chart+xml"/>
  <Override PartName="/ppt/charts/chart33.xml" ContentType="application/vnd.openxmlformats-officedocument.drawingml.chart+xml"/>
  <Override PartName="/ppt/charts/chart32.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ppt/charts/chart31.xml" ContentType="application/vnd.openxmlformats-officedocument.drawingml.chart+xml"/>
  <Override PartName="/ppt/charts/chart12.xml" ContentType="application/vnd.openxmlformats-officedocument.drawingml.chart+xml"/>
  <Override PartName="/ppt/charts/chart11.xml" ContentType="application/vnd.openxmlformats-officedocument.drawingml.chart+xml"/>
  <Override PartName="/ppt/charts/chart10.xml" ContentType="application/vnd.openxmlformats-officedocument.drawingml.chart+xml"/>
  <Override PartName="/ppt/charts/chart44.xml" ContentType="application/vnd.openxmlformats-officedocument.drawingml.chart+xml"/>
  <Override PartName="/ppt/theme/theme3.xml" ContentType="application/vnd.openxmlformats-officedocument.theme+xml"/>
  <Override PartName="/ppt/theme/theme2.xml" ContentType="application/vnd.openxmlformats-officedocument.theme+xml"/>
  <Override PartName="/ppt/charts/chart40.xml" ContentType="application/vnd.openxmlformats-officedocument.drawingml.chart+xml"/>
  <Override PartName="/ppt/charts/chart41.xml" ContentType="application/vnd.openxmlformats-officedocument.drawingml.chart+xml"/>
  <Override PartName="/ppt/charts/chart42.xml" ContentType="application/vnd.openxmlformats-officedocument.drawingml.chart+xml"/>
  <Override PartName="/ppt/charts/chart1.xml" ContentType="application/vnd.openxmlformats-officedocument.drawingml.chart+xml"/>
  <Override PartName="/ppt/charts/chart39.xml" ContentType="application/vnd.openxmlformats-officedocument.drawingml.chart+xml"/>
  <Override PartName="/ppt/charts/chart3.xml" ContentType="application/vnd.openxmlformats-officedocument.drawingml.chart+xml"/>
  <Override PartName="/ppt/charts/chart9.xml" ContentType="application/vnd.openxmlformats-officedocument.drawingml.chart+xml"/>
  <Override PartName="/ppt/charts/chart8.xml" ContentType="application/vnd.openxmlformats-officedocument.drawingml.chart+xml"/>
  <Override PartName="/ppt/charts/chart7.xml" ContentType="application/vnd.openxmlformats-officedocument.drawingml.chart+xml"/>
  <Override PartName="/ppt/charts/chart2.xml" ContentType="application/vnd.openxmlformats-officedocument.drawingml.chart+xml"/>
  <Override PartName="/ppt/charts/colors1.xml" ContentType="application/vnd.ms-office.chartcolorstyle+xml"/>
  <Override PartName="/ppt/charts/style1.xml" ContentType="application/vnd.ms-office.chartstyle+xml"/>
  <Override PartName="/ppt/charts/chart4.xml" ContentType="application/vnd.openxmlformats-officedocument.drawingml.chart+xml"/>
  <Override PartName="/ppt/charts/chart6.xml" ContentType="application/vnd.openxmlformats-officedocument.drawingml.chart+xml"/>
  <Override PartName="/ppt/charts/chart5.xml" ContentType="application/vnd.openxmlformats-officedocument.drawingml.chart+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1"/>
  </p:notesMasterIdLst>
  <p:handoutMasterIdLst>
    <p:handoutMasterId r:id="rId82"/>
  </p:handoutMasterIdLst>
  <p:sldIdLst>
    <p:sldId id="257" r:id="rId2"/>
    <p:sldId id="258" r:id="rId3"/>
    <p:sldId id="273" r:id="rId4"/>
    <p:sldId id="274" r:id="rId5"/>
    <p:sldId id="272" r:id="rId6"/>
    <p:sldId id="270" r:id="rId7"/>
    <p:sldId id="271" r:id="rId8"/>
    <p:sldId id="262" r:id="rId9"/>
    <p:sldId id="277" r:id="rId10"/>
    <p:sldId id="276" r:id="rId11"/>
    <p:sldId id="259" r:id="rId12"/>
    <p:sldId id="278" r:id="rId13"/>
    <p:sldId id="279" r:id="rId14"/>
    <p:sldId id="280" r:id="rId15"/>
    <p:sldId id="281" r:id="rId16"/>
    <p:sldId id="282" r:id="rId17"/>
    <p:sldId id="283" r:id="rId18"/>
    <p:sldId id="284" r:id="rId19"/>
    <p:sldId id="285" r:id="rId20"/>
    <p:sldId id="286" r:id="rId21"/>
    <p:sldId id="350" r:id="rId22"/>
    <p:sldId id="351" r:id="rId23"/>
    <p:sldId id="288" r:id="rId24"/>
    <p:sldId id="289" r:id="rId25"/>
    <p:sldId id="290" r:id="rId26"/>
    <p:sldId id="291" r:id="rId27"/>
    <p:sldId id="292" r:id="rId28"/>
    <p:sldId id="293" r:id="rId29"/>
    <p:sldId id="294" r:id="rId30"/>
    <p:sldId id="295" r:id="rId31"/>
    <p:sldId id="260" r:id="rId32"/>
    <p:sldId id="297" r:id="rId33"/>
    <p:sldId id="298" r:id="rId34"/>
    <p:sldId id="301" r:id="rId35"/>
    <p:sldId id="296" r:id="rId36"/>
    <p:sldId id="303" r:id="rId37"/>
    <p:sldId id="309" r:id="rId38"/>
    <p:sldId id="310" r:id="rId39"/>
    <p:sldId id="311" r:id="rId40"/>
    <p:sldId id="312" r:id="rId41"/>
    <p:sldId id="313" r:id="rId42"/>
    <p:sldId id="318" r:id="rId43"/>
    <p:sldId id="319" r:id="rId44"/>
    <p:sldId id="320" r:id="rId45"/>
    <p:sldId id="315" r:id="rId46"/>
    <p:sldId id="314" r:id="rId47"/>
    <p:sldId id="304" r:id="rId48"/>
    <p:sldId id="316" r:id="rId49"/>
    <p:sldId id="317" r:id="rId50"/>
    <p:sldId id="323" r:id="rId51"/>
    <p:sldId id="322" r:id="rId52"/>
    <p:sldId id="324" r:id="rId53"/>
    <p:sldId id="325" r:id="rId54"/>
    <p:sldId id="326" r:id="rId55"/>
    <p:sldId id="327" r:id="rId56"/>
    <p:sldId id="321" r:id="rId57"/>
    <p:sldId id="329" r:id="rId58"/>
    <p:sldId id="330" r:id="rId59"/>
    <p:sldId id="331" r:id="rId60"/>
    <p:sldId id="332" r:id="rId61"/>
    <p:sldId id="333" r:id="rId62"/>
    <p:sldId id="334" r:id="rId63"/>
    <p:sldId id="335" r:id="rId64"/>
    <p:sldId id="336" r:id="rId65"/>
    <p:sldId id="337" r:id="rId66"/>
    <p:sldId id="338" r:id="rId67"/>
    <p:sldId id="339" r:id="rId68"/>
    <p:sldId id="340" r:id="rId69"/>
    <p:sldId id="341" r:id="rId70"/>
    <p:sldId id="342" r:id="rId71"/>
    <p:sldId id="343" r:id="rId72"/>
    <p:sldId id="344" r:id="rId73"/>
    <p:sldId id="345" r:id="rId74"/>
    <p:sldId id="346" r:id="rId75"/>
    <p:sldId id="347" r:id="rId76"/>
    <p:sldId id="349" r:id="rId77"/>
    <p:sldId id="348" r:id="rId78"/>
    <p:sldId id="352" r:id="rId79"/>
    <p:sldId id="269" r:id="rId8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74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C4B1156A-380E-4F78-BDF5-A606A8083BF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p:cViewPr varScale="1">
        <p:scale>
          <a:sx n="70" d="100"/>
          <a:sy n="70" d="100"/>
        </p:scale>
        <p:origin x="738" y="7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69" d="100"/>
          <a:sy n="69" d="100"/>
        </p:scale>
        <p:origin x="2784" y="78"/>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viewProps" Target="viewProps.xml"/><Relationship Id="rId89" Type="http://schemas.openxmlformats.org/officeDocument/2006/relationships/customXml" Target="../customXml/item3.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88"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8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customXml" Target="../customXml/item1.xml"/><Relationship Id="rId61" Type="http://schemas.openxmlformats.org/officeDocument/2006/relationships/slide" Target="slides/slide60.xml"/><Relationship Id="rId82" Type="http://schemas.openxmlformats.org/officeDocument/2006/relationships/handoutMaster" Target="handoutMasters/handoutMaster1.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trac_000\Desktop\Sadhiska\Use%20of%20digital%20&amp;%20social%20media%20marketing%20among%20SMEs%20in%20Mtius\MRC%20-%20Data%20Analysis%20-%20Use%20of%20digital%20and%20social%20media%20marketing%20-%2020mar18_1.xls"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strac_000\Desktop\Sadhiska\Use%20of%20digital%20&amp;%20social%20media%20marketing%20among%20SMEs%20in%20Mtius\MRC%20-%20Data%20Analysis%20-%20Use%20of%20digital%20and%20social%20media%20marketing%20-%2025mar18_1.xls"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strac_000\Desktop\Sadhiska\Use%20of%20digital%20&amp;%20social%20media%20marketing%20among%20SMEs%20in%20Mtius\MRC%20-%20Data%20Analysis%20-%20Use%20of%20digital%20and%20social%20media%20marketing%20-%2025mar18_1.xls"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strac_000\Desktop\Sadhiska\Use%20of%20digital%20&amp;%20social%20media%20marketing%20among%20SMEs%20in%20Mtius\MRC%20-%20Data%20Analysis%20-%20Use%20of%20digital%20and%20social%20media%20marketing%20-%2025mar18_1.xls"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strac_000\Desktop\Sadhiska\Use%20of%20digital%20&amp;%20social%20media%20marketing%20among%20SMEs%20in%20Mtius\MRC%20-%20Data%20Analysis%20-%20Use%20of%20digital%20and%20social%20media%20marketing%20-%2028mar18_1.xls"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strac_000\Desktop\Sadhiska\Use%20of%20digital%20&amp;%20social%20media%20marketing%20among%20SMEs%20in%20Mtius\MRC%20-%20Data%20Analysis%20-%20Use%20of%20digital%20and%20social%20media%20marketing%20-%2025mar18_1.xls"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strac_000\Desktop\Sadhiska\Use%20of%20digital%20&amp;%20social%20media%20marketing%20among%20SMEs%20in%20Mtius\MRC%20-%20Data%20Analysis%20-%20Use%20of%20digital%20and%20social%20media%20marketing%20-%2027mar18_1.xls"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strac_000\Desktop\Sadhiska\Use%20of%20digital%20&amp;%20social%20media%20marketing%20among%20SMEs%20in%20Mtius\MRC%20-%20Data%20Analysis%20-%20Use%20of%20digital%20and%20social%20media%20marketing%20-%2027mar18_1.xls"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strac_000\Desktop\Sadhiska\Use%20of%20digital%20&amp;%20social%20media%20marketing%20among%20SMEs%20in%20Mtius\MRC%20-%20Data%20Analysis%20-%20Use%20of%20digital%20and%20social%20media%20marketing%20-%2027mar18_1.xls"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strac_000\Desktop\Sadhiska\Use%20of%20digital%20&amp;%20social%20media%20marketing%20among%20SMEs%20in%20Mtius\MRC%20-%20Data%20Analysis%20-%20Use%20of%20digital%20and%20social%20media%20marketing%20-%2027mar18_1.xls"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strac_000\Desktop\Sadhiska\Use%20of%20digital%20&amp;%20social%20media%20marketing%20among%20SMEs%20in%20Mtius\MRC%20-%20Data%20Analysis%20-%20Use%20of%20digital%20and%20social%20media%20marketing%20-%2027mar18_1.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trac_000\Desktop\Sadhiska\Use%20of%20digital%20&amp;%20social%20media%20marketing%20among%20SMEs%20in%20Mtius\MRC%20-%20Data%20Analysis%20-%20Use%20of%20digital%20and%20social%20media%20marketing%20-%2020mar18_1.xls"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Users\strac_000\Desktop\Sadhiska\Use%20of%20digital%20&amp;%20social%20media%20marketing%20among%20SMEs%20in%20Mtius\MRC%20-%20Data%20Analysis%20-%20Use%20of%20digital%20and%20social%20media%20marketing%20-%2027mar18_1.xls"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C:\Users\strac_000\Desktop\Sadhiska\Use%20of%20digital%20&amp;%20social%20media%20marketing%20among%20SMEs%20in%20Mtius\MRC%20-%20Data%20Analysis%20-%20Use%20of%20digital%20and%20social%20media%20marketing%20-%2028mar18_1.xls"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C:\Users\strac_000\Desktop\Sadhiska\Use%20of%20digital%20&amp;%20social%20media%20marketing%20among%20SMEs%20in%20Mtius\MRC%20-%20Data%20Analysis%20-%20Use%20of%20digital%20and%20social%20media%20marketing%20-%2028mar18_1.xls"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C:\Users\strac_000\Desktop\Sadhiska\Use%20of%20digital%20&amp;%20social%20media%20marketing%20among%20SMEs%20in%20Mtius\MRC%20-%20Data%20Analysis%20-%20Use%20of%20digital%20and%20social%20media%20marketing%20-%2028mar18_1.xls"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C:\Users\strac_000\Desktop\Sadhiska\Use%20of%20digital%20&amp;%20social%20media%20marketing%20among%20SMEs%20in%20Mtius\MRC%20-%20Data%20Analysis%20-%20Use%20of%20digital%20and%20social%20media%20marketing%20-%2028mar18_1.xls"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file:///C:\Users\strac_000\Desktop\Sadhiska\Use%20of%20digital%20&amp;%20social%20media%20marketing%20among%20SMEs%20in%20Mtius\MRC%20-%20Data%20Analysis%20-%20Use%20of%20digital%20and%20social%20media%20marketing%20-%2028mar18_1.xls"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file:///C:\Users\strac_000\Desktop\Sadhiska\Use%20of%20digital%20&amp;%20social%20media%20marketing%20among%20SMEs%20in%20Mtius\MRC%20-%20Data%20Analysis%20-%20Use%20of%20digital%20and%20social%20media%20marketing%20-%2028mar18_1.xls"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file:///C:\Users\strac_000\Desktop\Sadhiska\Use%20of%20digital%20&amp;%20social%20media%20marketing%20among%20SMEs%20in%20Mtius\MRC%20-%20Data%20Analysis%20-%20Use%20of%20digital%20and%20social%20media%20marketing%20-%2028mar18_1.xls" TargetMode="External"/></Relationships>
</file>

<file path=ppt/charts/_rels/chart28.xml.rels><?xml version="1.0" encoding="UTF-8" standalone="yes"?>
<Relationships xmlns="http://schemas.openxmlformats.org/package/2006/relationships"><Relationship Id="rId1" Type="http://schemas.openxmlformats.org/officeDocument/2006/relationships/oleObject" Target="file:///C:\Users\strac_000\Desktop\Sadhiska\Use%20of%20digital%20&amp;%20social%20media%20marketing%20among%20SMEs%20in%20Mtius\MRC%20-%20Data%20Analysis%20-%20Use%20of%20digital%20and%20social%20media%20marketing%20-%2028mar18_1.xls" TargetMode="External"/></Relationships>
</file>

<file path=ppt/charts/_rels/chart29.xml.rels><?xml version="1.0" encoding="UTF-8" standalone="yes"?>
<Relationships xmlns="http://schemas.openxmlformats.org/package/2006/relationships"><Relationship Id="rId1" Type="http://schemas.openxmlformats.org/officeDocument/2006/relationships/oleObject" Target="file:///C:\Users\strac_000\Desktop\Sadhiska\Use%20of%20digital%20&amp;%20social%20media%20marketing%20among%20SMEs%20in%20Mtius\MRC%20-%20Data%20Analysis%20-%20Use%20of%20digital%20and%20social%20media%20marketing%20-%2028mar18_1.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sadhiskadevibhoojedhur:Downloads:MRC%20-%20Data%20Analysis%20-%20Use%20of%20digital%20and%20social%20media%20marketing%20-%2020mar18_1.xls" TargetMode="External"/></Relationships>
</file>

<file path=ppt/charts/_rels/chart30.xml.rels><?xml version="1.0" encoding="UTF-8" standalone="yes"?>
<Relationships xmlns="http://schemas.openxmlformats.org/package/2006/relationships"><Relationship Id="rId1" Type="http://schemas.openxmlformats.org/officeDocument/2006/relationships/oleObject" Target="file:///C:\Users\strac_000\Desktop\Sadhiska\Use%20of%20digital%20&amp;%20social%20media%20marketing%20among%20SMEs%20in%20Mtius\MRC%20-%20Data%20Analysis%20-%20Use%20of%20digital%20and%20social%20media%20marketing%20-%2028mar18_1.xls" TargetMode="External"/></Relationships>
</file>

<file path=ppt/charts/_rels/chart31.xml.rels><?xml version="1.0" encoding="UTF-8" standalone="yes"?>
<Relationships xmlns="http://schemas.openxmlformats.org/package/2006/relationships"><Relationship Id="rId1" Type="http://schemas.openxmlformats.org/officeDocument/2006/relationships/oleObject" Target="file:///C:\Users\strac_000\Desktop\Sadhiska\Use%20of%20digital%20&amp;%20social%20media%20marketing%20among%20SMEs%20in%20Mtius\MRC%20-%20Data%20Analysis%20-%20Use%20of%20digital%20and%20social%20media%20marketing%20-%2028mar18_1.xls" TargetMode="External"/></Relationships>
</file>

<file path=ppt/charts/_rels/chart32.xml.rels><?xml version="1.0" encoding="UTF-8" standalone="yes"?>
<Relationships xmlns="http://schemas.openxmlformats.org/package/2006/relationships"><Relationship Id="rId1" Type="http://schemas.openxmlformats.org/officeDocument/2006/relationships/oleObject" Target="file:///C:\Users\strac_000\Desktop\Sadhiska\Use%20of%20digital%20&amp;%20social%20media%20marketing%20among%20SMEs%20in%20Mtius\MRC%20-%20Data%20Analysis%20-%20Use%20of%20digital%20and%20social%20media%20marketing%20-%2028mar18_1.xls" TargetMode="External"/></Relationships>
</file>

<file path=ppt/charts/_rels/chart33.xml.rels><?xml version="1.0" encoding="UTF-8" standalone="yes"?>
<Relationships xmlns="http://schemas.openxmlformats.org/package/2006/relationships"><Relationship Id="rId1" Type="http://schemas.openxmlformats.org/officeDocument/2006/relationships/oleObject" Target="file:///C:\Users\strac_000\Desktop\Sadhiska\Use%20of%20digital%20&amp;%20social%20media%20marketing%20among%20SMEs%20in%20Mtius\MRC%20-%20Data%20Analysis%20-%20Use%20of%20digital%20and%20social%20media%20marketing%20-%2028mar18_1.xls" TargetMode="External"/></Relationships>
</file>

<file path=ppt/charts/_rels/chart34.xml.rels><?xml version="1.0" encoding="UTF-8" standalone="yes"?>
<Relationships xmlns="http://schemas.openxmlformats.org/package/2006/relationships"><Relationship Id="rId1" Type="http://schemas.openxmlformats.org/officeDocument/2006/relationships/oleObject" Target="file:///C:\Users\strac_000\Desktop\Sadhiska\Use%20of%20digital%20&amp;%20social%20media%20marketing%20among%20SMEs%20in%20Mtius\MRC%20-%20Data%20Analysis%20-%20Use%20of%20digital%20and%20social%20media%20marketing%20-%2029mar18_1.xls" TargetMode="External"/></Relationships>
</file>

<file path=ppt/charts/_rels/chart35.xml.rels><?xml version="1.0" encoding="UTF-8" standalone="yes"?>
<Relationships xmlns="http://schemas.openxmlformats.org/package/2006/relationships"><Relationship Id="rId3" Type="http://schemas.openxmlformats.org/officeDocument/2006/relationships/oleObject" Target="file:///C:\Users\strac_000\Desktop\Sadhiska\Use%20of%20digital%20&amp;%20social%20media%20marketing%20among%20SMEs%20in%20Mtius\MRC%20-%20Data%20Analysis%20-%20Use%20of%20digital%20and%20social%20media%20marketing%20-%2029mar18_1.xls" TargetMode="External"/><Relationship Id="rId2" Type="http://schemas.microsoft.com/office/2011/relationships/chartColorStyle" Target="colors2.xml"/><Relationship Id="rId1" Type="http://schemas.microsoft.com/office/2011/relationships/chartStyle" Target="style2.xml"/></Relationships>
</file>

<file path=ppt/charts/_rels/chart36.xml.rels><?xml version="1.0" encoding="UTF-8" standalone="yes"?>
<Relationships xmlns="http://schemas.openxmlformats.org/package/2006/relationships"><Relationship Id="rId1" Type="http://schemas.openxmlformats.org/officeDocument/2006/relationships/oleObject" Target="file:///C:\Users\strac_000\Desktop\Sadhiska\Use%20of%20digital%20&amp;%20social%20media%20marketing%20among%20SMEs%20in%20Mtius\MRC%20-%20Data%20Analysis%20-%20Use%20of%20digital%20and%20social%20media%20marketing%20-%2029mar18_1.xls" TargetMode="External"/></Relationships>
</file>

<file path=ppt/charts/_rels/chart37.xml.rels><?xml version="1.0" encoding="UTF-8" standalone="yes"?>
<Relationships xmlns="http://schemas.openxmlformats.org/package/2006/relationships"><Relationship Id="rId1" Type="http://schemas.openxmlformats.org/officeDocument/2006/relationships/oleObject" Target="Macintosh%20HD:Users:sadhiskadevibhoojedhur:Downloads:MRC%20-%20Data%20Analysis%20-%20Use%20of%20digital%20and%20social%20media%20marketing%20-%2030mar18_1.xls" TargetMode="External"/></Relationships>
</file>

<file path=ppt/charts/_rels/chart38.xml.rels><?xml version="1.0" encoding="UTF-8" standalone="yes"?>
<Relationships xmlns="http://schemas.openxmlformats.org/package/2006/relationships"><Relationship Id="rId1" Type="http://schemas.openxmlformats.org/officeDocument/2006/relationships/oleObject" Target="Macintosh%20HD:Users:sadhiskadevibhoojedhur:Downloads:MRC%20-%20Data%20Analysis%20-%20Use%20of%20digital%20and%20social%20media%20marketing%20-%2030mar18_1.xls" TargetMode="External"/></Relationships>
</file>

<file path=ppt/charts/_rels/chart39.xml.rels><?xml version="1.0" encoding="UTF-8" standalone="yes"?>
<Relationships xmlns="http://schemas.openxmlformats.org/package/2006/relationships"><Relationship Id="rId1" Type="http://schemas.openxmlformats.org/officeDocument/2006/relationships/oleObject" Target="Macintosh%20HD:Users:sadhiskadevibhoojedhur:Downloads:MRC%20-%20Data%20Analysis%20-%20Use%20of%20digital%20and%20social%20media%20marketing%20-%2030mar18_1.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acintosh%20HD:Users:sadhiskadevibhoojedhur:Downloads:MRC%20-%20Data%20Analysis%20-%20Use%20of%20digital%20and%20social%20media%20marketing%20-%2020mar18_1.xls" TargetMode="External"/></Relationships>
</file>

<file path=ppt/charts/_rels/chart40.xml.rels><?xml version="1.0" encoding="UTF-8" standalone="yes"?>
<Relationships xmlns="http://schemas.openxmlformats.org/package/2006/relationships"><Relationship Id="rId1" Type="http://schemas.openxmlformats.org/officeDocument/2006/relationships/oleObject" Target="Macintosh%20HD:Users:sadhiskadevibhoojedhur:Downloads:MRC%20-%20Data%20Analysis%20-%20Use%20of%20digital%20and%20social%20media%20marketing%20-%2030mar18_1.xls" TargetMode="External"/></Relationships>
</file>

<file path=ppt/charts/_rels/chart41.xml.rels><?xml version="1.0" encoding="UTF-8" standalone="yes"?>
<Relationships xmlns="http://schemas.openxmlformats.org/package/2006/relationships"><Relationship Id="rId1" Type="http://schemas.openxmlformats.org/officeDocument/2006/relationships/oleObject" Target="Macintosh%20HD:Users:sadhiskadevibhoojedhur:Downloads:MRC%20-%20Data%20Analysis%20-%20Use%20of%20digital%20and%20social%20media%20marketing%20-%2030mar18_1.xls" TargetMode="External"/></Relationships>
</file>

<file path=ppt/charts/_rels/chart42.xml.rels><?xml version="1.0" encoding="UTF-8" standalone="yes"?>
<Relationships xmlns="http://schemas.openxmlformats.org/package/2006/relationships"><Relationship Id="rId1" Type="http://schemas.openxmlformats.org/officeDocument/2006/relationships/oleObject" Target="Macintosh%20HD:Users:sadhiskadevibhoojedhur:Downloads:MRC%20-%20Data%20Analysis%20-%20Use%20of%20digital%20and%20social%20media%20marketing%20-%2030mar18_1.xls" TargetMode="External"/></Relationships>
</file>

<file path=ppt/charts/_rels/chart43.xml.rels><?xml version="1.0" encoding="UTF-8" standalone="yes"?>
<Relationships xmlns="http://schemas.openxmlformats.org/package/2006/relationships"><Relationship Id="rId1" Type="http://schemas.openxmlformats.org/officeDocument/2006/relationships/oleObject" Target="Macintosh%20HD:Users:sadhiskadevibhoojedhur:Downloads:MRC%20-%20Data%20Analysis%20-%20Use%20of%20digital%20and%20social%20media%20marketing%20-%2030mar18_1.xls" TargetMode="External"/></Relationships>
</file>

<file path=ppt/charts/_rels/chart44.xml.rels><?xml version="1.0" encoding="UTF-8" standalone="yes"?>
<Relationships xmlns="http://schemas.openxmlformats.org/package/2006/relationships"><Relationship Id="rId1" Type="http://schemas.openxmlformats.org/officeDocument/2006/relationships/oleObject" Target="Macintosh%20HD:Users:sadhiskadevibhoojedhur:Downloads:MRC%20-%20Data%20Analysis%20-%20Use%20of%20digital%20and%20social%20media%20marketing%20-%2030mar18_1.xls" TargetMode="External"/></Relationships>
</file>

<file path=ppt/charts/_rels/chart45.xml.rels><?xml version="1.0" encoding="UTF-8" standalone="yes"?>
<Relationships xmlns="http://schemas.openxmlformats.org/package/2006/relationships"><Relationship Id="rId3" Type="http://schemas.openxmlformats.org/officeDocument/2006/relationships/oleObject" Target="file:///C:\Users\User\Desktop\Sadhiska\Use%20of%20digital%20&amp;%20social%20media%20marketing%20among%20SMEs%20in%20Mtius\SPSS%20Output%20SME%20Support%20Institutions_6apr18.xlsx"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sadhiskadevibhoojedhur:Downloads:MRC%20-%20Data%20Analysis%20-%20Use%20of%20digital%20and%20social%20media%20marketing%20-%2020mar18_1.xls" TargetMode="External"/></Relationships>
</file>

<file path=ppt/charts/_rels/chart6.xml.rels><?xml version="1.0" encoding="UTF-8" standalone="yes"?>
<Relationships xmlns="http://schemas.openxmlformats.org/package/2006/relationships"><Relationship Id="rId3" Type="http://schemas.openxmlformats.org/officeDocument/2006/relationships/oleObject" Target="file:///C:\Users\User\Desktop\Sadhiska\Use%20of%20digital%20&amp;%20social%20media%20marketing%20among%20SMEs%20in%20Mtius\Finalised%20Chapters\Data%20SPSS%20-%20SME%20Respondents\MRC%20-%20Data%20Analysis%20-%20Use%20of%20digital%20and%20social%20media%20marketing%20-%2024april18.xls" TargetMode="External"/><Relationship Id="rId2" Type="http://schemas.microsoft.com/office/2011/relationships/chartColorStyle" Target="colors1.xml"/><Relationship Id="rId1" Type="http://schemas.microsoft.com/office/2011/relationships/chartStyle" Target="style1.xm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sadhiskadevibhoojedhur:Downloads:MRC%20-%20Data%20Analysis%20-%20Use%20of%20digital%20and%20social%20media%20marketing%20-%2020mar18_1.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acintosh%20HD:Users:sadhiskadevibhoojedhur:Downloads:MRC%20-%20Data%20Analysis%20-%20Use%20of%20digital%20and%20social%20media%20marketing%20-%2020mar18_1.xls"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Macintosh%20HD:Users:sadhiskadevibhoojedhur:Downloads:MRC%20-%20Data%20Analysis%20-%20Use%20of%20digital%20and%20social%20media%20marketing%20-%2020mar18_1.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spPr>
            <a:solidFill>
              <a:srgbClr val="5B9BD5"/>
            </a:solidFill>
            <a:ln w="12700">
              <a:solidFill>
                <a:srgbClr val="FFFFFF"/>
              </a:solidFill>
              <a:prstDash val="solid"/>
            </a:ln>
          </c:spPr>
          <c:dPt>
            <c:idx val="0"/>
            <c:bubble3D val="0"/>
          </c:dPt>
          <c:dPt>
            <c:idx val="1"/>
            <c:bubble3D val="0"/>
            <c:spPr>
              <a:solidFill>
                <a:srgbClr val="ED7D31"/>
              </a:solidFill>
              <a:ln w="12700">
                <a:solidFill>
                  <a:srgbClr val="FFFFFF"/>
                </a:solidFill>
                <a:prstDash val="solid"/>
              </a:ln>
            </c:spPr>
          </c:dPt>
          <c:dPt>
            <c:idx val="2"/>
            <c:bubble3D val="0"/>
            <c:spPr>
              <a:solidFill>
                <a:srgbClr val="FFFF00"/>
              </a:solidFill>
              <a:ln w="12700">
                <a:solidFill>
                  <a:srgbClr val="FFFFFF"/>
                </a:solidFill>
                <a:prstDash val="solid"/>
              </a:ln>
            </c:spPr>
          </c:dPt>
          <c:dLbls>
            <c:spPr>
              <a:noFill/>
              <a:ln w="25400">
                <a:noFill/>
              </a:ln>
            </c:spPr>
            <c:txPr>
              <a:bodyPr rot="0" spcFirstLastPara="1" vertOverflow="ellipsis" vert="horz" wrap="square" lIns="38100" tIns="19050" rIns="38100" bIns="19050" anchor="ctr" anchorCtr="1">
                <a:spAutoFit/>
              </a:bodyPr>
              <a:lstStyle/>
              <a:p>
                <a:pPr>
                  <a:defRPr sz="1800" b="0" i="0" u="none" strike="noStrike" kern="1200" baseline="0">
                    <a:solidFill>
                      <a:schemeClr val="tx2"/>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'[MRC - Data Analysis - Use of digital and social media marketing - 20mar18_1.xls]Q9 Definition of DM'!$A$3:$A$5</c:f>
              <c:strCache>
                <c:ptCount val="3"/>
                <c:pt idx="0">
                  <c:v>Marketing and promotion using social media only</c:v>
                </c:pt>
                <c:pt idx="1">
                  <c:v>Marketing and promotion over the company's website</c:v>
                </c:pt>
                <c:pt idx="2">
                  <c:v>Marketing and promotion using SMS, email, social media, website, mobile phones, and other digital medium</c:v>
                </c:pt>
              </c:strCache>
            </c:strRef>
          </c:cat>
          <c:val>
            <c:numRef>
              <c:f>'[MRC - Data Analysis - Use of digital and social media marketing - 20mar18_1.xls]Q9 Definition of DM'!$B$3:$B$5</c:f>
              <c:numCache>
                <c:formatCode>0%</c:formatCode>
                <c:ptCount val="3"/>
                <c:pt idx="0">
                  <c:v>0.22</c:v>
                </c:pt>
                <c:pt idx="1">
                  <c:v>0.04</c:v>
                </c:pt>
                <c:pt idx="2">
                  <c:v>0.74</c:v>
                </c:pt>
              </c:numCache>
            </c:numRef>
          </c:val>
        </c:ser>
        <c:dLbls>
          <c:showLegendKey val="0"/>
          <c:showVal val="0"/>
          <c:showCatName val="0"/>
          <c:showSerName val="0"/>
          <c:showPercent val="0"/>
          <c:showBubbleSize val="0"/>
          <c:showLeaderLines val="0"/>
        </c:dLbls>
        <c:firstSliceAng val="0"/>
        <c:holeSize val="75"/>
      </c:doughnutChart>
      <c:spPr>
        <a:noFill/>
        <a:ln w="25400">
          <a:noFill/>
        </a:ln>
      </c:spPr>
    </c:plotArea>
    <c:legend>
      <c:legendPos val="r"/>
      <c:layout>
        <c:manualLayout>
          <c:xMode val="edge"/>
          <c:yMode val="edge"/>
          <c:x val="0.62742072463574372"/>
          <c:y val="0.10775155081614704"/>
          <c:w val="0.32708398950131201"/>
          <c:h val="0.82887894083306224"/>
        </c:manualLayout>
      </c:layout>
      <c:overlay val="0"/>
      <c:spPr>
        <a:noFill/>
        <a:ln w="25400">
          <a:noFill/>
        </a:ln>
      </c:spPr>
      <c:txPr>
        <a:bodyPr/>
        <a:lstStyle/>
        <a:p>
          <a:pPr>
            <a:defRPr sz="1600" b="0" i="0" u="none" strike="noStrike" baseline="0">
              <a:solidFill>
                <a:srgbClr val="333333"/>
              </a:solidFill>
              <a:latin typeface="Times New Roman" panose="02020603050405020304" pitchFamily="18" charset="0"/>
              <a:ea typeface="Calibri"/>
              <a:cs typeface="Times New Roman" panose="02020603050405020304" pitchFamily="18" charset="0"/>
            </a:defRPr>
          </a:pPr>
          <a:endParaRPr lang="en-US"/>
        </a:p>
      </c:txPr>
    </c:legend>
    <c:plotVisOnly val="1"/>
    <c:dispBlanksAs val="gap"/>
    <c:showDLblsOverMax val="0"/>
  </c:chart>
  <c:spPr>
    <a:solidFill>
      <a:srgbClr val="FFFFFF"/>
    </a:solidFill>
    <a:ln w="3175">
      <a:solidFill>
        <a:srgbClr val="C0C0C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spPr>
            <a:gradFill rotWithShape="0">
              <a:gsLst>
                <a:gs pos="0">
                  <a:srgbClr val="71A6DB"/>
                </a:gs>
                <a:gs pos="50000">
                  <a:srgbClr val="559BDB"/>
                </a:gs>
                <a:gs pos="100000">
                  <a:srgbClr val="438AC9"/>
                </a:gs>
              </a:gsLst>
              <a:lin ang="5400000"/>
            </a:gradFill>
            <a:ln w="25400">
              <a:noFill/>
            </a:ln>
          </c:spPr>
          <c:invertIfNegative val="0"/>
          <c:dLbls>
            <c:spPr>
              <a:noFill/>
              <a:ln w="25400">
                <a:noFill/>
              </a:ln>
            </c:spPr>
            <c:txPr>
              <a:bodyPr wrap="square" lIns="38100" tIns="19050" rIns="38100" bIns="19050" anchor="ctr">
                <a:spAutoFit/>
              </a:bodyPr>
              <a:lstStyle/>
              <a:p>
                <a:pPr algn="ctr" rtl="0">
                  <a:defRPr sz="1100" b="0" i="0" u="none" strike="noStrike" baseline="0">
                    <a:solidFill>
                      <a:srgbClr val="000000"/>
                    </a:solidFill>
                    <a:latin typeface="Times New Roman" panose="02020603050405020304" pitchFamily="18" charset="0"/>
                    <a:ea typeface="Calibri"/>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'[MRC - Data Analysis - Use of digital and social media marketing - 25mar18_1.xls]Q14d Manage D&amp;SM'!$A$10:$A$14</c:f>
              <c:strCache>
                <c:ptCount val="5"/>
                <c:pt idx="0">
                  <c:v>Myself</c:v>
                </c:pt>
                <c:pt idx="1">
                  <c:v>Son / Daughter / Another relative</c:v>
                </c:pt>
                <c:pt idx="2">
                  <c:v>A qualified marketing staff</c:v>
                </c:pt>
                <c:pt idx="3">
                  <c:v>My secretary</c:v>
                </c:pt>
                <c:pt idx="4">
                  <c:v>The owner</c:v>
                </c:pt>
              </c:strCache>
            </c:strRef>
          </c:cat>
          <c:val>
            <c:numRef>
              <c:f>'[MRC - Data Analysis - Use of digital and social media marketing - 25mar18_1.xls]Q14d Manage D&amp;SM'!$B$10:$B$14</c:f>
              <c:numCache>
                <c:formatCode>0%</c:formatCode>
                <c:ptCount val="5"/>
                <c:pt idx="0">
                  <c:v>0.48</c:v>
                </c:pt>
                <c:pt idx="1">
                  <c:v>0.11</c:v>
                </c:pt>
                <c:pt idx="2">
                  <c:v>0.09</c:v>
                </c:pt>
                <c:pt idx="3">
                  <c:v>0.03</c:v>
                </c:pt>
                <c:pt idx="4">
                  <c:v>0.01</c:v>
                </c:pt>
              </c:numCache>
            </c:numRef>
          </c:val>
        </c:ser>
        <c:dLbls>
          <c:showLegendKey val="0"/>
          <c:showVal val="0"/>
          <c:showCatName val="0"/>
          <c:showSerName val="0"/>
          <c:showPercent val="0"/>
          <c:showBubbleSize val="0"/>
        </c:dLbls>
        <c:gapWidth val="150"/>
        <c:axId val="146515168"/>
        <c:axId val="146515560"/>
      </c:barChart>
      <c:catAx>
        <c:axId val="146515168"/>
        <c:scaling>
          <c:orientation val="minMax"/>
        </c:scaling>
        <c:delete val="0"/>
        <c:axPos val="b"/>
        <c:numFmt formatCode="General" sourceLinked="1"/>
        <c:majorTickMark val="out"/>
        <c:minorTickMark val="none"/>
        <c:tickLblPos val="nextTo"/>
        <c:spPr>
          <a:ln w="3175">
            <a:solidFill>
              <a:srgbClr val="808080"/>
            </a:solidFill>
            <a:prstDash val="solid"/>
          </a:ln>
        </c:spPr>
        <c:txPr>
          <a:bodyPr/>
          <a:lstStyle/>
          <a:p>
            <a:pPr>
              <a:defRPr sz="1100">
                <a:latin typeface="Times New Roman" panose="02020603050405020304" pitchFamily="18" charset="0"/>
                <a:cs typeface="Times New Roman" panose="02020603050405020304" pitchFamily="18" charset="0"/>
              </a:defRPr>
            </a:pPr>
            <a:endParaRPr lang="en-US"/>
          </a:p>
        </c:txPr>
        <c:crossAx val="146515560"/>
        <c:crosses val="autoZero"/>
        <c:auto val="1"/>
        <c:lblAlgn val="ctr"/>
        <c:lblOffset val="100"/>
        <c:noMultiLvlLbl val="0"/>
      </c:catAx>
      <c:valAx>
        <c:axId val="146515560"/>
        <c:scaling>
          <c:orientation val="minMax"/>
          <c:max val="1"/>
        </c:scaling>
        <c:delete val="0"/>
        <c:axPos val="l"/>
        <c:majorGridlines>
          <c:spPr>
            <a:ln w="3175">
              <a:solidFill>
                <a:srgbClr val="808080"/>
              </a:solidFill>
              <a:prstDash val="solid"/>
            </a:ln>
          </c:spPr>
        </c:majorGridlines>
        <c:numFmt formatCode="0%" sourceLinked="1"/>
        <c:majorTickMark val="out"/>
        <c:minorTickMark val="none"/>
        <c:tickLblPos val="nextTo"/>
        <c:spPr>
          <a:ln w="3175">
            <a:solidFill>
              <a:srgbClr val="808080"/>
            </a:solidFill>
            <a:prstDash val="solid"/>
          </a:ln>
        </c:spPr>
        <c:txPr>
          <a:bodyPr/>
          <a:lstStyle/>
          <a:p>
            <a:pPr>
              <a:defRPr sz="1200">
                <a:latin typeface="Times New Roman" panose="02020603050405020304" pitchFamily="18" charset="0"/>
                <a:cs typeface="Times New Roman" panose="02020603050405020304" pitchFamily="18" charset="0"/>
              </a:defRPr>
            </a:pPr>
            <a:endParaRPr lang="en-US"/>
          </a:p>
        </c:txPr>
        <c:crossAx val="146515168"/>
        <c:crosses val="autoZero"/>
        <c:crossBetween val="between"/>
        <c:majorUnit val="0.2"/>
      </c:valAx>
      <c:spPr>
        <a:solidFill>
          <a:srgbClr val="FFFFFF"/>
        </a:solidFill>
        <a:ln w="25400">
          <a:noFill/>
        </a:ln>
      </c:spPr>
    </c:plotArea>
    <c:plotVisOnly val="1"/>
    <c:dispBlanksAs val="gap"/>
    <c:showDLblsOverMax val="0"/>
  </c:chart>
  <c:spPr>
    <a:solidFill>
      <a:srgbClr val="FFFFFF"/>
    </a:solidFill>
    <a:ln w="3175">
      <a:solidFill>
        <a:srgbClr val="80808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bar"/>
        <c:grouping val="clustered"/>
        <c:varyColors val="0"/>
        <c:ser>
          <c:idx val="0"/>
          <c:order val="0"/>
          <c:spPr>
            <a:gradFill rotWithShape="0">
              <a:gsLst>
                <a:gs pos="0">
                  <a:srgbClr val="71A6DB"/>
                </a:gs>
                <a:gs pos="50000">
                  <a:srgbClr val="559BDB"/>
                </a:gs>
                <a:gs pos="100000">
                  <a:srgbClr val="438AC9"/>
                </a:gs>
              </a:gsLst>
              <a:lin ang="5400000"/>
            </a:gradFill>
            <a:ln w="25400">
              <a:noFill/>
            </a:ln>
          </c:spPr>
          <c:invertIfNegative val="0"/>
          <c:dLbls>
            <c:spPr>
              <a:noFill/>
              <a:ln w="25400">
                <a:noFill/>
              </a:ln>
            </c:spPr>
            <c:txPr>
              <a:bodyPr wrap="square" lIns="38100" tIns="19050" rIns="38100" bIns="19050" anchor="ctr">
                <a:spAutoFit/>
              </a:bodyPr>
              <a:lstStyle/>
              <a:p>
                <a:pPr algn="ctr" rtl="0">
                  <a:defRPr sz="1100" b="0" i="0" u="none" strike="noStrike" baseline="0">
                    <a:solidFill>
                      <a:srgbClr val="000000"/>
                    </a:solidFill>
                    <a:latin typeface="Times New Roman" panose="02020603050405020304" pitchFamily="18" charset="0"/>
                    <a:ea typeface="Calibri"/>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'[MRC - Data Analysis - Use of digital and social media marketing - 25mar18_1.xls]Q15a Benefits'!$A$9:$A$12</c:f>
              <c:strCache>
                <c:ptCount val="4"/>
                <c:pt idx="0">
                  <c:v>No</c:v>
                </c:pt>
                <c:pt idx="1">
                  <c:v>Don't know</c:v>
                </c:pt>
                <c:pt idx="2">
                  <c:v>Not sure</c:v>
                </c:pt>
                <c:pt idx="3">
                  <c:v>Yes</c:v>
                </c:pt>
              </c:strCache>
            </c:strRef>
          </c:cat>
          <c:val>
            <c:numRef>
              <c:f>'[MRC - Data Analysis - Use of digital and social media marketing - 25mar18_1.xls]Q15a Benefits'!$B$9:$B$12</c:f>
              <c:numCache>
                <c:formatCode>0%</c:formatCode>
                <c:ptCount val="4"/>
                <c:pt idx="0">
                  <c:v>0.02</c:v>
                </c:pt>
                <c:pt idx="1">
                  <c:v>0.03</c:v>
                </c:pt>
                <c:pt idx="2">
                  <c:v>0.04</c:v>
                </c:pt>
                <c:pt idx="3">
                  <c:v>0.91</c:v>
                </c:pt>
              </c:numCache>
            </c:numRef>
          </c:val>
        </c:ser>
        <c:dLbls>
          <c:showLegendKey val="0"/>
          <c:showVal val="0"/>
          <c:showCatName val="0"/>
          <c:showSerName val="0"/>
          <c:showPercent val="0"/>
          <c:showBubbleSize val="0"/>
        </c:dLbls>
        <c:gapWidth val="150"/>
        <c:axId val="146708416"/>
        <c:axId val="146708808"/>
      </c:barChart>
      <c:catAx>
        <c:axId val="146708416"/>
        <c:scaling>
          <c:orientation val="minMax"/>
        </c:scaling>
        <c:delete val="0"/>
        <c:axPos val="l"/>
        <c:numFmt formatCode="General" sourceLinked="1"/>
        <c:majorTickMark val="out"/>
        <c:minorTickMark val="none"/>
        <c:tickLblPos val="nextTo"/>
        <c:spPr>
          <a:ln w="3175">
            <a:solidFill>
              <a:srgbClr val="808080"/>
            </a:solidFill>
            <a:prstDash val="solid"/>
          </a:ln>
        </c:spPr>
        <c:txPr>
          <a:bodyPr/>
          <a:lstStyle/>
          <a:p>
            <a:pPr>
              <a:defRPr sz="1100">
                <a:latin typeface="Times New Roman" panose="02020603050405020304" pitchFamily="18" charset="0"/>
                <a:cs typeface="Times New Roman" panose="02020603050405020304" pitchFamily="18" charset="0"/>
              </a:defRPr>
            </a:pPr>
            <a:endParaRPr lang="en-US"/>
          </a:p>
        </c:txPr>
        <c:crossAx val="146708808"/>
        <c:crosses val="autoZero"/>
        <c:auto val="1"/>
        <c:lblAlgn val="ctr"/>
        <c:lblOffset val="100"/>
        <c:noMultiLvlLbl val="0"/>
      </c:catAx>
      <c:valAx>
        <c:axId val="146708808"/>
        <c:scaling>
          <c:orientation val="minMax"/>
        </c:scaling>
        <c:delete val="0"/>
        <c:axPos val="b"/>
        <c:majorGridlines>
          <c:spPr>
            <a:ln w="3175">
              <a:solidFill>
                <a:srgbClr val="808080"/>
              </a:solidFill>
              <a:prstDash val="solid"/>
            </a:ln>
          </c:spPr>
        </c:majorGridlines>
        <c:numFmt formatCode="0%" sourceLinked="1"/>
        <c:majorTickMark val="out"/>
        <c:minorTickMark val="none"/>
        <c:tickLblPos val="nextTo"/>
        <c:spPr>
          <a:ln w="3175">
            <a:solidFill>
              <a:srgbClr val="808080"/>
            </a:solidFill>
            <a:prstDash val="solid"/>
          </a:ln>
        </c:spPr>
        <c:txPr>
          <a:bodyPr/>
          <a:lstStyle/>
          <a:p>
            <a:pPr>
              <a:defRPr sz="1200">
                <a:latin typeface="Times New Roman" panose="02020603050405020304" pitchFamily="18" charset="0"/>
                <a:cs typeface="Times New Roman" panose="02020603050405020304" pitchFamily="18" charset="0"/>
              </a:defRPr>
            </a:pPr>
            <a:endParaRPr lang="en-US"/>
          </a:p>
        </c:txPr>
        <c:crossAx val="146708416"/>
        <c:crosses val="autoZero"/>
        <c:crossBetween val="between"/>
        <c:majorUnit val="0.2"/>
      </c:valAx>
      <c:spPr>
        <a:solidFill>
          <a:srgbClr val="FFFFFF"/>
        </a:solidFill>
        <a:ln w="25400">
          <a:noFill/>
        </a:ln>
      </c:spPr>
    </c:plotArea>
    <c:plotVisOnly val="1"/>
    <c:dispBlanksAs val="gap"/>
    <c:showDLblsOverMax val="0"/>
  </c:chart>
  <c:spPr>
    <a:solidFill>
      <a:srgbClr val="FFFFFF"/>
    </a:solidFill>
    <a:ln w="3175">
      <a:solidFill>
        <a:srgbClr val="80808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bar"/>
        <c:grouping val="clustered"/>
        <c:varyColors val="0"/>
        <c:ser>
          <c:idx val="0"/>
          <c:order val="0"/>
          <c:spPr>
            <a:gradFill rotWithShape="0">
              <a:gsLst>
                <a:gs pos="0">
                  <a:srgbClr val="71A6DB"/>
                </a:gs>
                <a:gs pos="50000">
                  <a:srgbClr val="559BDB"/>
                </a:gs>
                <a:gs pos="100000">
                  <a:srgbClr val="438AC9"/>
                </a:gs>
              </a:gsLst>
              <a:lin ang="5400000"/>
            </a:gradFill>
            <a:ln w="25400">
              <a:noFill/>
            </a:ln>
          </c:spPr>
          <c:invertIfNegative val="0"/>
          <c:dLbls>
            <c:dLbl>
              <c:idx val="0"/>
              <c:spPr>
                <a:noFill/>
                <a:ln w="25400">
                  <a:noFill/>
                </a:ln>
              </c:spPr>
              <c:txPr>
                <a:bodyPr wrap="square" lIns="38100" tIns="19050" rIns="38100" bIns="19050" anchor="ctr">
                  <a:spAutoFit/>
                </a:bodyPr>
                <a:lstStyle/>
                <a:p>
                  <a:pPr algn="ctr" rtl="0">
                    <a:defRPr sz="1100" b="0" i="0" u="none" strike="noStrike" baseline="0">
                      <a:solidFill>
                        <a:srgbClr val="000000"/>
                      </a:solidFill>
                      <a:latin typeface="Times New Roman" panose="02020603050405020304" pitchFamily="18" charset="0"/>
                      <a:ea typeface="Calibri"/>
                      <a:cs typeface="Times New Roman" panose="02020603050405020304" pitchFamily="18" charset="0"/>
                    </a:defRPr>
                  </a:pPr>
                  <a:endParaRPr lang="en-US"/>
                </a:p>
              </c:txPr>
              <c:showLegendKey val="0"/>
              <c:showVal val="1"/>
              <c:showCatName val="0"/>
              <c:showSerName val="0"/>
              <c:showPercent val="0"/>
              <c:showBubbleSize val="0"/>
            </c:dLbl>
            <c:dLbl>
              <c:idx val="1"/>
              <c:spPr>
                <a:noFill/>
                <a:ln w="25400">
                  <a:noFill/>
                </a:ln>
              </c:spPr>
              <c:txPr>
                <a:bodyPr wrap="square" lIns="38100" tIns="19050" rIns="38100" bIns="19050" anchor="ctr">
                  <a:spAutoFit/>
                </a:bodyPr>
                <a:lstStyle/>
                <a:p>
                  <a:pPr algn="ctr" rtl="0">
                    <a:defRPr sz="1100" b="0" i="0" u="none" strike="noStrike" baseline="0">
                      <a:solidFill>
                        <a:srgbClr val="000000"/>
                      </a:solidFill>
                      <a:latin typeface="Times New Roman" panose="02020603050405020304" pitchFamily="18" charset="0"/>
                      <a:ea typeface="Calibri"/>
                      <a:cs typeface="Times New Roman" panose="02020603050405020304" pitchFamily="18" charset="0"/>
                    </a:defRPr>
                  </a:pPr>
                  <a:endParaRPr lang="en-US"/>
                </a:p>
              </c:txPr>
              <c:showLegendKey val="0"/>
              <c:showVal val="1"/>
              <c:showCatName val="0"/>
              <c:showSerName val="0"/>
              <c:showPercent val="0"/>
              <c:showBubbleSize val="0"/>
            </c:dLbl>
            <c:dLbl>
              <c:idx val="2"/>
              <c:spPr>
                <a:noFill/>
                <a:ln w="25400">
                  <a:noFill/>
                </a:ln>
              </c:spPr>
              <c:txPr>
                <a:bodyPr wrap="square" lIns="38100" tIns="19050" rIns="38100" bIns="19050" anchor="ctr">
                  <a:spAutoFit/>
                </a:bodyPr>
                <a:lstStyle/>
                <a:p>
                  <a:pPr algn="ctr" rtl="0">
                    <a:defRPr sz="1100" b="0" i="0" u="none" strike="noStrike" baseline="0">
                      <a:solidFill>
                        <a:srgbClr val="000000"/>
                      </a:solidFill>
                      <a:latin typeface="Times New Roman" panose="02020603050405020304" pitchFamily="18" charset="0"/>
                      <a:ea typeface="Calibri"/>
                      <a:cs typeface="Times New Roman" panose="02020603050405020304" pitchFamily="18" charset="0"/>
                    </a:defRPr>
                  </a:pPr>
                  <a:endParaRPr lang="en-US"/>
                </a:p>
              </c:txPr>
              <c:showLegendKey val="0"/>
              <c:showVal val="1"/>
              <c:showCatName val="0"/>
              <c:showSerName val="0"/>
              <c:showPercent val="0"/>
              <c:showBubbleSize val="0"/>
            </c:dLbl>
            <c:dLbl>
              <c:idx val="3"/>
              <c:spPr>
                <a:noFill/>
                <a:ln w="25400">
                  <a:noFill/>
                </a:ln>
              </c:spPr>
              <c:txPr>
                <a:bodyPr wrap="square" lIns="38100" tIns="19050" rIns="38100" bIns="19050" anchor="ctr">
                  <a:spAutoFit/>
                </a:bodyPr>
                <a:lstStyle/>
                <a:p>
                  <a:pPr algn="ctr" rtl="0">
                    <a:defRPr sz="1100" b="0" i="0" u="none" strike="noStrike" baseline="0">
                      <a:solidFill>
                        <a:srgbClr val="000000"/>
                      </a:solidFill>
                      <a:latin typeface="Times New Roman" panose="02020603050405020304" pitchFamily="18" charset="0"/>
                      <a:ea typeface="Calibri"/>
                      <a:cs typeface="Times New Roman" panose="02020603050405020304" pitchFamily="18" charset="0"/>
                    </a:defRPr>
                  </a:pPr>
                  <a:endParaRPr lang="en-US"/>
                </a:p>
              </c:txPr>
              <c:showLegendKey val="0"/>
              <c:showVal val="1"/>
              <c:showCatName val="0"/>
              <c:showSerName val="0"/>
              <c:showPercent val="0"/>
              <c:showBubbleSize val="0"/>
            </c:dLbl>
            <c:dLbl>
              <c:idx val="4"/>
              <c:spPr>
                <a:noFill/>
                <a:ln w="25400">
                  <a:noFill/>
                </a:ln>
              </c:spPr>
              <c:txPr>
                <a:bodyPr wrap="square" lIns="38100" tIns="19050" rIns="38100" bIns="19050" anchor="ctr">
                  <a:spAutoFit/>
                </a:bodyPr>
                <a:lstStyle/>
                <a:p>
                  <a:pPr algn="ctr" rtl="0">
                    <a:defRPr sz="1100" b="0" i="0" u="none" strike="noStrike" baseline="0">
                      <a:solidFill>
                        <a:srgbClr val="000000"/>
                      </a:solidFill>
                      <a:latin typeface="Times New Roman" panose="02020603050405020304" pitchFamily="18" charset="0"/>
                      <a:ea typeface="Calibri"/>
                      <a:cs typeface="Times New Roman" panose="02020603050405020304" pitchFamily="18" charset="0"/>
                    </a:defRPr>
                  </a:pPr>
                  <a:endParaRPr lang="en-US"/>
                </a:p>
              </c:txPr>
              <c:showLegendKey val="0"/>
              <c:showVal val="1"/>
              <c:showCatName val="0"/>
              <c:showSerName val="0"/>
              <c:showPercent val="0"/>
              <c:showBubbleSize val="0"/>
            </c:dLbl>
            <c:dLbl>
              <c:idx val="5"/>
              <c:spPr>
                <a:noFill/>
                <a:ln w="25400">
                  <a:noFill/>
                </a:ln>
              </c:spPr>
              <c:txPr>
                <a:bodyPr wrap="square" lIns="38100" tIns="19050" rIns="38100" bIns="19050" anchor="ctr">
                  <a:spAutoFit/>
                </a:bodyPr>
                <a:lstStyle/>
                <a:p>
                  <a:pPr algn="ctr" rtl="0">
                    <a:defRPr sz="1100" b="0" i="0" u="none" strike="noStrike" baseline="0">
                      <a:solidFill>
                        <a:srgbClr val="000000"/>
                      </a:solidFill>
                      <a:latin typeface="Times New Roman" panose="02020603050405020304" pitchFamily="18" charset="0"/>
                      <a:ea typeface="Calibri"/>
                      <a:cs typeface="Times New Roman" panose="02020603050405020304" pitchFamily="18" charset="0"/>
                    </a:defRPr>
                  </a:pPr>
                  <a:endParaRPr lang="en-US"/>
                </a:p>
              </c:txPr>
              <c:showLegendKey val="0"/>
              <c:showVal val="1"/>
              <c:showCatName val="0"/>
              <c:showSerName val="0"/>
              <c:showPercent val="0"/>
              <c:showBubbleSize val="0"/>
            </c:dLbl>
            <c:dLbl>
              <c:idx val="6"/>
              <c:spPr>
                <a:noFill/>
                <a:ln w="25400">
                  <a:noFill/>
                </a:ln>
              </c:spPr>
              <c:txPr>
                <a:bodyPr wrap="square" lIns="38100" tIns="19050" rIns="38100" bIns="19050" anchor="ctr">
                  <a:spAutoFit/>
                </a:bodyPr>
                <a:lstStyle/>
                <a:p>
                  <a:pPr algn="ctr" rtl="0">
                    <a:defRPr sz="1100" b="0" i="0" u="none" strike="noStrike" baseline="0">
                      <a:solidFill>
                        <a:srgbClr val="000000"/>
                      </a:solidFill>
                      <a:latin typeface="Times New Roman" panose="02020603050405020304" pitchFamily="18" charset="0"/>
                      <a:ea typeface="Calibri"/>
                      <a:cs typeface="Times New Roman" panose="02020603050405020304" pitchFamily="18" charset="0"/>
                    </a:defRPr>
                  </a:pPr>
                  <a:endParaRPr lang="en-US"/>
                </a:p>
              </c:txPr>
              <c:showLegendKey val="0"/>
              <c:showVal val="1"/>
              <c:showCatName val="0"/>
              <c:showSerName val="0"/>
              <c:showPercent val="0"/>
              <c:showBubbleSize val="0"/>
            </c:dLbl>
            <c:dLbl>
              <c:idx val="7"/>
              <c:spPr>
                <a:noFill/>
                <a:ln w="25400">
                  <a:noFill/>
                </a:ln>
              </c:spPr>
              <c:txPr>
                <a:bodyPr wrap="square" lIns="38100" tIns="19050" rIns="38100" bIns="19050" anchor="ctr">
                  <a:spAutoFit/>
                </a:bodyPr>
                <a:lstStyle/>
                <a:p>
                  <a:pPr algn="ctr" rtl="0">
                    <a:defRPr sz="1100" b="0" i="0" u="none" strike="noStrike" baseline="0">
                      <a:solidFill>
                        <a:srgbClr val="000000"/>
                      </a:solidFill>
                      <a:latin typeface="Times New Roman" panose="02020603050405020304" pitchFamily="18" charset="0"/>
                      <a:ea typeface="Calibri"/>
                      <a:cs typeface="Times New Roman" panose="02020603050405020304" pitchFamily="18" charset="0"/>
                    </a:defRPr>
                  </a:pPr>
                  <a:endParaRPr lang="en-US"/>
                </a:p>
              </c:txPr>
              <c:showLegendKey val="0"/>
              <c:showVal val="1"/>
              <c:showCatName val="0"/>
              <c:showSerName val="0"/>
              <c:showPercent val="0"/>
              <c:showBubbleSize val="0"/>
            </c:dLbl>
            <c:dLbl>
              <c:idx val="8"/>
              <c:spPr>
                <a:noFill/>
                <a:ln w="25400">
                  <a:noFill/>
                </a:ln>
              </c:spPr>
              <c:txPr>
                <a:bodyPr wrap="square" lIns="38100" tIns="19050" rIns="38100" bIns="19050" anchor="ctr">
                  <a:spAutoFit/>
                </a:bodyPr>
                <a:lstStyle/>
                <a:p>
                  <a:pPr algn="ctr" rtl="0">
                    <a:defRPr sz="1100" b="0" i="0" u="none" strike="noStrike" baseline="0">
                      <a:solidFill>
                        <a:srgbClr val="000000"/>
                      </a:solidFill>
                      <a:latin typeface="Times New Roman" panose="02020603050405020304" pitchFamily="18" charset="0"/>
                      <a:ea typeface="Calibri"/>
                      <a:cs typeface="Times New Roman" panose="02020603050405020304" pitchFamily="18" charset="0"/>
                    </a:defRPr>
                  </a:pPr>
                  <a:endParaRPr lang="en-US"/>
                </a:p>
              </c:txPr>
              <c:showLegendKey val="0"/>
              <c:showVal val="1"/>
              <c:showCatName val="0"/>
              <c:showSerName val="0"/>
              <c:showPercent val="0"/>
              <c:showBubbleSize val="0"/>
            </c:dLbl>
            <c:dLbl>
              <c:idx val="9"/>
              <c:spPr>
                <a:noFill/>
                <a:ln w="25400">
                  <a:noFill/>
                </a:ln>
              </c:spPr>
              <c:txPr>
                <a:bodyPr wrap="square" lIns="38100" tIns="19050" rIns="38100" bIns="19050" anchor="ctr">
                  <a:spAutoFit/>
                </a:bodyPr>
                <a:lstStyle/>
                <a:p>
                  <a:pPr algn="ctr" rtl="0">
                    <a:defRPr sz="1100" b="0" i="0" u="none" strike="noStrike" baseline="0">
                      <a:solidFill>
                        <a:srgbClr val="000000"/>
                      </a:solidFill>
                      <a:latin typeface="Times New Roman" panose="02020603050405020304" pitchFamily="18" charset="0"/>
                      <a:ea typeface="Calibri"/>
                      <a:cs typeface="Times New Roman" panose="02020603050405020304" pitchFamily="18" charset="0"/>
                    </a:defRPr>
                  </a:pPr>
                  <a:endParaRPr lang="en-US"/>
                </a:p>
              </c:txPr>
              <c:showLegendKey val="0"/>
              <c:showVal val="1"/>
              <c:showCatName val="0"/>
              <c:showSerName val="0"/>
              <c:showPercent val="0"/>
              <c:showBubbleSize val="0"/>
            </c:dLbl>
            <c:dLbl>
              <c:idx val="10"/>
              <c:spPr>
                <a:noFill/>
                <a:ln w="25400">
                  <a:noFill/>
                </a:ln>
              </c:spPr>
              <c:txPr>
                <a:bodyPr wrap="square" lIns="38100" tIns="19050" rIns="38100" bIns="19050" anchor="ctr">
                  <a:spAutoFit/>
                </a:bodyPr>
                <a:lstStyle/>
                <a:p>
                  <a:pPr algn="ctr" rtl="0">
                    <a:defRPr sz="1100" b="0" i="0" u="none" strike="noStrike" baseline="0">
                      <a:solidFill>
                        <a:srgbClr val="000000"/>
                      </a:solidFill>
                      <a:latin typeface="Times New Roman" panose="02020603050405020304" pitchFamily="18" charset="0"/>
                      <a:ea typeface="Calibri"/>
                      <a:cs typeface="Times New Roman" panose="02020603050405020304" pitchFamily="18" charset="0"/>
                    </a:defRPr>
                  </a:pPr>
                  <a:endParaRPr lang="en-US"/>
                </a:p>
              </c:txPr>
              <c:showLegendKey val="0"/>
              <c:showVal val="1"/>
              <c:showCatName val="0"/>
              <c:showSerName val="0"/>
              <c:showPercent val="0"/>
              <c:showBubbleSize val="0"/>
            </c:dLbl>
            <c:spPr>
              <a:noFill/>
              <a:ln w="25400">
                <a:noFill/>
              </a:ln>
            </c:spPr>
            <c:txPr>
              <a:bodyPr wrap="square" lIns="38100" tIns="19050" rIns="38100" bIns="19050" anchor="ctr">
                <a:spAutoFit/>
              </a:bodyPr>
              <a:lstStyle/>
              <a:p>
                <a:pPr algn="ctr" rtl="0">
                  <a:defRPr sz="1100" b="0" i="0" u="none" strike="noStrike" baseline="0">
                    <a:solidFill>
                      <a:srgbClr val="000000"/>
                    </a:solidFill>
                    <a:latin typeface="Calibri"/>
                    <a:ea typeface="Calibri"/>
                    <a:cs typeface="Calibri"/>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'[MRC - Data Analysis - Use of digital and social media marketing - 25mar18_1.xls]Q15b Benefits of D&amp;SM'!$A$16:$A$26</c:f>
              <c:strCache>
                <c:ptCount val="11"/>
                <c:pt idx="0">
                  <c:v>More information about customers and competitors</c:v>
                </c:pt>
                <c:pt idx="1">
                  <c:v>Enhancing customer loyalty</c:v>
                </c:pt>
                <c:pt idx="2">
                  <c:v>Enhanced Public Relations</c:v>
                </c:pt>
                <c:pt idx="3">
                  <c:v>Getting feedback from customers</c:v>
                </c:pt>
                <c:pt idx="4">
                  <c:v>Reducing costs</c:v>
                </c:pt>
                <c:pt idx="5">
                  <c:v>Improving customer service and satisfaction</c:v>
                </c:pt>
                <c:pt idx="6">
                  <c:v>Enhancing brand image</c:v>
                </c:pt>
                <c:pt idx="7">
                  <c:v>Fast and easily accessible</c:v>
                </c:pt>
                <c:pt idx="8">
                  <c:v>Increasing sales</c:v>
                </c:pt>
                <c:pt idx="9">
                  <c:v>Acquiring new customers</c:v>
                </c:pt>
                <c:pt idx="10">
                  <c:v>Creating awareness about my company/products</c:v>
                </c:pt>
              </c:strCache>
            </c:strRef>
          </c:cat>
          <c:val>
            <c:numRef>
              <c:f>'[MRC - Data Analysis - Use of digital and social media marketing - 25mar18_1.xls]Q15b Benefits of D&amp;SM'!$B$16:$B$26</c:f>
              <c:numCache>
                <c:formatCode>0%</c:formatCode>
                <c:ptCount val="11"/>
                <c:pt idx="0">
                  <c:v>0.06</c:v>
                </c:pt>
                <c:pt idx="1">
                  <c:v>0.08</c:v>
                </c:pt>
                <c:pt idx="2">
                  <c:v>0.15</c:v>
                </c:pt>
                <c:pt idx="3">
                  <c:v>0.2</c:v>
                </c:pt>
                <c:pt idx="4">
                  <c:v>0.23</c:v>
                </c:pt>
                <c:pt idx="5">
                  <c:v>0.32</c:v>
                </c:pt>
                <c:pt idx="6">
                  <c:v>0.44</c:v>
                </c:pt>
                <c:pt idx="7">
                  <c:v>0.44</c:v>
                </c:pt>
                <c:pt idx="8">
                  <c:v>0.54</c:v>
                </c:pt>
                <c:pt idx="9">
                  <c:v>0.78</c:v>
                </c:pt>
                <c:pt idx="10">
                  <c:v>0.84</c:v>
                </c:pt>
              </c:numCache>
            </c:numRef>
          </c:val>
        </c:ser>
        <c:dLbls>
          <c:showLegendKey val="0"/>
          <c:showVal val="0"/>
          <c:showCatName val="0"/>
          <c:showSerName val="0"/>
          <c:showPercent val="0"/>
          <c:showBubbleSize val="0"/>
        </c:dLbls>
        <c:gapWidth val="150"/>
        <c:axId val="146709592"/>
        <c:axId val="146709984"/>
      </c:barChart>
      <c:catAx>
        <c:axId val="146709592"/>
        <c:scaling>
          <c:orientation val="minMax"/>
        </c:scaling>
        <c:delete val="0"/>
        <c:axPos val="l"/>
        <c:numFmt formatCode="General" sourceLinked="1"/>
        <c:majorTickMark val="out"/>
        <c:minorTickMark val="none"/>
        <c:tickLblPos val="nextTo"/>
        <c:spPr>
          <a:ln w="3175">
            <a:solidFill>
              <a:srgbClr val="808080"/>
            </a:solidFill>
            <a:prstDash val="solid"/>
          </a:ln>
        </c:spPr>
        <c:txPr>
          <a:bodyPr/>
          <a:lstStyle/>
          <a:p>
            <a:pPr>
              <a:defRPr sz="1100">
                <a:latin typeface="Times New Roman" panose="02020603050405020304" pitchFamily="18" charset="0"/>
                <a:cs typeface="Times New Roman" panose="02020603050405020304" pitchFamily="18" charset="0"/>
              </a:defRPr>
            </a:pPr>
            <a:endParaRPr lang="en-US"/>
          </a:p>
        </c:txPr>
        <c:crossAx val="146709984"/>
        <c:crosses val="autoZero"/>
        <c:auto val="1"/>
        <c:lblAlgn val="ctr"/>
        <c:lblOffset val="100"/>
        <c:noMultiLvlLbl val="0"/>
      </c:catAx>
      <c:valAx>
        <c:axId val="146709984"/>
        <c:scaling>
          <c:orientation val="minMax"/>
          <c:max val="1"/>
        </c:scaling>
        <c:delete val="0"/>
        <c:axPos val="b"/>
        <c:majorGridlines>
          <c:spPr>
            <a:ln w="3175">
              <a:solidFill>
                <a:srgbClr val="808080"/>
              </a:solidFill>
              <a:prstDash val="solid"/>
            </a:ln>
          </c:spPr>
        </c:majorGridlines>
        <c:numFmt formatCode="0%" sourceLinked="1"/>
        <c:majorTickMark val="out"/>
        <c:minorTickMark val="none"/>
        <c:tickLblPos val="nextTo"/>
        <c:spPr>
          <a:ln w="3175">
            <a:solidFill>
              <a:srgbClr val="808080"/>
            </a:solidFill>
            <a:prstDash val="solid"/>
          </a:ln>
        </c:spPr>
        <c:txPr>
          <a:bodyPr/>
          <a:lstStyle/>
          <a:p>
            <a:pPr>
              <a:defRPr sz="1200">
                <a:latin typeface="Times New Roman" panose="02020603050405020304" pitchFamily="18" charset="0"/>
                <a:cs typeface="Times New Roman" panose="02020603050405020304" pitchFamily="18" charset="0"/>
              </a:defRPr>
            </a:pPr>
            <a:endParaRPr lang="en-US"/>
          </a:p>
        </c:txPr>
        <c:crossAx val="146709592"/>
        <c:crosses val="autoZero"/>
        <c:crossBetween val="between"/>
        <c:majorUnit val="0.2"/>
      </c:valAx>
      <c:spPr>
        <a:solidFill>
          <a:srgbClr val="FFFFFF"/>
        </a:solidFill>
        <a:ln w="25400">
          <a:noFill/>
        </a:ln>
      </c:spPr>
    </c:plotArea>
    <c:plotVisOnly val="1"/>
    <c:dispBlanksAs val="gap"/>
    <c:showDLblsOverMax val="0"/>
  </c:chart>
  <c:spPr>
    <a:solidFill>
      <a:srgbClr val="FFFFFF"/>
    </a:solidFill>
    <a:ln w="3175">
      <a:solidFill>
        <a:srgbClr val="80808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bar"/>
        <c:grouping val="clustered"/>
        <c:varyColors val="0"/>
        <c:ser>
          <c:idx val="0"/>
          <c:order val="0"/>
          <c:tx>
            <c:strRef>
              <c:f>'[MRC - Data Analysis - Use of digital and social media marketing - 28mar18_1.xls]Q25 Benefits derived from D&amp;SM'!$B$11</c:f>
              <c:strCache>
                <c:ptCount val="1"/>
                <c:pt idx="0">
                  <c:v>Percentage</c:v>
                </c:pt>
              </c:strCache>
            </c:strRef>
          </c:tx>
          <c:spPr>
            <a:gradFill rotWithShape="0">
              <a:gsLst>
                <a:gs pos="0">
                  <a:srgbClr val="71A6DB"/>
                </a:gs>
                <a:gs pos="50000">
                  <a:srgbClr val="559BDB"/>
                </a:gs>
                <a:gs pos="100000">
                  <a:srgbClr val="438AC9"/>
                </a:gs>
              </a:gsLst>
              <a:lin ang="5400000"/>
            </a:gradFill>
            <a:ln w="25400">
              <a:noFill/>
            </a:ln>
          </c:spPr>
          <c:invertIfNegative val="0"/>
          <c:dLbls>
            <c:spPr>
              <a:noFill/>
              <a:ln w="25400">
                <a:noFill/>
              </a:ln>
            </c:spPr>
            <c:txPr>
              <a:bodyPr wrap="square" lIns="38100" tIns="19050" rIns="38100" bIns="19050" anchor="ctr">
                <a:spAutoFit/>
              </a:bodyPr>
              <a:lstStyle/>
              <a:p>
                <a:pPr algn="ctr" rtl="0">
                  <a:defRPr sz="1100" b="0" i="0" u="none" strike="noStrike" baseline="0">
                    <a:solidFill>
                      <a:schemeClr val="tx1"/>
                    </a:solidFill>
                    <a:latin typeface="Times New Roman"/>
                    <a:ea typeface="Calibri"/>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'[MRC - Data Analysis - Use of digital and social media marketing - 28mar18_1.xls]Q25 Benefits derived from D&amp;SM'!$A$12:$A$18</c:f>
              <c:strCache>
                <c:ptCount val="7"/>
                <c:pt idx="0">
                  <c:v>Be in a better position to compete with competitors</c:v>
                </c:pt>
                <c:pt idx="1">
                  <c:v>Have greater market share</c:v>
                </c:pt>
                <c:pt idx="2">
                  <c:v>Getting clients from other countries</c:v>
                </c:pt>
                <c:pt idx="3">
                  <c:v>Generate more profits</c:v>
                </c:pt>
                <c:pt idx="4">
                  <c:v>Cheaper than traditional marketing</c:v>
                </c:pt>
                <c:pt idx="5">
                  <c:v>Have more visibility for my products/services</c:v>
                </c:pt>
                <c:pt idx="6">
                  <c:v>Have access to wider customer audience</c:v>
                </c:pt>
              </c:strCache>
            </c:strRef>
          </c:cat>
          <c:val>
            <c:numRef>
              <c:f>'[MRC - Data Analysis - Use of digital and social media marketing - 28mar18_1.xls]Q25 Benefits derived from D&amp;SM'!$B$12:$B$18</c:f>
              <c:numCache>
                <c:formatCode>0%</c:formatCode>
                <c:ptCount val="7"/>
                <c:pt idx="0">
                  <c:v>0.02</c:v>
                </c:pt>
                <c:pt idx="1">
                  <c:v>0.03</c:v>
                </c:pt>
                <c:pt idx="2">
                  <c:v>0.03</c:v>
                </c:pt>
                <c:pt idx="3">
                  <c:v>0.11</c:v>
                </c:pt>
                <c:pt idx="4">
                  <c:v>0.15</c:v>
                </c:pt>
                <c:pt idx="5">
                  <c:v>0.26</c:v>
                </c:pt>
                <c:pt idx="6">
                  <c:v>0.41</c:v>
                </c:pt>
              </c:numCache>
            </c:numRef>
          </c:val>
        </c:ser>
        <c:dLbls>
          <c:showLegendKey val="0"/>
          <c:showVal val="0"/>
          <c:showCatName val="0"/>
          <c:showSerName val="0"/>
          <c:showPercent val="0"/>
          <c:showBubbleSize val="0"/>
        </c:dLbls>
        <c:gapWidth val="150"/>
        <c:axId val="146230472"/>
        <c:axId val="146230864"/>
      </c:barChart>
      <c:catAx>
        <c:axId val="146230472"/>
        <c:scaling>
          <c:orientation val="minMax"/>
        </c:scaling>
        <c:delete val="0"/>
        <c:axPos val="l"/>
        <c:numFmt formatCode="General" sourceLinked="1"/>
        <c:majorTickMark val="out"/>
        <c:minorTickMark val="none"/>
        <c:tickLblPos val="nextTo"/>
        <c:spPr>
          <a:ln w="3175">
            <a:solidFill>
              <a:srgbClr val="808080"/>
            </a:solidFill>
            <a:prstDash val="solid"/>
          </a:ln>
        </c:spPr>
        <c:txPr>
          <a:bodyPr/>
          <a:lstStyle/>
          <a:p>
            <a:pPr>
              <a:defRPr sz="1100">
                <a:solidFill>
                  <a:schemeClr val="tx1"/>
                </a:solidFill>
                <a:latin typeface="Times New Roman"/>
                <a:cs typeface="Times New Roman"/>
              </a:defRPr>
            </a:pPr>
            <a:endParaRPr lang="en-US"/>
          </a:p>
        </c:txPr>
        <c:crossAx val="146230864"/>
        <c:crosses val="autoZero"/>
        <c:auto val="1"/>
        <c:lblAlgn val="ctr"/>
        <c:lblOffset val="100"/>
        <c:noMultiLvlLbl val="0"/>
      </c:catAx>
      <c:valAx>
        <c:axId val="146230864"/>
        <c:scaling>
          <c:orientation val="minMax"/>
          <c:max val="1"/>
        </c:scaling>
        <c:delete val="0"/>
        <c:axPos val="b"/>
        <c:majorGridlines>
          <c:spPr>
            <a:ln w="3175">
              <a:solidFill>
                <a:srgbClr val="808080"/>
              </a:solidFill>
              <a:prstDash val="solid"/>
            </a:ln>
          </c:spPr>
        </c:majorGridlines>
        <c:numFmt formatCode="0%" sourceLinked="1"/>
        <c:majorTickMark val="out"/>
        <c:minorTickMark val="none"/>
        <c:tickLblPos val="nextTo"/>
        <c:spPr>
          <a:ln w="3175">
            <a:solidFill>
              <a:srgbClr val="808080"/>
            </a:solidFill>
            <a:prstDash val="solid"/>
          </a:ln>
        </c:spPr>
        <c:txPr>
          <a:bodyPr/>
          <a:lstStyle/>
          <a:p>
            <a:pPr>
              <a:defRPr sz="1100">
                <a:solidFill>
                  <a:srgbClr val="000000"/>
                </a:solidFill>
                <a:latin typeface="Times New Roman"/>
                <a:cs typeface="Times New Roman"/>
              </a:defRPr>
            </a:pPr>
            <a:endParaRPr lang="en-US"/>
          </a:p>
        </c:txPr>
        <c:crossAx val="146230472"/>
        <c:crosses val="autoZero"/>
        <c:crossBetween val="between"/>
        <c:majorUnit val="0.2"/>
      </c:valAx>
      <c:spPr>
        <a:solidFill>
          <a:srgbClr val="FFFFFF"/>
        </a:solidFill>
        <a:ln w="25400">
          <a:noFill/>
        </a:ln>
      </c:spPr>
    </c:plotArea>
    <c:plotVisOnly val="1"/>
    <c:dispBlanksAs val="gap"/>
    <c:showDLblsOverMax val="0"/>
  </c:chart>
  <c:spPr>
    <a:solidFill>
      <a:srgbClr val="FFFFFF"/>
    </a:solidFill>
    <a:ln w="3175">
      <a:solidFill>
        <a:srgbClr val="80808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'[MRC - Data Analysis - Use of digital and social media marketing - 25mar18_1.xls]Q16a Awareness SME Support Inst'!$B$16</c:f>
              <c:strCache>
                <c:ptCount val="1"/>
                <c:pt idx="0">
                  <c:v>Yes</c:v>
                </c:pt>
              </c:strCache>
            </c:strRef>
          </c:tx>
          <c:spPr>
            <a:solidFill>
              <a:srgbClr val="5B9BD5"/>
            </a:solidFill>
            <a:ln w="25400">
              <a:noFill/>
            </a:ln>
          </c:spPr>
          <c:invertIfNegative val="0"/>
          <c:dLbls>
            <c:spPr>
              <a:noFill/>
              <a:ln w="25400">
                <a:noFill/>
              </a:ln>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'[MRC - Data Analysis - Use of digital and social media marketing - 25mar18_1.xls]Q16a Awareness SME Support Inst'!$A$17:$A$27</c:f>
              <c:strCache>
                <c:ptCount val="11"/>
                <c:pt idx="0">
                  <c:v>Association of Mauritian Manufacturers (AMM)</c:v>
                </c:pt>
                <c:pt idx="1">
                  <c:v>National Computer Board</c:v>
                </c:pt>
                <c:pt idx="2">
                  <c:v>Mauritius Chamber of Commerce and Industry (MCCI)</c:v>
                </c:pt>
                <c:pt idx="3">
                  <c:v>SME Partnership Fund Ltd</c:v>
                </c:pt>
                <c:pt idx="4">
                  <c:v>SME Federation</c:v>
                </c:pt>
                <c:pt idx="5">
                  <c:v>National Women Entrepreneurs Council</c:v>
                </c:pt>
                <c:pt idx="6">
                  <c:v>Enterprise Mauritius</c:v>
                </c:pt>
                <c:pt idx="7">
                  <c:v>Maubank</c:v>
                </c:pt>
                <c:pt idx="8">
                  <c:v>Development Bank of Mauritius (DBM)</c:v>
                </c:pt>
                <c:pt idx="9">
                  <c:v>Any bank</c:v>
                </c:pt>
                <c:pt idx="10">
                  <c:v>SMEDA / MyBiz</c:v>
                </c:pt>
              </c:strCache>
            </c:strRef>
          </c:cat>
          <c:val>
            <c:numRef>
              <c:f>'[MRC - Data Analysis - Use of digital and social media marketing - 25mar18_1.xls]Q16a Awareness SME Support Inst'!$B$17:$B$27</c:f>
              <c:numCache>
                <c:formatCode>0%</c:formatCode>
                <c:ptCount val="11"/>
                <c:pt idx="0">
                  <c:v>0.15</c:v>
                </c:pt>
                <c:pt idx="1">
                  <c:v>0.17</c:v>
                </c:pt>
                <c:pt idx="2">
                  <c:v>0.23</c:v>
                </c:pt>
                <c:pt idx="3">
                  <c:v>0.24</c:v>
                </c:pt>
                <c:pt idx="4">
                  <c:v>0.27</c:v>
                </c:pt>
                <c:pt idx="5">
                  <c:v>0.3</c:v>
                </c:pt>
                <c:pt idx="6">
                  <c:v>0.38</c:v>
                </c:pt>
                <c:pt idx="7">
                  <c:v>0.66</c:v>
                </c:pt>
                <c:pt idx="8">
                  <c:v>0.72</c:v>
                </c:pt>
                <c:pt idx="9">
                  <c:v>0.78</c:v>
                </c:pt>
                <c:pt idx="10">
                  <c:v>0.79</c:v>
                </c:pt>
              </c:numCache>
            </c:numRef>
          </c:val>
        </c:ser>
        <c:ser>
          <c:idx val="1"/>
          <c:order val="1"/>
          <c:tx>
            <c:strRef>
              <c:f>'[MRC - Data Analysis - Use of digital and social media marketing - 25mar18_1.xls]Q16a Awareness SME Support Inst'!$C$16</c:f>
              <c:strCache>
                <c:ptCount val="1"/>
                <c:pt idx="0">
                  <c:v>No</c:v>
                </c:pt>
              </c:strCache>
            </c:strRef>
          </c:tx>
          <c:spPr>
            <a:solidFill>
              <a:srgbClr val="ED7D31"/>
            </a:solidFill>
            <a:ln w="25400">
              <a:noFill/>
            </a:ln>
          </c:spPr>
          <c:invertIfNegative val="0"/>
          <c:dLbls>
            <c:spPr>
              <a:noFill/>
              <a:ln w="25400">
                <a:noFill/>
              </a:ln>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'[MRC - Data Analysis - Use of digital and social media marketing - 25mar18_1.xls]Q16a Awareness SME Support Inst'!$A$17:$A$27</c:f>
              <c:strCache>
                <c:ptCount val="11"/>
                <c:pt idx="0">
                  <c:v>Association of Mauritian Manufacturers (AMM)</c:v>
                </c:pt>
                <c:pt idx="1">
                  <c:v>National Computer Board</c:v>
                </c:pt>
                <c:pt idx="2">
                  <c:v>Mauritius Chamber of Commerce and Industry (MCCI)</c:v>
                </c:pt>
                <c:pt idx="3">
                  <c:v>SME Partnership Fund Ltd</c:v>
                </c:pt>
                <c:pt idx="4">
                  <c:v>SME Federation</c:v>
                </c:pt>
                <c:pt idx="5">
                  <c:v>National Women Entrepreneurs Council</c:v>
                </c:pt>
                <c:pt idx="6">
                  <c:v>Enterprise Mauritius</c:v>
                </c:pt>
                <c:pt idx="7">
                  <c:v>Maubank</c:v>
                </c:pt>
                <c:pt idx="8">
                  <c:v>Development Bank of Mauritius (DBM)</c:v>
                </c:pt>
                <c:pt idx="9">
                  <c:v>Any bank</c:v>
                </c:pt>
                <c:pt idx="10">
                  <c:v>SMEDA / MyBiz</c:v>
                </c:pt>
              </c:strCache>
            </c:strRef>
          </c:cat>
          <c:val>
            <c:numRef>
              <c:f>'[MRC - Data Analysis - Use of digital and social media marketing - 25mar18_1.xls]Q16a Awareness SME Support Inst'!$C$17:$C$27</c:f>
              <c:numCache>
                <c:formatCode>0%</c:formatCode>
                <c:ptCount val="11"/>
                <c:pt idx="0">
                  <c:v>0.85</c:v>
                </c:pt>
                <c:pt idx="1">
                  <c:v>0.83</c:v>
                </c:pt>
                <c:pt idx="2">
                  <c:v>0.77</c:v>
                </c:pt>
                <c:pt idx="3">
                  <c:v>0.76</c:v>
                </c:pt>
                <c:pt idx="4">
                  <c:v>0.73</c:v>
                </c:pt>
                <c:pt idx="5">
                  <c:v>0.7</c:v>
                </c:pt>
                <c:pt idx="6">
                  <c:v>0.62</c:v>
                </c:pt>
                <c:pt idx="7">
                  <c:v>0.34</c:v>
                </c:pt>
                <c:pt idx="8">
                  <c:v>0.28000000000000003</c:v>
                </c:pt>
                <c:pt idx="9">
                  <c:v>0.22</c:v>
                </c:pt>
                <c:pt idx="10">
                  <c:v>0.21</c:v>
                </c:pt>
              </c:numCache>
            </c:numRef>
          </c:val>
        </c:ser>
        <c:dLbls>
          <c:showLegendKey val="0"/>
          <c:showVal val="0"/>
          <c:showCatName val="0"/>
          <c:showSerName val="0"/>
          <c:showPercent val="0"/>
          <c:showBubbleSize val="0"/>
        </c:dLbls>
        <c:gapWidth val="150"/>
        <c:overlap val="100"/>
        <c:axId val="146231648"/>
        <c:axId val="146232040"/>
      </c:barChart>
      <c:catAx>
        <c:axId val="146231648"/>
        <c:scaling>
          <c:orientation val="minMax"/>
        </c:scaling>
        <c:delete val="0"/>
        <c:axPos val="l"/>
        <c:numFmt formatCode="General" sourceLinked="1"/>
        <c:majorTickMark val="none"/>
        <c:minorTickMark val="none"/>
        <c:tickLblPos val="nextTo"/>
        <c:spPr>
          <a:ln w="3175">
            <a:solidFill>
              <a:srgbClr val="C0C0C0"/>
            </a:solidFill>
            <a:prstDash val="solid"/>
          </a:ln>
        </c:spPr>
        <c:txPr>
          <a:bodyPr rot="-60000000" spcFirstLastPara="1" vertOverflow="ellipsis" vert="horz" wrap="square" anchor="ctr" anchorCtr="1"/>
          <a:lstStyle/>
          <a:p>
            <a:pPr>
              <a:defRPr sz="11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146232040"/>
        <c:crosses val="autoZero"/>
        <c:auto val="1"/>
        <c:lblAlgn val="ctr"/>
        <c:lblOffset val="100"/>
        <c:noMultiLvlLbl val="0"/>
      </c:catAx>
      <c:valAx>
        <c:axId val="146232040"/>
        <c:scaling>
          <c:orientation val="minMax"/>
          <c:max val="1"/>
        </c:scaling>
        <c:delete val="0"/>
        <c:axPos val="b"/>
        <c:majorGridlines>
          <c:spPr>
            <a:ln w="3175">
              <a:solidFill>
                <a:srgbClr val="C0C0C0"/>
              </a:solidFill>
              <a:prstDash val="solid"/>
            </a:ln>
          </c:spPr>
        </c:majorGridlines>
        <c:numFmt formatCode="0%" sourceLinked="1"/>
        <c:majorTickMark val="none"/>
        <c:minorTickMark val="none"/>
        <c:tickLblPos val="nextTo"/>
        <c:spPr>
          <a:ln w="6350">
            <a:noFill/>
          </a:ln>
        </c:spPr>
        <c:txPr>
          <a:bodyPr rot="-60000000" spcFirstLastPara="1" vertOverflow="ellipsis" vert="horz" wrap="square" anchor="ctr" anchorCtr="1"/>
          <a:lstStyle/>
          <a:p>
            <a:pPr>
              <a:defRPr sz="11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46231648"/>
        <c:crosses val="autoZero"/>
        <c:crossBetween val="between"/>
        <c:majorUnit val="0.2"/>
      </c:valAx>
      <c:spPr>
        <a:noFill/>
        <a:ln w="25400">
          <a:noFill/>
        </a:ln>
      </c:spPr>
    </c:plotArea>
    <c:legend>
      <c:legendPos val="b"/>
      <c:layout>
        <c:manualLayout>
          <c:xMode val="edge"/>
          <c:yMode val="edge"/>
          <c:x val="0.41117728796011199"/>
          <c:y val="0.93044373157059101"/>
          <c:w val="0.200713293191292"/>
          <c:h val="4.9803182009656201E-2"/>
        </c:manualLayout>
      </c:layout>
      <c:overlay val="0"/>
      <c:spPr>
        <a:noFill/>
        <a:ln w="25400">
          <a:noFill/>
        </a:ln>
      </c:spPr>
      <c:txPr>
        <a:bodyPr/>
        <a:lstStyle/>
        <a:p>
          <a:pPr>
            <a:defRPr sz="1100" b="0" i="0" u="none" strike="noStrike" baseline="0">
              <a:solidFill>
                <a:schemeClr val="tx1"/>
              </a:solidFill>
              <a:latin typeface="Times New Roman" panose="02020603050405020304" pitchFamily="18" charset="0"/>
              <a:ea typeface="Calibri"/>
              <a:cs typeface="Times New Roman" panose="02020603050405020304" pitchFamily="18" charset="0"/>
            </a:defRPr>
          </a:pPr>
          <a:endParaRPr lang="en-US"/>
        </a:p>
      </c:txPr>
    </c:legend>
    <c:plotVisOnly val="1"/>
    <c:dispBlanksAs val="gap"/>
    <c:showDLblsOverMax val="0"/>
  </c:chart>
  <c:spPr>
    <a:solidFill>
      <a:srgbClr val="FFFFFF"/>
    </a:solidFill>
    <a:ln w="3175">
      <a:solidFill>
        <a:srgbClr val="C0C0C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1" dirty="0">
                <a:solidFill>
                  <a:schemeClr val="tx1"/>
                </a:solidFill>
                <a:latin typeface="Times New Roman"/>
                <a:cs typeface="Times New Roman"/>
              </a:rPr>
              <a:t>Are you aware of any facility provided by any institutions to SMEs regarding DSMM?</a:t>
            </a:r>
          </a:p>
        </c:rich>
      </c:tx>
      <c:overlay val="0"/>
      <c:spPr>
        <a:noFill/>
        <a:ln w="25400">
          <a:noFill/>
        </a:ln>
      </c:spPr>
    </c:title>
    <c:autoTitleDeleted val="0"/>
    <c:plotArea>
      <c:layout>
        <c:manualLayout>
          <c:layoutTarget val="inner"/>
          <c:xMode val="edge"/>
          <c:yMode val="edge"/>
          <c:x val="0.29073140857392821"/>
          <c:y val="0.2732649080343556"/>
          <c:w val="0.30723993875765532"/>
          <c:h val="0.57383334865243008"/>
        </c:manualLayout>
      </c:layout>
      <c:doughnutChart>
        <c:varyColors val="1"/>
        <c:ser>
          <c:idx val="0"/>
          <c:order val="0"/>
          <c:spPr>
            <a:solidFill>
              <a:srgbClr val="5B9BD5"/>
            </a:solidFill>
            <a:ln w="25400">
              <a:noFill/>
            </a:ln>
          </c:spPr>
          <c:dPt>
            <c:idx val="0"/>
            <c:bubble3D val="0"/>
            <c:spPr>
              <a:solidFill>
                <a:srgbClr val="5B9BD5"/>
              </a:solidFill>
              <a:ln w="12700">
                <a:solidFill>
                  <a:srgbClr val="FFFFFF"/>
                </a:solidFill>
                <a:prstDash val="solid"/>
              </a:ln>
            </c:spPr>
          </c:dPt>
          <c:dPt>
            <c:idx val="1"/>
            <c:bubble3D val="0"/>
            <c:spPr>
              <a:solidFill>
                <a:srgbClr val="ED7D31"/>
              </a:solidFill>
              <a:ln w="12700">
                <a:solidFill>
                  <a:srgbClr val="FFFFFF"/>
                </a:solidFill>
                <a:prstDash val="solid"/>
              </a:ln>
            </c:spPr>
          </c:dPt>
          <c:dLbls>
            <c:dLbl>
              <c:idx val="0"/>
              <c:layout>
                <c:manualLayout>
                  <c:x val="3.05555555555556E-2"/>
                  <c:y val="-8.3333333333333398E-2"/>
                </c:manualLayout>
              </c:layout>
              <c:showLegendKey val="0"/>
              <c:showVal val="1"/>
              <c:showCatName val="0"/>
              <c:showSerName val="0"/>
              <c:showPercent val="0"/>
              <c:showBubbleSize val="0"/>
              <c:extLst>
                <c:ext xmlns:c15="http://schemas.microsoft.com/office/drawing/2012/chart" uri="{CE6537A1-D6FC-4f65-9D91-7224C49458BB}"/>
              </c:extLst>
            </c:dLbl>
            <c:spPr>
              <a:noFill/>
              <a:ln w="25400">
                <a:noFill/>
              </a:ln>
            </c:spPr>
            <c:txPr>
              <a:bodyPr rot="0" spcFirstLastPara="1" vertOverflow="ellipsis" vert="horz" wrap="square" lIns="38100" tIns="19050" rIns="38100" bIns="19050" anchor="ctr" anchorCtr="1">
                <a:spAutoFit/>
              </a:bodyPr>
              <a:lstStyle/>
              <a:p>
                <a:pPr>
                  <a:defRPr sz="1100" b="0" i="0" u="none" strike="noStrike" kern="1200" baseline="0">
                    <a:solidFill>
                      <a:srgbClr val="000000"/>
                    </a:solidFill>
                    <a:latin typeface="Times New Roman"/>
                    <a:ea typeface="+mn-ea"/>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'[MRC - Data Analysis - Use of digital and social media marketing - 27mar18_1.xls]Q16e Awareness - Facility'!$A$7:$A$8</c:f>
              <c:strCache>
                <c:ptCount val="2"/>
                <c:pt idx="0">
                  <c:v>Yes</c:v>
                </c:pt>
                <c:pt idx="1">
                  <c:v>No</c:v>
                </c:pt>
              </c:strCache>
            </c:strRef>
          </c:cat>
          <c:val>
            <c:numRef>
              <c:f>'[MRC - Data Analysis - Use of digital and social media marketing - 27mar18_1.xls]Q16e Awareness - Facility'!$B$7:$B$8</c:f>
              <c:numCache>
                <c:formatCode>0%</c:formatCode>
                <c:ptCount val="2"/>
                <c:pt idx="0">
                  <c:v>0.02</c:v>
                </c:pt>
                <c:pt idx="1">
                  <c:v>0.98</c:v>
                </c:pt>
              </c:numCache>
            </c:numRef>
          </c:val>
        </c:ser>
        <c:dLbls>
          <c:showLegendKey val="0"/>
          <c:showVal val="0"/>
          <c:showCatName val="0"/>
          <c:showSerName val="0"/>
          <c:showPercent val="0"/>
          <c:showBubbleSize val="0"/>
          <c:showLeaderLines val="0"/>
        </c:dLbls>
        <c:firstSliceAng val="0"/>
        <c:holeSize val="75"/>
      </c:doughnutChart>
      <c:spPr>
        <a:noFill/>
        <a:ln w="25400">
          <a:noFill/>
        </a:ln>
      </c:spPr>
    </c:plotArea>
    <c:legend>
      <c:legendPos val="r"/>
      <c:layout>
        <c:manualLayout>
          <c:xMode val="edge"/>
          <c:yMode val="edge"/>
          <c:x val="0.35555643044619417"/>
          <c:y val="0.90311549577703565"/>
          <c:w val="0.22430577427821519"/>
          <c:h val="7.2664359861591699E-2"/>
        </c:manualLayout>
      </c:layout>
      <c:overlay val="0"/>
      <c:spPr>
        <a:noFill/>
        <a:ln w="25400">
          <a:noFill/>
        </a:ln>
      </c:spPr>
      <c:txPr>
        <a:bodyPr/>
        <a:lstStyle/>
        <a:p>
          <a:pPr>
            <a:defRPr sz="1100" b="0" i="0" u="none" strike="noStrike" baseline="0">
              <a:solidFill>
                <a:srgbClr val="000000"/>
              </a:solidFill>
              <a:latin typeface="Times New Roman"/>
              <a:ea typeface="Calibri"/>
              <a:cs typeface="Times New Roman"/>
            </a:defRPr>
          </a:pPr>
          <a:endParaRPr lang="en-US"/>
        </a:p>
      </c:txPr>
    </c:legend>
    <c:plotVisOnly val="1"/>
    <c:dispBlanksAs val="gap"/>
    <c:showDLblsOverMax val="0"/>
  </c:chart>
  <c:spPr>
    <a:solidFill>
      <a:srgbClr val="FFFFFF"/>
    </a:solidFill>
    <a:ln w="3175">
      <a:solidFill>
        <a:srgbClr val="C0C0C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0" i="0" u="none" strike="noStrike" baseline="0">
                <a:solidFill>
                  <a:srgbClr val="333333"/>
                </a:solidFill>
                <a:latin typeface="Calibri"/>
                <a:ea typeface="Calibri"/>
                <a:cs typeface="Calibri"/>
              </a:defRPr>
            </a:pPr>
            <a:r>
              <a:rPr lang="en-GB" sz="1400" b="1">
                <a:solidFill>
                  <a:srgbClr val="000000"/>
                </a:solidFill>
                <a:latin typeface="Times New Roman"/>
                <a:cs typeface="Times New Roman"/>
              </a:rPr>
              <a:t>What facility are you aware of?</a:t>
            </a:r>
          </a:p>
        </c:rich>
      </c:tx>
      <c:overlay val="0"/>
      <c:spPr>
        <a:noFill/>
        <a:ln w="25400">
          <a:noFill/>
        </a:ln>
      </c:spPr>
    </c:title>
    <c:autoTitleDeleted val="0"/>
    <c:plotArea>
      <c:layout/>
      <c:barChart>
        <c:barDir val="bar"/>
        <c:grouping val="clustered"/>
        <c:varyColors val="0"/>
        <c:ser>
          <c:idx val="0"/>
          <c:order val="0"/>
          <c:spPr>
            <a:solidFill>
              <a:srgbClr val="5B9BD5"/>
            </a:solidFill>
            <a:ln w="25400">
              <a:noFill/>
            </a:ln>
          </c:spPr>
          <c:invertIfNegative val="0"/>
          <c:dLbls>
            <c:spPr>
              <a:noFill/>
              <a:ln w="25400">
                <a:noFill/>
              </a:ln>
            </c:spPr>
            <c:txPr>
              <a:bodyPr rot="0" spcFirstLastPara="1" vertOverflow="ellipsis" vert="horz" wrap="square" lIns="38100" tIns="19050" rIns="38100" bIns="19050" anchor="ctr" anchorCtr="1">
                <a:spAutoFit/>
              </a:bodyPr>
              <a:lstStyle/>
              <a:p>
                <a:pPr>
                  <a:defRPr sz="1100" b="0" i="0" u="none" strike="noStrike" kern="1200" baseline="0">
                    <a:solidFill>
                      <a:srgbClr val="000000"/>
                    </a:solidFill>
                    <a:latin typeface="Times New Roman"/>
                    <a:ea typeface="+mn-ea"/>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'[MRC - Data Analysis - Use of digital and social media marketing - 27mar18_1.xls]Q16f Awareness - Facility_2'!$A$8:$A$10</c:f>
              <c:strCache>
                <c:ptCount val="3"/>
                <c:pt idx="0">
                  <c:v>Financial support</c:v>
                </c:pt>
                <c:pt idx="1">
                  <c:v>Mybiz website services</c:v>
                </c:pt>
                <c:pt idx="2">
                  <c:v>Not aware</c:v>
                </c:pt>
              </c:strCache>
            </c:strRef>
          </c:cat>
          <c:val>
            <c:numRef>
              <c:f>'[MRC - Data Analysis - Use of digital and social media marketing - 27mar18_1.xls]Q16f Awareness - Facility_2'!$B$8:$B$10</c:f>
              <c:numCache>
                <c:formatCode>0%</c:formatCode>
                <c:ptCount val="3"/>
                <c:pt idx="0">
                  <c:v>0.01</c:v>
                </c:pt>
                <c:pt idx="1">
                  <c:v>0.01</c:v>
                </c:pt>
                <c:pt idx="2">
                  <c:v>0.98</c:v>
                </c:pt>
              </c:numCache>
            </c:numRef>
          </c:val>
        </c:ser>
        <c:dLbls>
          <c:showLegendKey val="0"/>
          <c:showVal val="0"/>
          <c:showCatName val="0"/>
          <c:showSerName val="0"/>
          <c:showPercent val="0"/>
          <c:showBubbleSize val="0"/>
        </c:dLbls>
        <c:gapWidth val="182"/>
        <c:axId val="146233216"/>
        <c:axId val="146233608"/>
      </c:barChart>
      <c:catAx>
        <c:axId val="146233216"/>
        <c:scaling>
          <c:orientation val="minMax"/>
        </c:scaling>
        <c:delete val="0"/>
        <c:axPos val="l"/>
        <c:numFmt formatCode="General" sourceLinked="1"/>
        <c:majorTickMark val="none"/>
        <c:minorTickMark val="none"/>
        <c:tickLblPos val="nextTo"/>
        <c:spPr>
          <a:ln w="3175">
            <a:solidFill>
              <a:srgbClr val="C0C0C0"/>
            </a:solidFill>
            <a:prstDash val="solid"/>
          </a:ln>
        </c:spPr>
        <c:txPr>
          <a:bodyPr rot="-60000000" spcFirstLastPara="1" vertOverflow="ellipsis" vert="horz" wrap="square" anchor="ctr" anchorCtr="1"/>
          <a:lstStyle/>
          <a:p>
            <a:pPr>
              <a:defRPr sz="1100" b="0" i="0" u="none" strike="noStrike" kern="1200" baseline="0">
                <a:solidFill>
                  <a:srgbClr val="000000"/>
                </a:solidFill>
                <a:latin typeface="Times New Roman"/>
                <a:ea typeface="+mn-ea"/>
                <a:cs typeface="Times New Roman"/>
              </a:defRPr>
            </a:pPr>
            <a:endParaRPr lang="en-US"/>
          </a:p>
        </c:txPr>
        <c:crossAx val="146233608"/>
        <c:crosses val="autoZero"/>
        <c:auto val="1"/>
        <c:lblAlgn val="ctr"/>
        <c:lblOffset val="100"/>
        <c:noMultiLvlLbl val="0"/>
      </c:catAx>
      <c:valAx>
        <c:axId val="146233608"/>
        <c:scaling>
          <c:orientation val="minMax"/>
          <c:max val="1"/>
        </c:scaling>
        <c:delete val="0"/>
        <c:axPos val="b"/>
        <c:majorGridlines>
          <c:spPr>
            <a:ln w="3175">
              <a:solidFill>
                <a:srgbClr val="C0C0C0"/>
              </a:solidFill>
              <a:prstDash val="solid"/>
            </a:ln>
          </c:spPr>
        </c:majorGridlines>
        <c:numFmt formatCode="0%" sourceLinked="1"/>
        <c:majorTickMark val="none"/>
        <c:minorTickMark val="none"/>
        <c:tickLblPos val="nextTo"/>
        <c:spPr>
          <a:ln w="6350">
            <a:noFill/>
          </a:ln>
        </c:spPr>
        <c:txPr>
          <a:bodyPr rot="-60000000" spcFirstLastPara="1" vertOverflow="ellipsis" vert="horz" wrap="square" anchor="ctr" anchorCtr="1"/>
          <a:lstStyle/>
          <a:p>
            <a:pPr>
              <a:defRPr sz="1100" b="0" i="0" u="none" strike="noStrike" kern="1200" baseline="0">
                <a:solidFill>
                  <a:schemeClr val="tx1"/>
                </a:solidFill>
                <a:latin typeface="Times New Roman"/>
                <a:ea typeface="+mn-ea"/>
                <a:cs typeface="Times New Roman"/>
              </a:defRPr>
            </a:pPr>
            <a:endParaRPr lang="en-US"/>
          </a:p>
        </c:txPr>
        <c:crossAx val="146233216"/>
        <c:crosses val="autoZero"/>
        <c:crossBetween val="between"/>
        <c:majorUnit val="0.2"/>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5B9BD5"/>
            </a:solidFill>
            <a:ln w="25400">
              <a:noFill/>
            </a:ln>
          </c:spPr>
          <c:invertIfNegative val="0"/>
          <c:dLbls>
            <c:spPr>
              <a:noFill/>
              <a:ln w="25400">
                <a:noFill/>
              </a:ln>
            </c:spPr>
            <c:txPr>
              <a:bodyPr rot="0" spcFirstLastPara="1" vertOverflow="ellipsis" vert="horz" wrap="square" lIns="38100" tIns="19050" rIns="38100" bIns="19050" anchor="ctr" anchorCtr="1">
                <a:spAutoFit/>
              </a:bodyPr>
              <a:lstStyle/>
              <a:p>
                <a:pPr>
                  <a:defRPr sz="1100" b="0" i="0" u="none" strike="noStrike" kern="1200" baseline="0">
                    <a:solidFill>
                      <a:srgbClr val="000000"/>
                    </a:solidFill>
                    <a:latin typeface="Times New Roman"/>
                    <a:ea typeface="+mn-ea"/>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'[MRC - Data Analysis - Use of digital and social media marketing - 27mar18_1.xls]Q17a Marketing tool used by SME'!$A$35:$A$44</c:f>
              <c:strCache>
                <c:ptCount val="10"/>
                <c:pt idx="0">
                  <c:v>On-screen movie theater advertising</c:v>
                </c:pt>
                <c:pt idx="1">
                  <c:v>Newsletters</c:v>
                </c:pt>
                <c:pt idx="2">
                  <c:v>Radio and television commercials</c:v>
                </c:pt>
                <c:pt idx="3">
                  <c:v>Billboards      </c:v>
                </c:pt>
                <c:pt idx="4">
                  <c:v>Telephone advertising</c:v>
                </c:pt>
                <c:pt idx="5">
                  <c:v>Newspaper ads</c:v>
                </c:pt>
                <c:pt idx="6">
                  <c:v>Magazines / brochures</c:v>
                </c:pt>
                <c:pt idx="7">
                  <c:v>Other printed material</c:v>
                </c:pt>
                <c:pt idx="8">
                  <c:v>Flyers</c:v>
                </c:pt>
                <c:pt idx="9">
                  <c:v>Word of mouth</c:v>
                </c:pt>
              </c:strCache>
            </c:strRef>
          </c:cat>
          <c:val>
            <c:numRef>
              <c:f>'[MRC - Data Analysis - Use of digital and social media marketing - 27mar18_1.xls]Q17a Marketing tool used by SME'!$B$35:$B$44</c:f>
              <c:numCache>
                <c:formatCode>0%</c:formatCode>
                <c:ptCount val="10"/>
                <c:pt idx="0">
                  <c:v>1.9800000000000002E-2</c:v>
                </c:pt>
                <c:pt idx="1">
                  <c:v>5.2900000000000003E-2</c:v>
                </c:pt>
                <c:pt idx="2">
                  <c:v>7.9399999999999998E-2</c:v>
                </c:pt>
                <c:pt idx="3">
                  <c:v>9.2700000000000005E-2</c:v>
                </c:pt>
                <c:pt idx="4">
                  <c:v>0.17879999999999999</c:v>
                </c:pt>
                <c:pt idx="5">
                  <c:v>0.1986</c:v>
                </c:pt>
                <c:pt idx="6">
                  <c:v>0.22509999999999999</c:v>
                </c:pt>
                <c:pt idx="7">
                  <c:v>0.25159999999999999</c:v>
                </c:pt>
                <c:pt idx="8">
                  <c:v>0.437</c:v>
                </c:pt>
                <c:pt idx="9">
                  <c:v>0.76149999999999995</c:v>
                </c:pt>
              </c:numCache>
            </c:numRef>
          </c:val>
        </c:ser>
        <c:dLbls>
          <c:showLegendKey val="0"/>
          <c:showVal val="0"/>
          <c:showCatName val="0"/>
          <c:showSerName val="0"/>
          <c:showPercent val="0"/>
          <c:showBubbleSize val="0"/>
        </c:dLbls>
        <c:gapWidth val="182"/>
        <c:axId val="147249064"/>
        <c:axId val="147249456"/>
      </c:barChart>
      <c:catAx>
        <c:axId val="147249064"/>
        <c:scaling>
          <c:orientation val="minMax"/>
        </c:scaling>
        <c:delete val="0"/>
        <c:axPos val="l"/>
        <c:numFmt formatCode="General" sourceLinked="1"/>
        <c:majorTickMark val="none"/>
        <c:minorTickMark val="none"/>
        <c:tickLblPos val="nextTo"/>
        <c:spPr>
          <a:ln w="3175">
            <a:solidFill>
              <a:srgbClr val="C0C0C0"/>
            </a:solidFill>
            <a:prstDash val="solid"/>
          </a:ln>
        </c:spPr>
        <c:txPr>
          <a:bodyPr rot="-60000000" spcFirstLastPara="1" vertOverflow="ellipsis" vert="horz" wrap="square" anchor="ctr" anchorCtr="1"/>
          <a:lstStyle/>
          <a:p>
            <a:pPr>
              <a:defRPr sz="1100" b="0" i="0" u="none" strike="noStrike" kern="1200" baseline="0">
                <a:solidFill>
                  <a:srgbClr val="000000"/>
                </a:solidFill>
                <a:latin typeface="Times New Roman"/>
                <a:ea typeface="+mn-ea"/>
                <a:cs typeface="Times New Roman"/>
              </a:defRPr>
            </a:pPr>
            <a:endParaRPr lang="en-US"/>
          </a:p>
        </c:txPr>
        <c:crossAx val="147249456"/>
        <c:crosses val="autoZero"/>
        <c:auto val="1"/>
        <c:lblAlgn val="ctr"/>
        <c:lblOffset val="100"/>
        <c:noMultiLvlLbl val="0"/>
      </c:catAx>
      <c:valAx>
        <c:axId val="147249456"/>
        <c:scaling>
          <c:orientation val="minMax"/>
          <c:max val="1"/>
        </c:scaling>
        <c:delete val="0"/>
        <c:axPos val="b"/>
        <c:majorGridlines>
          <c:spPr>
            <a:ln w="3175">
              <a:solidFill>
                <a:srgbClr val="C0C0C0"/>
              </a:solidFill>
              <a:prstDash val="solid"/>
            </a:ln>
          </c:spPr>
        </c:majorGridlines>
        <c:numFmt formatCode="0%" sourceLinked="1"/>
        <c:majorTickMark val="none"/>
        <c:minorTickMark val="none"/>
        <c:tickLblPos val="nextTo"/>
        <c:spPr>
          <a:ln w="6350">
            <a:noFill/>
          </a:ln>
        </c:spPr>
        <c:txPr>
          <a:bodyPr rot="-60000000" spcFirstLastPara="1" vertOverflow="ellipsis" vert="horz" wrap="square" anchor="ctr" anchorCtr="1"/>
          <a:lstStyle/>
          <a:p>
            <a:pPr>
              <a:defRPr sz="1100" b="0" i="0" u="none" strike="noStrike" kern="1200" baseline="0">
                <a:solidFill>
                  <a:srgbClr val="000000"/>
                </a:solidFill>
                <a:latin typeface="Times New Roman"/>
                <a:ea typeface="+mn-ea"/>
                <a:cs typeface="Times New Roman"/>
              </a:defRPr>
            </a:pPr>
            <a:endParaRPr lang="en-US"/>
          </a:p>
        </c:txPr>
        <c:crossAx val="147249064"/>
        <c:crosses val="autoZero"/>
        <c:crossBetween val="between"/>
        <c:majorUnit val="0.2"/>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5B9BD5"/>
            </a:solidFill>
            <a:ln w="25400">
              <a:noFill/>
            </a:ln>
          </c:spPr>
          <c:invertIfNegative val="0"/>
          <c:dLbls>
            <c:spPr>
              <a:noFill/>
              <a:ln w="25400">
                <a:noFill/>
              </a:ln>
            </c:spPr>
            <c:txPr>
              <a:bodyPr rot="0" spcFirstLastPara="1" vertOverflow="ellipsis" vert="horz" wrap="square" lIns="38100" tIns="19050" rIns="38100" bIns="19050" anchor="ctr" anchorCtr="1">
                <a:spAutoFit/>
              </a:bodyPr>
              <a:lstStyle/>
              <a:p>
                <a:pPr>
                  <a:defRPr sz="1100" b="0" i="0" u="none" strike="noStrike" kern="1200" baseline="0">
                    <a:solidFill>
                      <a:srgbClr val="000000"/>
                    </a:solidFill>
                    <a:latin typeface="Times New Roman"/>
                    <a:ea typeface="+mn-ea"/>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'[MRC - Data Analysis - Use of digital and social media marketing - 27mar18_1.xls]Q17a Marketing tool used by SME'!$A$53:$A$67</c:f>
              <c:strCache>
                <c:ptCount val="15"/>
                <c:pt idx="0">
                  <c:v>WeChat</c:v>
                </c:pt>
                <c:pt idx="1">
                  <c:v>Viber</c:v>
                </c:pt>
                <c:pt idx="2">
                  <c:v>Search Engine Marketing (SEM) / Search Engine Optimization (SEO)</c:v>
                </c:pt>
                <c:pt idx="3">
                  <c:v>SMS Marketing</c:v>
                </c:pt>
                <c:pt idx="4">
                  <c:v>Pinterest</c:v>
                </c:pt>
                <c:pt idx="5">
                  <c:v>Twitter</c:v>
                </c:pt>
                <c:pt idx="6">
                  <c:v>LinkedIn</c:v>
                </c:pt>
                <c:pt idx="7">
                  <c:v>Instagram</c:v>
                </c:pt>
                <c:pt idx="8">
                  <c:v>YouTube</c:v>
                </c:pt>
                <c:pt idx="9">
                  <c:v>Google+</c:v>
                </c:pt>
                <c:pt idx="10">
                  <c:v>Skype</c:v>
                </c:pt>
                <c:pt idx="11">
                  <c:v>Company website</c:v>
                </c:pt>
                <c:pt idx="12">
                  <c:v>Email marketing</c:v>
                </c:pt>
                <c:pt idx="13">
                  <c:v>Whatsapp marketing</c:v>
                </c:pt>
                <c:pt idx="14">
                  <c:v>Facebook</c:v>
                </c:pt>
              </c:strCache>
            </c:strRef>
          </c:cat>
          <c:val>
            <c:numRef>
              <c:f>'[MRC - Data Analysis - Use of digital and social media marketing - 27mar18_1.xls]Q17a Marketing tool used by SME'!$B$53:$B$67</c:f>
              <c:numCache>
                <c:formatCode>0%</c:formatCode>
                <c:ptCount val="15"/>
                <c:pt idx="0">
                  <c:v>6.6E-3</c:v>
                </c:pt>
                <c:pt idx="1">
                  <c:v>3.9699999999999999E-2</c:v>
                </c:pt>
                <c:pt idx="2">
                  <c:v>7.9399999999999998E-2</c:v>
                </c:pt>
                <c:pt idx="3">
                  <c:v>0.13900000000000001</c:v>
                </c:pt>
                <c:pt idx="4">
                  <c:v>0.15229999999999999</c:v>
                </c:pt>
                <c:pt idx="5">
                  <c:v>0.16550000000000001</c:v>
                </c:pt>
                <c:pt idx="6">
                  <c:v>0.20519999999999999</c:v>
                </c:pt>
                <c:pt idx="7">
                  <c:v>0.23169999999999999</c:v>
                </c:pt>
                <c:pt idx="8">
                  <c:v>0.23169999999999999</c:v>
                </c:pt>
                <c:pt idx="9">
                  <c:v>0.245</c:v>
                </c:pt>
                <c:pt idx="10">
                  <c:v>0.25819999999999999</c:v>
                </c:pt>
                <c:pt idx="11">
                  <c:v>0.35089999999999999</c:v>
                </c:pt>
                <c:pt idx="12">
                  <c:v>0.39729999999999999</c:v>
                </c:pt>
                <c:pt idx="13">
                  <c:v>0.52980000000000005</c:v>
                </c:pt>
                <c:pt idx="14">
                  <c:v>0.68210000000000004</c:v>
                </c:pt>
              </c:numCache>
            </c:numRef>
          </c:val>
        </c:ser>
        <c:dLbls>
          <c:showLegendKey val="0"/>
          <c:showVal val="0"/>
          <c:showCatName val="0"/>
          <c:showSerName val="0"/>
          <c:showPercent val="0"/>
          <c:showBubbleSize val="0"/>
        </c:dLbls>
        <c:gapWidth val="182"/>
        <c:axId val="147250240"/>
        <c:axId val="147406800"/>
      </c:barChart>
      <c:catAx>
        <c:axId val="147250240"/>
        <c:scaling>
          <c:orientation val="minMax"/>
        </c:scaling>
        <c:delete val="0"/>
        <c:axPos val="l"/>
        <c:numFmt formatCode="General" sourceLinked="1"/>
        <c:majorTickMark val="none"/>
        <c:minorTickMark val="none"/>
        <c:tickLblPos val="nextTo"/>
        <c:spPr>
          <a:ln w="3175">
            <a:solidFill>
              <a:srgbClr val="C0C0C0"/>
            </a:solidFill>
            <a:prstDash val="solid"/>
          </a:ln>
        </c:spPr>
        <c:txPr>
          <a:bodyPr rot="-60000000" spcFirstLastPara="1" vertOverflow="ellipsis" vert="horz" wrap="square" anchor="ctr" anchorCtr="1"/>
          <a:lstStyle/>
          <a:p>
            <a:pPr>
              <a:defRPr sz="1100" b="0" i="0" u="none" strike="noStrike" kern="1200" baseline="0">
                <a:solidFill>
                  <a:srgbClr val="000000"/>
                </a:solidFill>
                <a:latin typeface="Times New Roman"/>
                <a:ea typeface="+mn-ea"/>
                <a:cs typeface="Times New Roman"/>
              </a:defRPr>
            </a:pPr>
            <a:endParaRPr lang="en-US"/>
          </a:p>
        </c:txPr>
        <c:crossAx val="147406800"/>
        <c:crosses val="autoZero"/>
        <c:auto val="1"/>
        <c:lblAlgn val="ctr"/>
        <c:lblOffset val="100"/>
        <c:noMultiLvlLbl val="0"/>
      </c:catAx>
      <c:valAx>
        <c:axId val="147406800"/>
        <c:scaling>
          <c:orientation val="minMax"/>
          <c:max val="1"/>
        </c:scaling>
        <c:delete val="0"/>
        <c:axPos val="b"/>
        <c:majorGridlines>
          <c:spPr>
            <a:ln w="3175">
              <a:solidFill>
                <a:srgbClr val="C0C0C0"/>
              </a:solidFill>
              <a:prstDash val="solid"/>
            </a:ln>
          </c:spPr>
        </c:majorGridlines>
        <c:numFmt formatCode="0%" sourceLinked="1"/>
        <c:majorTickMark val="none"/>
        <c:minorTickMark val="none"/>
        <c:tickLblPos val="nextTo"/>
        <c:spPr>
          <a:ln w="6350">
            <a:noFill/>
          </a:ln>
        </c:spPr>
        <c:txPr>
          <a:bodyPr rot="-60000000" spcFirstLastPara="1" vertOverflow="ellipsis" vert="horz" wrap="square" anchor="ctr" anchorCtr="1"/>
          <a:lstStyle/>
          <a:p>
            <a:pPr>
              <a:defRPr sz="1100" b="0" i="0" u="none" strike="noStrike" kern="1200" baseline="0">
                <a:solidFill>
                  <a:srgbClr val="000000"/>
                </a:solidFill>
                <a:latin typeface="Times New Roman"/>
                <a:ea typeface="+mn-ea"/>
                <a:cs typeface="Times New Roman"/>
              </a:defRPr>
            </a:pPr>
            <a:endParaRPr lang="en-US"/>
          </a:p>
        </c:txPr>
        <c:crossAx val="147250240"/>
        <c:crosses val="autoZero"/>
        <c:crossBetween val="between"/>
        <c:majorUnit val="0.2"/>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'[MRC - Data Analysis - Use of digital and social media marketing - 27mar18_1.xls]Q17b Top 3 Marketing tools'!$B$20</c:f>
              <c:strCache>
                <c:ptCount val="1"/>
              </c:strCache>
            </c:strRef>
          </c:tx>
          <c:spPr>
            <a:solidFill>
              <a:srgbClr val="5B9BD5"/>
            </a:solidFill>
            <a:ln w="25400">
              <a:noFill/>
            </a:ln>
          </c:spPr>
          <c:invertIfNegative val="0"/>
          <c:dLbls>
            <c:spPr>
              <a:noFill/>
              <a:ln w="25400">
                <a:noFill/>
              </a:ln>
            </c:spPr>
            <c:txPr>
              <a:bodyPr rot="0" spcFirstLastPara="1" vertOverflow="ellipsis" vert="horz" wrap="square" lIns="38100" tIns="19050" rIns="38100" bIns="19050" anchor="ctr" anchorCtr="1">
                <a:spAutoFit/>
              </a:bodyPr>
              <a:lstStyle/>
              <a:p>
                <a:pPr>
                  <a:defRPr sz="1100" b="0" i="0" u="none" strike="noStrike" kern="1200" baseline="0">
                    <a:solidFill>
                      <a:srgbClr val="000000"/>
                    </a:solidFill>
                    <a:latin typeface="Times New Roman"/>
                    <a:ea typeface="+mn-ea"/>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'[MRC - Data Analysis - Use of digital and social media marketing - 27mar18_1.xls]Q17b Top 3 Marketing tools'!$A$21:$A$23</c:f>
              <c:strCache>
                <c:ptCount val="3"/>
                <c:pt idx="0">
                  <c:v>Facebook</c:v>
                </c:pt>
                <c:pt idx="1">
                  <c:v>Word of mouth</c:v>
                </c:pt>
                <c:pt idx="2">
                  <c:v>Flyers</c:v>
                </c:pt>
              </c:strCache>
            </c:strRef>
          </c:cat>
          <c:val>
            <c:numRef>
              <c:f>'[MRC - Data Analysis - Use of digital and social media marketing - 27mar18_1.xls]Q17b Top 3 Marketing tools'!$B$21:$B$23</c:f>
              <c:numCache>
                <c:formatCode>0%</c:formatCode>
                <c:ptCount val="3"/>
                <c:pt idx="0">
                  <c:v>0.57599999999999996</c:v>
                </c:pt>
                <c:pt idx="1">
                  <c:v>0.55700000000000005</c:v>
                </c:pt>
                <c:pt idx="2">
                  <c:v>0.21199999999999999</c:v>
                </c:pt>
              </c:numCache>
            </c:numRef>
          </c:val>
        </c:ser>
        <c:dLbls>
          <c:showLegendKey val="0"/>
          <c:showVal val="0"/>
          <c:showCatName val="0"/>
          <c:showSerName val="0"/>
          <c:showPercent val="0"/>
          <c:showBubbleSize val="0"/>
        </c:dLbls>
        <c:gapWidth val="219"/>
        <c:overlap val="-27"/>
        <c:axId val="147407584"/>
        <c:axId val="147407976"/>
      </c:barChart>
      <c:catAx>
        <c:axId val="147407584"/>
        <c:scaling>
          <c:orientation val="minMax"/>
        </c:scaling>
        <c:delete val="0"/>
        <c:axPos val="b"/>
        <c:numFmt formatCode="General" sourceLinked="1"/>
        <c:majorTickMark val="none"/>
        <c:minorTickMark val="none"/>
        <c:tickLblPos val="nextTo"/>
        <c:spPr>
          <a:ln w="3175">
            <a:solidFill>
              <a:srgbClr val="C0C0C0"/>
            </a:solidFill>
            <a:prstDash val="solid"/>
          </a:ln>
        </c:spPr>
        <c:txPr>
          <a:bodyPr rot="-60000000" spcFirstLastPara="1" vertOverflow="ellipsis" vert="horz" wrap="square" anchor="ctr" anchorCtr="1"/>
          <a:lstStyle/>
          <a:p>
            <a:pPr>
              <a:defRPr sz="1100" b="0" i="0" u="none" strike="noStrike" kern="1200" baseline="0">
                <a:solidFill>
                  <a:srgbClr val="000000"/>
                </a:solidFill>
                <a:latin typeface="Times New Roman"/>
                <a:ea typeface="+mn-ea"/>
                <a:cs typeface="Times New Roman"/>
              </a:defRPr>
            </a:pPr>
            <a:endParaRPr lang="en-US"/>
          </a:p>
        </c:txPr>
        <c:crossAx val="147407976"/>
        <c:crosses val="autoZero"/>
        <c:auto val="1"/>
        <c:lblAlgn val="ctr"/>
        <c:lblOffset val="100"/>
        <c:noMultiLvlLbl val="0"/>
      </c:catAx>
      <c:valAx>
        <c:axId val="147407976"/>
        <c:scaling>
          <c:orientation val="minMax"/>
          <c:max val="1"/>
        </c:scaling>
        <c:delete val="0"/>
        <c:axPos val="l"/>
        <c:majorGridlines>
          <c:spPr>
            <a:ln w="3175">
              <a:solidFill>
                <a:srgbClr val="C0C0C0"/>
              </a:solidFill>
              <a:prstDash val="solid"/>
            </a:ln>
          </c:spPr>
        </c:majorGridlines>
        <c:numFmt formatCode="0%" sourceLinked="1"/>
        <c:majorTickMark val="none"/>
        <c:minorTickMark val="none"/>
        <c:tickLblPos val="nextTo"/>
        <c:spPr>
          <a:ln w="6350">
            <a:noFill/>
          </a:ln>
        </c:spPr>
        <c:txPr>
          <a:bodyPr rot="-60000000" spcFirstLastPara="1" vertOverflow="ellipsis" vert="horz" wrap="square" anchor="ctr" anchorCtr="1"/>
          <a:lstStyle/>
          <a:p>
            <a:pPr>
              <a:defRPr sz="1100" b="0" i="0" u="none" strike="noStrike" kern="1200" baseline="0">
                <a:solidFill>
                  <a:srgbClr val="000000"/>
                </a:solidFill>
                <a:latin typeface="Times New Roman"/>
                <a:ea typeface="+mn-ea"/>
                <a:cs typeface="Times New Roman"/>
              </a:defRPr>
            </a:pPr>
            <a:endParaRPr lang="en-US"/>
          </a:p>
        </c:txPr>
        <c:crossAx val="147407584"/>
        <c:crosses val="autoZero"/>
        <c:crossBetween val="between"/>
        <c:majorUnit val="0.2"/>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5B9BD5"/>
            </a:solidFill>
            <a:ln w="25400">
              <a:noFill/>
            </a:ln>
          </c:spPr>
          <c:invertIfNegative val="0"/>
          <c:dLbls>
            <c:spPr>
              <a:noFill/>
              <a:ln w="25400">
                <a:noFill/>
              </a:ln>
            </c:spPr>
            <c:txPr>
              <a:bodyPr wrap="square" lIns="38100" tIns="19050" rIns="38100" bIns="19050" anchor="ctr">
                <a:spAutoFit/>
              </a:bodyPr>
              <a:lstStyle/>
              <a:p>
                <a:pPr>
                  <a:defRPr sz="1400" b="0" i="0" u="none" strike="noStrike" baseline="0">
                    <a:solidFill>
                      <a:schemeClr val="tx2"/>
                    </a:solidFill>
                    <a:latin typeface="Times New Roman" panose="02020603050405020304" pitchFamily="18" charset="0"/>
                    <a:ea typeface="Calibri"/>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'[MRC - Data Analysis - Use of digital and social media marketing - 20mar18_1.xls]Q10 Definition of SMM'!$A$3:$A$5</c:f>
              <c:strCache>
                <c:ptCount val="3"/>
                <c:pt idx="0">
                  <c:v>False</c:v>
                </c:pt>
                <c:pt idx="1">
                  <c:v>Don't know</c:v>
                </c:pt>
                <c:pt idx="2">
                  <c:v>True</c:v>
                </c:pt>
              </c:strCache>
            </c:strRef>
          </c:cat>
          <c:val>
            <c:numRef>
              <c:f>'[MRC - Data Analysis - Use of digital and social media marketing - 20mar18_1.xls]Q10 Definition of SMM'!$B$3:$B$5</c:f>
              <c:numCache>
                <c:formatCode>0%</c:formatCode>
                <c:ptCount val="3"/>
                <c:pt idx="0">
                  <c:v>0.01</c:v>
                </c:pt>
                <c:pt idx="1">
                  <c:v>0.1</c:v>
                </c:pt>
                <c:pt idx="2">
                  <c:v>0.89</c:v>
                </c:pt>
              </c:numCache>
            </c:numRef>
          </c:val>
        </c:ser>
        <c:dLbls>
          <c:showLegendKey val="0"/>
          <c:showVal val="0"/>
          <c:showCatName val="0"/>
          <c:showSerName val="0"/>
          <c:showPercent val="0"/>
          <c:showBubbleSize val="0"/>
        </c:dLbls>
        <c:gapWidth val="182"/>
        <c:axId val="145757080"/>
        <c:axId val="144572440"/>
      </c:barChart>
      <c:catAx>
        <c:axId val="145757080"/>
        <c:scaling>
          <c:orientation val="minMax"/>
        </c:scaling>
        <c:delete val="0"/>
        <c:axPos val="l"/>
        <c:numFmt formatCode="General" sourceLinked="1"/>
        <c:majorTickMark val="none"/>
        <c:minorTickMark val="none"/>
        <c:tickLblPos val="nextTo"/>
        <c:spPr>
          <a:ln w="3175">
            <a:solidFill>
              <a:srgbClr val="C0C0C0"/>
            </a:solidFill>
            <a:prstDash val="solid"/>
          </a:ln>
        </c:spPr>
        <c:txPr>
          <a:bodyPr rot="-60000000" spcFirstLastPara="1" vertOverflow="ellipsis" vert="horz" wrap="square" anchor="ctr" anchorCtr="1"/>
          <a:lstStyle/>
          <a:p>
            <a:pPr>
              <a:defRPr sz="1400" b="0" i="0" u="none" strike="noStrike" kern="1200" baseline="0">
                <a:solidFill>
                  <a:schemeClr val="tx2"/>
                </a:solidFill>
                <a:latin typeface="Times New Roman" panose="02020603050405020304" pitchFamily="18" charset="0"/>
                <a:ea typeface="+mn-ea"/>
                <a:cs typeface="Times New Roman" panose="02020603050405020304" pitchFamily="18" charset="0"/>
              </a:defRPr>
            </a:pPr>
            <a:endParaRPr lang="en-US"/>
          </a:p>
        </c:txPr>
        <c:crossAx val="144572440"/>
        <c:crosses val="autoZero"/>
        <c:auto val="1"/>
        <c:lblAlgn val="ctr"/>
        <c:lblOffset val="100"/>
        <c:noMultiLvlLbl val="0"/>
      </c:catAx>
      <c:valAx>
        <c:axId val="144572440"/>
        <c:scaling>
          <c:orientation val="minMax"/>
        </c:scaling>
        <c:delete val="0"/>
        <c:axPos val="b"/>
        <c:majorGridlines>
          <c:spPr>
            <a:ln w="3175">
              <a:solidFill>
                <a:srgbClr val="C0C0C0"/>
              </a:solidFill>
              <a:prstDash val="solid"/>
            </a:ln>
          </c:spPr>
        </c:majorGridlines>
        <c:numFmt formatCode="0%" sourceLinked="1"/>
        <c:majorTickMark val="none"/>
        <c:minorTickMark val="none"/>
        <c:tickLblPos val="nextTo"/>
        <c:spPr>
          <a:ln w="6350">
            <a:noFill/>
          </a:ln>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145757080"/>
        <c:crosses val="autoZero"/>
        <c:crossBetween val="between"/>
        <c:majorUnit val="0.2"/>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defRPr/>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5B9BD5"/>
            </a:solidFill>
            <a:ln w="25400">
              <a:noFill/>
            </a:ln>
          </c:spPr>
          <c:invertIfNegative val="0"/>
          <c:dLbls>
            <c:spPr>
              <a:noFill/>
              <a:ln w="25400">
                <a:noFill/>
              </a:ln>
            </c:spPr>
            <c:txPr>
              <a:bodyPr rot="0" spcFirstLastPara="1" vertOverflow="ellipsis" vert="horz" wrap="square" lIns="38100" tIns="19050" rIns="38100" bIns="19050" anchor="ctr" anchorCtr="1">
                <a:spAutoFit/>
              </a:bodyPr>
              <a:lstStyle/>
              <a:p>
                <a:pPr>
                  <a:defRPr sz="1100" b="0" i="0" u="none" strike="noStrike" kern="1200" baseline="0">
                    <a:solidFill>
                      <a:srgbClr val="000000"/>
                    </a:solidFill>
                    <a:latin typeface="Times New Roman"/>
                    <a:ea typeface="+mn-ea"/>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'[MRC - Data Analysis - Use of digital and social media marketing - 27mar18_1.xls]Q17c Why channels are efficient'!$A$11:$A$16</c:f>
              <c:strCache>
                <c:ptCount val="6"/>
                <c:pt idx="0">
                  <c:v>I have only these resources</c:v>
                </c:pt>
                <c:pt idx="1">
                  <c:v>Enable me to generate maximum profits</c:v>
                </c:pt>
                <c:pt idx="2">
                  <c:v>Enable me to achieve maximum sales</c:v>
                </c:pt>
                <c:pt idx="3">
                  <c:v>Not time consuming</c:v>
                </c:pt>
                <c:pt idx="4">
                  <c:v>Easy to understand and use</c:v>
                </c:pt>
                <c:pt idx="5">
                  <c:v>Enable me to reach my target customers</c:v>
                </c:pt>
              </c:strCache>
            </c:strRef>
          </c:cat>
          <c:val>
            <c:numRef>
              <c:f>'[MRC - Data Analysis - Use of digital and social media marketing - 27mar18_1.xls]Q17c Why channels are efficient'!$B$11:$B$16</c:f>
              <c:numCache>
                <c:formatCode>0%</c:formatCode>
                <c:ptCount val="6"/>
                <c:pt idx="0">
                  <c:v>7.0000000000000001E-3</c:v>
                </c:pt>
                <c:pt idx="1">
                  <c:v>7.2999999999999995E-2</c:v>
                </c:pt>
                <c:pt idx="2">
                  <c:v>0.113</c:v>
                </c:pt>
                <c:pt idx="3">
                  <c:v>0.11899999999999999</c:v>
                </c:pt>
                <c:pt idx="4">
                  <c:v>0.35099999999999998</c:v>
                </c:pt>
                <c:pt idx="5">
                  <c:v>0.39700000000000002</c:v>
                </c:pt>
              </c:numCache>
            </c:numRef>
          </c:val>
        </c:ser>
        <c:dLbls>
          <c:showLegendKey val="0"/>
          <c:showVal val="0"/>
          <c:showCatName val="0"/>
          <c:showSerName val="0"/>
          <c:showPercent val="0"/>
          <c:showBubbleSize val="0"/>
        </c:dLbls>
        <c:gapWidth val="182"/>
        <c:axId val="147408760"/>
        <c:axId val="147409152"/>
      </c:barChart>
      <c:catAx>
        <c:axId val="147408760"/>
        <c:scaling>
          <c:orientation val="minMax"/>
        </c:scaling>
        <c:delete val="0"/>
        <c:axPos val="l"/>
        <c:numFmt formatCode="General" sourceLinked="1"/>
        <c:majorTickMark val="none"/>
        <c:minorTickMark val="none"/>
        <c:tickLblPos val="nextTo"/>
        <c:spPr>
          <a:ln w="3175">
            <a:solidFill>
              <a:srgbClr val="C0C0C0"/>
            </a:solidFill>
            <a:prstDash val="solid"/>
          </a:ln>
        </c:spPr>
        <c:txPr>
          <a:bodyPr rot="-60000000" spcFirstLastPara="1" vertOverflow="ellipsis" vert="horz" wrap="square" anchor="ctr" anchorCtr="1"/>
          <a:lstStyle/>
          <a:p>
            <a:pPr>
              <a:defRPr sz="1100" b="0" i="0" u="none" strike="noStrike" kern="1200" baseline="0">
                <a:solidFill>
                  <a:srgbClr val="000000"/>
                </a:solidFill>
                <a:latin typeface="Times New Roman"/>
                <a:ea typeface="+mn-ea"/>
                <a:cs typeface="Times New Roman"/>
              </a:defRPr>
            </a:pPr>
            <a:endParaRPr lang="en-US"/>
          </a:p>
        </c:txPr>
        <c:crossAx val="147409152"/>
        <c:crosses val="autoZero"/>
        <c:auto val="1"/>
        <c:lblAlgn val="ctr"/>
        <c:lblOffset val="100"/>
        <c:noMultiLvlLbl val="0"/>
      </c:catAx>
      <c:valAx>
        <c:axId val="147409152"/>
        <c:scaling>
          <c:orientation val="minMax"/>
          <c:max val="1"/>
        </c:scaling>
        <c:delete val="0"/>
        <c:axPos val="b"/>
        <c:majorGridlines>
          <c:spPr>
            <a:ln w="3175">
              <a:solidFill>
                <a:srgbClr val="C0C0C0"/>
              </a:solidFill>
              <a:prstDash val="solid"/>
            </a:ln>
          </c:spPr>
        </c:majorGridlines>
        <c:numFmt formatCode="0%" sourceLinked="1"/>
        <c:majorTickMark val="none"/>
        <c:minorTickMark val="none"/>
        <c:tickLblPos val="nextTo"/>
        <c:spPr>
          <a:ln w="6350">
            <a:noFill/>
          </a:ln>
        </c:spPr>
        <c:txPr>
          <a:bodyPr rot="-60000000" spcFirstLastPara="1" vertOverflow="ellipsis" vert="horz" wrap="square" anchor="ctr" anchorCtr="1"/>
          <a:lstStyle/>
          <a:p>
            <a:pPr>
              <a:defRPr sz="1100" b="0" i="0" u="none" strike="noStrike" kern="1200" baseline="0">
                <a:solidFill>
                  <a:srgbClr val="000000"/>
                </a:solidFill>
                <a:latin typeface="Times New Roman"/>
                <a:ea typeface="+mn-ea"/>
                <a:cs typeface="Times New Roman"/>
              </a:defRPr>
            </a:pPr>
            <a:endParaRPr lang="en-US"/>
          </a:p>
        </c:txPr>
        <c:crossAx val="147408760"/>
        <c:crosses val="autoZero"/>
        <c:crossBetween val="between"/>
        <c:majorUnit val="0.2"/>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5B9BD5"/>
            </a:solidFill>
            <a:ln w="25400">
              <a:noFill/>
            </a:ln>
          </c:spPr>
          <c:invertIfNegative val="0"/>
          <c:dLbls>
            <c:spPr>
              <a:noFill/>
              <a:ln w="25400">
                <a:noFill/>
              </a:ln>
            </c:spPr>
            <c:txPr>
              <a:bodyPr rot="0" spcFirstLastPara="1" vertOverflow="ellipsis" vert="horz" wrap="square" lIns="38100" tIns="19050" rIns="38100" bIns="19050" anchor="ctr" anchorCtr="1">
                <a:spAutoFit/>
              </a:bodyPr>
              <a:lstStyle/>
              <a:p>
                <a:pPr>
                  <a:defRPr sz="1100" b="0" i="0" u="none" strike="noStrike" kern="1200" baseline="0">
                    <a:solidFill>
                      <a:srgbClr val="000000"/>
                    </a:solidFill>
                    <a:latin typeface="Times New Roman"/>
                    <a:ea typeface="+mn-ea"/>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'[MRC - Data Analysis - Use of digital and social media marketing - 28mar18_1.xls]Q19 No. of years - using D&amp;SM'!$A$10:$A$13</c:f>
              <c:strCache>
                <c:ptCount val="4"/>
                <c:pt idx="0">
                  <c:v>Less than a year</c:v>
                </c:pt>
                <c:pt idx="1">
                  <c:v>1 year</c:v>
                </c:pt>
                <c:pt idx="2">
                  <c:v>2-3 years</c:v>
                </c:pt>
                <c:pt idx="3">
                  <c:v>More than 3 years</c:v>
                </c:pt>
              </c:strCache>
            </c:strRef>
          </c:cat>
          <c:val>
            <c:numRef>
              <c:f>'[MRC - Data Analysis - Use of digital and social media marketing - 28mar18_1.xls]Q19 No. of years - using D&amp;SM'!$B$10:$B$13</c:f>
              <c:numCache>
                <c:formatCode>0%</c:formatCode>
                <c:ptCount val="4"/>
                <c:pt idx="0">
                  <c:v>0.1759</c:v>
                </c:pt>
                <c:pt idx="1">
                  <c:v>0.22220000000000001</c:v>
                </c:pt>
                <c:pt idx="2">
                  <c:v>0.31480000000000002</c:v>
                </c:pt>
                <c:pt idx="3">
                  <c:v>0.28699999999999998</c:v>
                </c:pt>
              </c:numCache>
            </c:numRef>
          </c:val>
        </c:ser>
        <c:dLbls>
          <c:showLegendKey val="0"/>
          <c:showVal val="0"/>
          <c:showCatName val="0"/>
          <c:showSerName val="0"/>
          <c:showPercent val="0"/>
          <c:showBubbleSize val="0"/>
        </c:dLbls>
        <c:gapWidth val="219"/>
        <c:overlap val="-27"/>
        <c:axId val="147409936"/>
        <c:axId val="147410328"/>
      </c:barChart>
      <c:catAx>
        <c:axId val="147409936"/>
        <c:scaling>
          <c:orientation val="minMax"/>
        </c:scaling>
        <c:delete val="0"/>
        <c:axPos val="b"/>
        <c:numFmt formatCode="General" sourceLinked="1"/>
        <c:majorTickMark val="none"/>
        <c:minorTickMark val="none"/>
        <c:tickLblPos val="nextTo"/>
        <c:spPr>
          <a:ln w="3175">
            <a:solidFill>
              <a:srgbClr val="C0C0C0"/>
            </a:solidFill>
            <a:prstDash val="solid"/>
          </a:ln>
        </c:spPr>
        <c:txPr>
          <a:bodyPr rot="-60000000" spcFirstLastPara="1" vertOverflow="ellipsis" vert="horz" wrap="square" anchor="ctr" anchorCtr="1"/>
          <a:lstStyle/>
          <a:p>
            <a:pPr>
              <a:defRPr sz="1100" b="0" i="0" u="none" strike="noStrike" kern="1200" baseline="0">
                <a:solidFill>
                  <a:srgbClr val="000000"/>
                </a:solidFill>
                <a:latin typeface="Times New Roman"/>
                <a:ea typeface="+mn-ea"/>
                <a:cs typeface="Times New Roman"/>
              </a:defRPr>
            </a:pPr>
            <a:endParaRPr lang="en-US"/>
          </a:p>
        </c:txPr>
        <c:crossAx val="147410328"/>
        <c:crosses val="autoZero"/>
        <c:auto val="1"/>
        <c:lblAlgn val="ctr"/>
        <c:lblOffset val="100"/>
        <c:noMultiLvlLbl val="0"/>
      </c:catAx>
      <c:valAx>
        <c:axId val="147410328"/>
        <c:scaling>
          <c:orientation val="minMax"/>
          <c:max val="1"/>
        </c:scaling>
        <c:delete val="0"/>
        <c:axPos val="l"/>
        <c:majorGridlines>
          <c:spPr>
            <a:ln w="3175">
              <a:solidFill>
                <a:srgbClr val="C0C0C0"/>
              </a:solidFill>
              <a:prstDash val="solid"/>
            </a:ln>
          </c:spPr>
        </c:majorGridlines>
        <c:numFmt formatCode="0%" sourceLinked="1"/>
        <c:majorTickMark val="none"/>
        <c:minorTickMark val="none"/>
        <c:tickLblPos val="nextTo"/>
        <c:spPr>
          <a:ln w="6350">
            <a:noFill/>
          </a:ln>
        </c:spPr>
        <c:txPr>
          <a:bodyPr rot="-60000000" spcFirstLastPara="1" vertOverflow="ellipsis" vert="horz" wrap="square" anchor="ctr" anchorCtr="1"/>
          <a:lstStyle/>
          <a:p>
            <a:pPr>
              <a:defRPr sz="1100" b="0" i="0" u="none" strike="noStrike" kern="1200" baseline="0">
                <a:solidFill>
                  <a:srgbClr val="000000"/>
                </a:solidFill>
                <a:latin typeface="Times New Roman"/>
                <a:ea typeface="+mn-ea"/>
                <a:cs typeface="Times New Roman"/>
              </a:defRPr>
            </a:pPr>
            <a:endParaRPr lang="en-US"/>
          </a:p>
        </c:txPr>
        <c:crossAx val="147409936"/>
        <c:crosses val="autoZero"/>
        <c:crossBetween val="between"/>
        <c:majorUnit val="0.2"/>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bar"/>
        <c:grouping val="clustered"/>
        <c:varyColors val="0"/>
        <c:ser>
          <c:idx val="0"/>
          <c:order val="0"/>
          <c:spPr>
            <a:gradFill rotWithShape="0">
              <a:gsLst>
                <a:gs pos="0">
                  <a:srgbClr val="71A6DB"/>
                </a:gs>
                <a:gs pos="50000">
                  <a:srgbClr val="559BDB"/>
                </a:gs>
                <a:gs pos="100000">
                  <a:srgbClr val="438AC9"/>
                </a:gs>
              </a:gsLst>
              <a:lin ang="5400000"/>
            </a:gradFill>
            <a:ln w="25400">
              <a:noFill/>
            </a:ln>
          </c:spPr>
          <c:invertIfNegative val="0"/>
          <c:dLbls>
            <c:spPr>
              <a:noFill/>
              <a:ln w="25400">
                <a:noFill/>
              </a:ln>
            </c:spPr>
            <c:txPr>
              <a:bodyPr wrap="square" lIns="38100" tIns="19050" rIns="38100" bIns="19050" anchor="ctr">
                <a:spAutoFit/>
              </a:bodyPr>
              <a:lstStyle/>
              <a:p>
                <a:pPr algn="ctr" rtl="0">
                  <a:defRPr sz="1100" b="0" i="0" u="none" strike="noStrike" baseline="0">
                    <a:solidFill>
                      <a:srgbClr val="000000"/>
                    </a:solidFill>
                    <a:latin typeface="Times New Roman"/>
                    <a:ea typeface="Calibri"/>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'[MRC - Data Analysis - Use of digital and social media marketing - 28mar18_1.xls]Q20 Reason behind use of D&amp;SM'!$A$11:$A$16</c:f>
              <c:strCache>
                <c:ptCount val="6"/>
                <c:pt idx="0">
                  <c:v>It is a must today</c:v>
                </c:pt>
                <c:pt idx="1">
                  <c:v>My competitors were using it and to keep up with them, I had to use it</c:v>
                </c:pt>
                <c:pt idx="2">
                  <c:v>My son /daughter convinced me to start using it</c:v>
                </c:pt>
                <c:pt idx="3">
                  <c:v>I wanted to try something new</c:v>
                </c:pt>
                <c:pt idx="4">
                  <c:v>I heard about its benefits and decided to use it</c:v>
                </c:pt>
                <c:pt idx="5">
                  <c:v>I wanted to gain new customers for my products/services</c:v>
                </c:pt>
              </c:strCache>
            </c:strRef>
          </c:cat>
          <c:val>
            <c:numRef>
              <c:f>'[MRC - Data Analysis - Use of digital and social media marketing - 28mar18_1.xls]Q20 Reason behind use of D&amp;SM'!$B$11:$B$16</c:f>
              <c:numCache>
                <c:formatCode>0%</c:formatCode>
                <c:ptCount val="6"/>
                <c:pt idx="0">
                  <c:v>0.01</c:v>
                </c:pt>
                <c:pt idx="1">
                  <c:v>0.06</c:v>
                </c:pt>
                <c:pt idx="2">
                  <c:v>0.06</c:v>
                </c:pt>
                <c:pt idx="3">
                  <c:v>0.1</c:v>
                </c:pt>
                <c:pt idx="4">
                  <c:v>0.34</c:v>
                </c:pt>
                <c:pt idx="5">
                  <c:v>0.44</c:v>
                </c:pt>
              </c:numCache>
            </c:numRef>
          </c:val>
        </c:ser>
        <c:dLbls>
          <c:showLegendKey val="0"/>
          <c:showVal val="0"/>
          <c:showCatName val="0"/>
          <c:showSerName val="0"/>
          <c:showPercent val="0"/>
          <c:showBubbleSize val="0"/>
        </c:dLbls>
        <c:gapWidth val="150"/>
        <c:axId val="147454216"/>
        <c:axId val="147454608"/>
      </c:barChart>
      <c:catAx>
        <c:axId val="147454216"/>
        <c:scaling>
          <c:orientation val="minMax"/>
        </c:scaling>
        <c:delete val="0"/>
        <c:axPos val="l"/>
        <c:numFmt formatCode="General" sourceLinked="1"/>
        <c:majorTickMark val="out"/>
        <c:minorTickMark val="none"/>
        <c:tickLblPos val="nextTo"/>
        <c:spPr>
          <a:ln w="3175">
            <a:solidFill>
              <a:srgbClr val="808080"/>
            </a:solidFill>
            <a:prstDash val="solid"/>
          </a:ln>
        </c:spPr>
        <c:txPr>
          <a:bodyPr/>
          <a:lstStyle/>
          <a:p>
            <a:pPr>
              <a:defRPr sz="1100">
                <a:solidFill>
                  <a:srgbClr val="000000"/>
                </a:solidFill>
                <a:latin typeface="Times New Roman"/>
                <a:cs typeface="Times New Roman"/>
              </a:defRPr>
            </a:pPr>
            <a:endParaRPr lang="en-US"/>
          </a:p>
        </c:txPr>
        <c:crossAx val="147454608"/>
        <c:crosses val="autoZero"/>
        <c:auto val="1"/>
        <c:lblAlgn val="ctr"/>
        <c:lblOffset val="100"/>
        <c:noMultiLvlLbl val="0"/>
      </c:catAx>
      <c:valAx>
        <c:axId val="147454608"/>
        <c:scaling>
          <c:orientation val="minMax"/>
          <c:max val="1"/>
        </c:scaling>
        <c:delete val="0"/>
        <c:axPos val="b"/>
        <c:majorGridlines>
          <c:spPr>
            <a:ln w="3175">
              <a:solidFill>
                <a:srgbClr val="808080"/>
              </a:solidFill>
              <a:prstDash val="solid"/>
            </a:ln>
          </c:spPr>
        </c:majorGridlines>
        <c:numFmt formatCode="0%" sourceLinked="1"/>
        <c:majorTickMark val="out"/>
        <c:minorTickMark val="none"/>
        <c:tickLblPos val="nextTo"/>
        <c:spPr>
          <a:ln w="3175">
            <a:solidFill>
              <a:srgbClr val="808080"/>
            </a:solidFill>
            <a:prstDash val="solid"/>
          </a:ln>
        </c:spPr>
        <c:txPr>
          <a:bodyPr/>
          <a:lstStyle/>
          <a:p>
            <a:pPr>
              <a:defRPr sz="1100">
                <a:solidFill>
                  <a:srgbClr val="000000"/>
                </a:solidFill>
                <a:latin typeface="Times New Roman"/>
                <a:cs typeface="Times New Roman"/>
              </a:defRPr>
            </a:pPr>
            <a:endParaRPr lang="en-US"/>
          </a:p>
        </c:txPr>
        <c:crossAx val="147454216"/>
        <c:crosses val="autoZero"/>
        <c:crossBetween val="between"/>
        <c:majorUnit val="0.2"/>
      </c:valAx>
      <c:spPr>
        <a:solidFill>
          <a:srgbClr val="FFFFFF"/>
        </a:solidFill>
        <a:ln w="25400">
          <a:noFill/>
        </a:ln>
      </c:spPr>
    </c:plotArea>
    <c:plotVisOnly val="1"/>
    <c:dispBlanksAs val="gap"/>
    <c:showDLblsOverMax val="0"/>
  </c:chart>
  <c:spPr>
    <a:solidFill>
      <a:srgbClr val="FFFFFF"/>
    </a:solidFill>
    <a:ln w="3175">
      <a:solidFill>
        <a:srgbClr val="80808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spPr>
            <a:gradFill rotWithShape="0">
              <a:gsLst>
                <a:gs pos="0">
                  <a:srgbClr val="71A6DB"/>
                </a:gs>
                <a:gs pos="50000">
                  <a:srgbClr val="559BDB"/>
                </a:gs>
                <a:gs pos="100000">
                  <a:srgbClr val="438AC9"/>
                </a:gs>
              </a:gsLst>
              <a:lin ang="5400000"/>
            </a:gradFill>
            <a:ln w="25400">
              <a:noFill/>
            </a:ln>
          </c:spPr>
          <c:invertIfNegative val="0"/>
          <c:dLbls>
            <c:dLbl>
              <c:idx val="0"/>
              <c:layout>
                <c:manualLayout>
                  <c:x val="5.5555555555555809E-3"/>
                  <c:y val="1.4619876308939399E-2"/>
                </c:manualLayout>
              </c:layout>
              <c:showLegendKey val="0"/>
              <c:showVal val="1"/>
              <c:showCatName val="0"/>
              <c:showSerName val="0"/>
              <c:showPercent val="0"/>
              <c:showBubbleSize val="0"/>
              <c:extLst>
                <c:ext xmlns:c15="http://schemas.microsoft.com/office/drawing/2012/chart" uri="{CE6537A1-D6FC-4f65-9D91-7224C49458BB}"/>
              </c:extLst>
            </c:dLbl>
            <c:spPr>
              <a:noFill/>
              <a:ln w="25400">
                <a:noFill/>
              </a:ln>
            </c:spPr>
            <c:txPr>
              <a:bodyPr wrap="square" lIns="38100" tIns="19050" rIns="38100" bIns="19050" anchor="ctr">
                <a:spAutoFit/>
              </a:bodyPr>
              <a:lstStyle/>
              <a:p>
                <a:pPr algn="ctr" rtl="0">
                  <a:defRPr sz="1100" b="0" i="0" u="none" strike="noStrike" baseline="0">
                    <a:solidFill>
                      <a:srgbClr val="000000"/>
                    </a:solidFill>
                    <a:latin typeface="Times New Roman"/>
                    <a:ea typeface="Calibri"/>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'[MRC - Data Analysis - Use of digital and social media marketing - 28mar18_1.xls]Q21 Frequency of use'!$A$9:$A$12</c:f>
              <c:strCache>
                <c:ptCount val="4"/>
                <c:pt idx="0">
                  <c:v>Daily</c:v>
                </c:pt>
                <c:pt idx="1">
                  <c:v>Every alternate day</c:v>
                </c:pt>
                <c:pt idx="2">
                  <c:v>Once a week</c:v>
                </c:pt>
                <c:pt idx="3">
                  <c:v>Rarely</c:v>
                </c:pt>
              </c:strCache>
            </c:strRef>
          </c:cat>
          <c:val>
            <c:numRef>
              <c:f>'[MRC - Data Analysis - Use of digital and social media marketing - 28mar18_1.xls]Q21 Frequency of use'!$B$9:$B$12</c:f>
              <c:numCache>
                <c:formatCode>0%</c:formatCode>
                <c:ptCount val="4"/>
                <c:pt idx="0">
                  <c:v>0.56000000000000005</c:v>
                </c:pt>
                <c:pt idx="1">
                  <c:v>0.13</c:v>
                </c:pt>
                <c:pt idx="2">
                  <c:v>0.13</c:v>
                </c:pt>
                <c:pt idx="3">
                  <c:v>0.18</c:v>
                </c:pt>
              </c:numCache>
            </c:numRef>
          </c:val>
        </c:ser>
        <c:dLbls>
          <c:showLegendKey val="0"/>
          <c:showVal val="0"/>
          <c:showCatName val="0"/>
          <c:showSerName val="0"/>
          <c:showPercent val="0"/>
          <c:showBubbleSize val="0"/>
        </c:dLbls>
        <c:gapWidth val="150"/>
        <c:axId val="147455392"/>
        <c:axId val="147455784"/>
      </c:barChart>
      <c:catAx>
        <c:axId val="147455392"/>
        <c:scaling>
          <c:orientation val="minMax"/>
        </c:scaling>
        <c:delete val="0"/>
        <c:axPos val="b"/>
        <c:numFmt formatCode="General" sourceLinked="1"/>
        <c:majorTickMark val="out"/>
        <c:minorTickMark val="none"/>
        <c:tickLblPos val="nextTo"/>
        <c:spPr>
          <a:ln w="3175">
            <a:solidFill>
              <a:srgbClr val="808080"/>
            </a:solidFill>
            <a:prstDash val="solid"/>
          </a:ln>
        </c:spPr>
        <c:txPr>
          <a:bodyPr/>
          <a:lstStyle/>
          <a:p>
            <a:pPr>
              <a:defRPr sz="1100">
                <a:solidFill>
                  <a:srgbClr val="000000"/>
                </a:solidFill>
                <a:latin typeface="Times New Roman"/>
                <a:cs typeface="Times New Roman"/>
              </a:defRPr>
            </a:pPr>
            <a:endParaRPr lang="en-US"/>
          </a:p>
        </c:txPr>
        <c:crossAx val="147455784"/>
        <c:crosses val="autoZero"/>
        <c:auto val="1"/>
        <c:lblAlgn val="ctr"/>
        <c:lblOffset val="100"/>
        <c:noMultiLvlLbl val="0"/>
      </c:catAx>
      <c:valAx>
        <c:axId val="147455784"/>
        <c:scaling>
          <c:orientation val="minMax"/>
          <c:max val="1"/>
        </c:scaling>
        <c:delete val="0"/>
        <c:axPos val="l"/>
        <c:majorGridlines>
          <c:spPr>
            <a:ln w="3175">
              <a:solidFill>
                <a:srgbClr val="808080"/>
              </a:solidFill>
              <a:prstDash val="solid"/>
            </a:ln>
          </c:spPr>
        </c:majorGridlines>
        <c:numFmt formatCode="0%" sourceLinked="1"/>
        <c:majorTickMark val="out"/>
        <c:minorTickMark val="none"/>
        <c:tickLblPos val="nextTo"/>
        <c:spPr>
          <a:ln w="3175">
            <a:solidFill>
              <a:srgbClr val="808080"/>
            </a:solidFill>
            <a:prstDash val="solid"/>
          </a:ln>
        </c:spPr>
        <c:txPr>
          <a:bodyPr/>
          <a:lstStyle/>
          <a:p>
            <a:pPr>
              <a:defRPr sz="1100">
                <a:solidFill>
                  <a:srgbClr val="000000"/>
                </a:solidFill>
                <a:latin typeface="Times New Roman"/>
                <a:cs typeface="Times New Roman"/>
              </a:defRPr>
            </a:pPr>
            <a:endParaRPr lang="en-US"/>
          </a:p>
        </c:txPr>
        <c:crossAx val="147455392"/>
        <c:crosses val="autoZero"/>
        <c:crossBetween val="between"/>
        <c:majorUnit val="0.2"/>
      </c:valAx>
      <c:spPr>
        <a:solidFill>
          <a:srgbClr val="FFFFFF"/>
        </a:solidFill>
        <a:ln w="25400">
          <a:noFill/>
        </a:ln>
      </c:spPr>
    </c:plotArea>
    <c:plotVisOnly val="1"/>
    <c:dispBlanksAs val="gap"/>
    <c:showDLblsOverMax val="0"/>
  </c:chart>
  <c:spPr>
    <a:solidFill>
      <a:srgbClr val="FFFFFF"/>
    </a:solidFill>
    <a:ln w="3175">
      <a:solidFill>
        <a:srgbClr val="80808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'[MRC - Data Analysis - Use of digital and social media marketing - 28mar18_1.xls]Q22 No. of posts'!$B$8</c:f>
              <c:strCache>
                <c:ptCount val="1"/>
                <c:pt idx="0">
                  <c:v>Percentage</c:v>
                </c:pt>
              </c:strCache>
            </c:strRef>
          </c:tx>
          <c:spPr>
            <a:gradFill rotWithShape="0">
              <a:gsLst>
                <a:gs pos="0">
                  <a:srgbClr val="71A6DB"/>
                </a:gs>
                <a:gs pos="50000">
                  <a:srgbClr val="559BDB"/>
                </a:gs>
                <a:gs pos="100000">
                  <a:srgbClr val="438AC9"/>
                </a:gs>
              </a:gsLst>
              <a:lin ang="5400000"/>
            </a:gradFill>
            <a:ln w="25400">
              <a:noFill/>
            </a:ln>
          </c:spPr>
          <c:invertIfNegative val="0"/>
          <c:dLbls>
            <c:dLbl>
              <c:idx val="1"/>
              <c:layout>
                <c:manualLayout>
                  <c:x val="2.7777777777777779E-3"/>
                  <c:y val="1.4619879674936706E-2"/>
                </c:manualLayout>
              </c:layout>
              <c:showLegendKey val="0"/>
              <c:showVal val="1"/>
              <c:showCatName val="0"/>
              <c:showSerName val="0"/>
              <c:showPercent val="0"/>
              <c:showBubbleSize val="0"/>
              <c:extLst>
                <c:ext xmlns:c15="http://schemas.microsoft.com/office/drawing/2012/chart" uri="{CE6537A1-D6FC-4f65-9D91-7224C49458BB}"/>
              </c:extLst>
            </c:dLbl>
            <c:spPr>
              <a:noFill/>
              <a:ln w="25400">
                <a:noFill/>
              </a:ln>
            </c:spPr>
            <c:txPr>
              <a:bodyPr wrap="square" lIns="38100" tIns="19050" rIns="38100" bIns="19050" anchor="ctr">
                <a:spAutoFit/>
              </a:bodyPr>
              <a:lstStyle/>
              <a:p>
                <a:pPr algn="ctr" rtl="0">
                  <a:defRPr sz="1100" b="0" i="0" u="none" strike="noStrike" baseline="0">
                    <a:solidFill>
                      <a:srgbClr val="000000"/>
                    </a:solidFill>
                    <a:latin typeface="Times New Roman"/>
                    <a:ea typeface="Calibri"/>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'[MRC - Data Analysis - Use of digital and social media marketing - 28mar18_1.xls]Q22 No. of posts'!$A$9:$A$12</c:f>
              <c:strCache>
                <c:ptCount val="4"/>
                <c:pt idx="0">
                  <c:v>0</c:v>
                </c:pt>
                <c:pt idx="1">
                  <c:v>1-3</c:v>
                </c:pt>
                <c:pt idx="2">
                  <c:v>4-8</c:v>
                </c:pt>
                <c:pt idx="3">
                  <c:v>8+</c:v>
                </c:pt>
              </c:strCache>
            </c:strRef>
          </c:cat>
          <c:val>
            <c:numRef>
              <c:f>'[MRC - Data Analysis - Use of digital and social media marketing - 28mar18_1.xls]Q22 No. of posts'!$B$9:$B$12</c:f>
              <c:numCache>
                <c:formatCode>0%</c:formatCode>
                <c:ptCount val="4"/>
                <c:pt idx="0">
                  <c:v>0.31</c:v>
                </c:pt>
                <c:pt idx="1">
                  <c:v>0.56000000000000005</c:v>
                </c:pt>
                <c:pt idx="2">
                  <c:v>0.04</c:v>
                </c:pt>
                <c:pt idx="3">
                  <c:v>0.08</c:v>
                </c:pt>
              </c:numCache>
            </c:numRef>
          </c:val>
        </c:ser>
        <c:dLbls>
          <c:showLegendKey val="0"/>
          <c:showVal val="0"/>
          <c:showCatName val="0"/>
          <c:showSerName val="0"/>
          <c:showPercent val="0"/>
          <c:showBubbleSize val="0"/>
        </c:dLbls>
        <c:gapWidth val="150"/>
        <c:axId val="147456568"/>
        <c:axId val="147456960"/>
      </c:barChart>
      <c:catAx>
        <c:axId val="147456568"/>
        <c:scaling>
          <c:orientation val="minMax"/>
        </c:scaling>
        <c:delete val="0"/>
        <c:axPos val="b"/>
        <c:numFmt formatCode="General" sourceLinked="1"/>
        <c:majorTickMark val="out"/>
        <c:minorTickMark val="none"/>
        <c:tickLblPos val="nextTo"/>
        <c:spPr>
          <a:ln w="3175">
            <a:solidFill>
              <a:srgbClr val="808080"/>
            </a:solidFill>
            <a:prstDash val="solid"/>
          </a:ln>
        </c:spPr>
        <c:txPr>
          <a:bodyPr/>
          <a:lstStyle/>
          <a:p>
            <a:pPr>
              <a:defRPr sz="1100">
                <a:solidFill>
                  <a:srgbClr val="000000"/>
                </a:solidFill>
                <a:latin typeface="Times New Roman"/>
                <a:cs typeface="Times New Roman"/>
              </a:defRPr>
            </a:pPr>
            <a:endParaRPr lang="en-US"/>
          </a:p>
        </c:txPr>
        <c:crossAx val="147456960"/>
        <c:crosses val="autoZero"/>
        <c:auto val="1"/>
        <c:lblAlgn val="ctr"/>
        <c:lblOffset val="100"/>
        <c:noMultiLvlLbl val="0"/>
      </c:catAx>
      <c:valAx>
        <c:axId val="147456960"/>
        <c:scaling>
          <c:orientation val="minMax"/>
          <c:max val="1"/>
        </c:scaling>
        <c:delete val="0"/>
        <c:axPos val="l"/>
        <c:majorGridlines>
          <c:spPr>
            <a:ln w="3175">
              <a:solidFill>
                <a:srgbClr val="808080"/>
              </a:solidFill>
              <a:prstDash val="solid"/>
            </a:ln>
          </c:spPr>
        </c:majorGridlines>
        <c:numFmt formatCode="0%" sourceLinked="1"/>
        <c:majorTickMark val="out"/>
        <c:minorTickMark val="none"/>
        <c:tickLblPos val="nextTo"/>
        <c:spPr>
          <a:ln w="3175">
            <a:solidFill>
              <a:srgbClr val="808080"/>
            </a:solidFill>
            <a:prstDash val="solid"/>
          </a:ln>
        </c:spPr>
        <c:txPr>
          <a:bodyPr/>
          <a:lstStyle/>
          <a:p>
            <a:pPr>
              <a:defRPr sz="1100">
                <a:solidFill>
                  <a:srgbClr val="000000"/>
                </a:solidFill>
                <a:latin typeface="Times New Roman"/>
                <a:cs typeface="Times New Roman"/>
              </a:defRPr>
            </a:pPr>
            <a:endParaRPr lang="en-US"/>
          </a:p>
        </c:txPr>
        <c:crossAx val="147456568"/>
        <c:crosses val="autoZero"/>
        <c:crossBetween val="between"/>
        <c:majorUnit val="0.2"/>
      </c:valAx>
      <c:spPr>
        <a:solidFill>
          <a:srgbClr val="FFFFFF"/>
        </a:solidFill>
        <a:ln w="25400">
          <a:noFill/>
        </a:ln>
      </c:spPr>
    </c:plotArea>
    <c:plotVisOnly val="1"/>
    <c:dispBlanksAs val="gap"/>
    <c:showDLblsOverMax val="0"/>
  </c:chart>
  <c:spPr>
    <a:solidFill>
      <a:srgbClr val="FFFFFF"/>
    </a:solidFill>
    <a:ln w="3175">
      <a:solidFill>
        <a:srgbClr val="80808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5B9BD5"/>
            </a:solidFill>
            <a:ln w="25400">
              <a:noFill/>
            </a:ln>
          </c:spPr>
          <c:invertIfNegative val="0"/>
          <c:dLbls>
            <c:spPr>
              <a:noFill/>
              <a:ln w="25400">
                <a:noFill/>
              </a:ln>
            </c:spPr>
            <c:txPr>
              <a:bodyPr rot="0" spcFirstLastPara="1" vertOverflow="ellipsis" vert="horz" wrap="square" lIns="38100" tIns="19050" rIns="38100" bIns="19050" anchor="ctr" anchorCtr="1">
                <a:spAutoFit/>
              </a:bodyPr>
              <a:lstStyle/>
              <a:p>
                <a:pPr>
                  <a:defRPr sz="1100" b="0" i="0" u="none" strike="noStrike" kern="1200" baseline="0">
                    <a:solidFill>
                      <a:srgbClr val="000000"/>
                    </a:solidFill>
                    <a:latin typeface="Times New Roman"/>
                    <a:ea typeface="+mn-ea"/>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'[MRC - Data Analysis - Use of digital and social media marketing - 28mar18_1.xls]Q18a Do you plan to use D&amp;SM'!$A$9:$A$12</c:f>
              <c:strCache>
                <c:ptCount val="4"/>
                <c:pt idx="0">
                  <c:v>Yes, currently in process of development</c:v>
                </c:pt>
                <c:pt idx="1">
                  <c:v>Yes, soon</c:v>
                </c:pt>
                <c:pt idx="2">
                  <c:v>No</c:v>
                </c:pt>
                <c:pt idx="3">
                  <c:v>Maybe</c:v>
                </c:pt>
              </c:strCache>
            </c:strRef>
          </c:cat>
          <c:val>
            <c:numRef>
              <c:f>'[MRC - Data Analysis - Use of digital and social media marketing - 28mar18_1.xls]Q18a Do you plan to use D&amp;SM'!$B$9:$B$12</c:f>
              <c:numCache>
                <c:formatCode>0%</c:formatCode>
                <c:ptCount val="4"/>
                <c:pt idx="0">
                  <c:v>4.65E-2</c:v>
                </c:pt>
                <c:pt idx="1">
                  <c:v>0.25580000000000003</c:v>
                </c:pt>
                <c:pt idx="2">
                  <c:v>0.27900000000000003</c:v>
                </c:pt>
                <c:pt idx="3">
                  <c:v>0.41860000000000003</c:v>
                </c:pt>
              </c:numCache>
            </c:numRef>
          </c:val>
        </c:ser>
        <c:dLbls>
          <c:showLegendKey val="0"/>
          <c:showVal val="0"/>
          <c:showCatName val="0"/>
          <c:showSerName val="0"/>
          <c:showPercent val="0"/>
          <c:showBubbleSize val="0"/>
        </c:dLbls>
        <c:gapWidth val="182"/>
        <c:axId val="147864368"/>
        <c:axId val="147864760"/>
      </c:barChart>
      <c:catAx>
        <c:axId val="147864368"/>
        <c:scaling>
          <c:orientation val="minMax"/>
        </c:scaling>
        <c:delete val="0"/>
        <c:axPos val="l"/>
        <c:numFmt formatCode="General" sourceLinked="1"/>
        <c:majorTickMark val="none"/>
        <c:minorTickMark val="none"/>
        <c:tickLblPos val="nextTo"/>
        <c:spPr>
          <a:ln w="3175">
            <a:solidFill>
              <a:srgbClr val="C0C0C0"/>
            </a:solidFill>
            <a:prstDash val="solid"/>
          </a:ln>
        </c:spPr>
        <c:txPr>
          <a:bodyPr rot="-60000000" spcFirstLastPara="1" vertOverflow="ellipsis" vert="horz" wrap="square" anchor="ctr" anchorCtr="1"/>
          <a:lstStyle/>
          <a:p>
            <a:pPr>
              <a:defRPr sz="1100" b="0" i="0" u="none" strike="noStrike" kern="1200" baseline="0">
                <a:solidFill>
                  <a:srgbClr val="000000"/>
                </a:solidFill>
                <a:latin typeface="Times New Roman"/>
                <a:ea typeface="+mn-ea"/>
                <a:cs typeface="Times New Roman"/>
              </a:defRPr>
            </a:pPr>
            <a:endParaRPr lang="en-US"/>
          </a:p>
        </c:txPr>
        <c:crossAx val="147864760"/>
        <c:crosses val="autoZero"/>
        <c:auto val="1"/>
        <c:lblAlgn val="ctr"/>
        <c:lblOffset val="100"/>
        <c:noMultiLvlLbl val="0"/>
      </c:catAx>
      <c:valAx>
        <c:axId val="147864760"/>
        <c:scaling>
          <c:orientation val="minMax"/>
          <c:max val="1"/>
        </c:scaling>
        <c:delete val="0"/>
        <c:axPos val="b"/>
        <c:majorGridlines>
          <c:spPr>
            <a:ln w="3175">
              <a:solidFill>
                <a:srgbClr val="C0C0C0"/>
              </a:solidFill>
              <a:prstDash val="solid"/>
            </a:ln>
          </c:spPr>
        </c:majorGridlines>
        <c:numFmt formatCode="0%" sourceLinked="1"/>
        <c:majorTickMark val="none"/>
        <c:minorTickMark val="none"/>
        <c:tickLblPos val="nextTo"/>
        <c:spPr>
          <a:ln w="6350">
            <a:noFill/>
          </a:ln>
        </c:spPr>
        <c:txPr>
          <a:bodyPr rot="-60000000" spcFirstLastPara="1" vertOverflow="ellipsis" vert="horz" wrap="square" anchor="ctr" anchorCtr="1"/>
          <a:lstStyle/>
          <a:p>
            <a:pPr>
              <a:defRPr sz="1100" b="0" i="0" u="none" strike="noStrike" kern="1200" baseline="0">
                <a:solidFill>
                  <a:srgbClr val="000000"/>
                </a:solidFill>
                <a:latin typeface="Times New Roman"/>
                <a:ea typeface="+mn-ea"/>
                <a:cs typeface="Times New Roman"/>
              </a:defRPr>
            </a:pPr>
            <a:endParaRPr lang="en-US"/>
          </a:p>
        </c:txPr>
        <c:crossAx val="147864368"/>
        <c:crosses val="autoZero"/>
        <c:crossBetween val="between"/>
        <c:majorUnit val="0.2"/>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5B9BD5"/>
            </a:solidFill>
            <a:ln w="25400">
              <a:noFill/>
            </a:ln>
          </c:spPr>
          <c:invertIfNegative val="0"/>
          <c:dLbls>
            <c:spPr>
              <a:noFill/>
              <a:ln w="25400">
                <a:noFill/>
              </a:ln>
            </c:spPr>
            <c:txPr>
              <a:bodyPr rot="0" spcFirstLastPara="1" vertOverflow="ellipsis" vert="horz" wrap="square" lIns="38100" tIns="19050" rIns="38100" bIns="19050" anchor="ctr" anchorCtr="1">
                <a:spAutoFit/>
              </a:bodyPr>
              <a:lstStyle/>
              <a:p>
                <a:pPr>
                  <a:defRPr sz="1100" b="0" i="0" u="none" strike="noStrike" kern="1200" baseline="0">
                    <a:solidFill>
                      <a:srgbClr val="000000"/>
                    </a:solidFill>
                    <a:latin typeface="Times New Roman"/>
                    <a:ea typeface="+mn-ea"/>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'[MRC - Data Analysis - Use of digital and social media marketing - 28mar18_1.xls]Q18b Why no plan to implement'!$A$17:$A$28</c:f>
              <c:strCache>
                <c:ptCount val="12"/>
                <c:pt idx="0">
                  <c:v>Poor services being provided by Internet service providers</c:v>
                </c:pt>
                <c:pt idx="1">
                  <c:v>Suppliers and customers are not IT savvy and will not use my online service</c:v>
                </c:pt>
                <c:pt idx="2">
                  <c:v>It is more costly than traditional marketing</c:v>
                </c:pt>
                <c:pt idx="3">
                  <c:v>I am skeptical about return on investment of digital and social media marketing</c:v>
                </c:pt>
                <c:pt idx="4">
                  <c:v>Lack of data privacy</c:v>
                </c:pt>
                <c:pt idx="5">
                  <c:v>Lack of qualified staff  to develop, support, maintain and manage the digital and social media marketing</c:v>
                </c:pt>
                <c:pt idx="6">
                  <c:v>I am not convinced of its benefits</c:v>
                </c:pt>
                <c:pt idx="7">
                  <c:v>It is uncertain (not sure if it will help me achieve my aims)</c:v>
                </c:pt>
                <c:pt idx="8">
                  <c:v>I am simply not interested in digital marketing and pleased with my current marketing practices</c:v>
                </c:pt>
                <c:pt idx="9">
                  <c:v>It is more risky and not secured (e.g e-commerce frauds)</c:v>
                </c:pt>
                <c:pt idx="10">
                  <c:v>I do not find it necessary for my business</c:v>
                </c:pt>
                <c:pt idx="11">
                  <c:v>I don’t have enough knowledge and expertise to start using it</c:v>
                </c:pt>
              </c:strCache>
            </c:strRef>
          </c:cat>
          <c:val>
            <c:numRef>
              <c:f>'[MRC - Data Analysis - Use of digital and social media marketing - 28mar18_1.xls]Q18b Why no plan to implement'!$B$17:$B$28</c:f>
              <c:numCache>
                <c:formatCode>0%</c:formatCode>
                <c:ptCount val="12"/>
                <c:pt idx="0">
                  <c:v>0</c:v>
                </c:pt>
                <c:pt idx="1">
                  <c:v>0</c:v>
                </c:pt>
                <c:pt idx="2">
                  <c:v>2.8500000000000001E-2</c:v>
                </c:pt>
                <c:pt idx="3">
                  <c:v>2.8500000000000001E-2</c:v>
                </c:pt>
                <c:pt idx="4">
                  <c:v>2.8500000000000001E-2</c:v>
                </c:pt>
                <c:pt idx="5">
                  <c:v>5.7099999999999998E-2</c:v>
                </c:pt>
                <c:pt idx="6">
                  <c:v>5.7099999999999998E-2</c:v>
                </c:pt>
                <c:pt idx="7">
                  <c:v>8.5699999999999998E-2</c:v>
                </c:pt>
                <c:pt idx="8">
                  <c:v>8.5699999999999998E-2</c:v>
                </c:pt>
                <c:pt idx="9">
                  <c:v>0.1142</c:v>
                </c:pt>
                <c:pt idx="10">
                  <c:v>0.14280000000000001</c:v>
                </c:pt>
                <c:pt idx="11">
                  <c:v>0.37140000000000001</c:v>
                </c:pt>
              </c:numCache>
            </c:numRef>
          </c:val>
        </c:ser>
        <c:dLbls>
          <c:showLegendKey val="0"/>
          <c:showVal val="0"/>
          <c:showCatName val="0"/>
          <c:showSerName val="0"/>
          <c:showPercent val="0"/>
          <c:showBubbleSize val="0"/>
        </c:dLbls>
        <c:gapWidth val="182"/>
        <c:axId val="147865544"/>
        <c:axId val="147865936"/>
      </c:barChart>
      <c:catAx>
        <c:axId val="147865544"/>
        <c:scaling>
          <c:orientation val="minMax"/>
        </c:scaling>
        <c:delete val="0"/>
        <c:axPos val="l"/>
        <c:numFmt formatCode="General" sourceLinked="1"/>
        <c:majorTickMark val="none"/>
        <c:minorTickMark val="none"/>
        <c:tickLblPos val="nextTo"/>
        <c:spPr>
          <a:ln w="3175">
            <a:solidFill>
              <a:srgbClr val="C0C0C0"/>
            </a:solidFill>
            <a:prstDash val="solid"/>
          </a:ln>
        </c:spPr>
        <c:txPr>
          <a:bodyPr rot="-60000000" spcFirstLastPara="1" vertOverflow="ellipsis" vert="horz" wrap="square" anchor="ctr" anchorCtr="1"/>
          <a:lstStyle/>
          <a:p>
            <a:pPr>
              <a:defRPr sz="1100" b="0" i="0" u="none" strike="noStrike" kern="1200" baseline="0">
                <a:solidFill>
                  <a:srgbClr val="000000"/>
                </a:solidFill>
                <a:latin typeface="Times New Roman"/>
                <a:ea typeface="+mn-ea"/>
                <a:cs typeface="Times New Roman"/>
              </a:defRPr>
            </a:pPr>
            <a:endParaRPr lang="en-US"/>
          </a:p>
        </c:txPr>
        <c:crossAx val="147865936"/>
        <c:crosses val="autoZero"/>
        <c:auto val="1"/>
        <c:lblAlgn val="ctr"/>
        <c:lblOffset val="100"/>
        <c:noMultiLvlLbl val="0"/>
      </c:catAx>
      <c:valAx>
        <c:axId val="147865936"/>
        <c:scaling>
          <c:orientation val="minMax"/>
          <c:max val="1"/>
        </c:scaling>
        <c:delete val="0"/>
        <c:axPos val="b"/>
        <c:majorGridlines>
          <c:spPr>
            <a:ln w="3175">
              <a:solidFill>
                <a:srgbClr val="C0C0C0"/>
              </a:solidFill>
              <a:prstDash val="solid"/>
            </a:ln>
          </c:spPr>
        </c:majorGridlines>
        <c:numFmt formatCode="0%" sourceLinked="1"/>
        <c:majorTickMark val="none"/>
        <c:minorTickMark val="none"/>
        <c:tickLblPos val="nextTo"/>
        <c:spPr>
          <a:ln w="6350">
            <a:noFill/>
          </a:ln>
        </c:spPr>
        <c:txPr>
          <a:bodyPr rot="-60000000" spcFirstLastPara="1" vertOverflow="ellipsis" vert="horz" wrap="square" anchor="ctr" anchorCtr="1"/>
          <a:lstStyle/>
          <a:p>
            <a:pPr>
              <a:defRPr sz="1100" b="0" i="0" u="none" strike="noStrike" kern="1200" baseline="0">
                <a:solidFill>
                  <a:srgbClr val="000000"/>
                </a:solidFill>
                <a:latin typeface="Times New Roman"/>
                <a:ea typeface="+mn-ea"/>
                <a:cs typeface="Times New Roman"/>
              </a:defRPr>
            </a:pPr>
            <a:endParaRPr lang="en-US"/>
          </a:p>
        </c:txPr>
        <c:crossAx val="147865544"/>
        <c:crosses val="autoZero"/>
        <c:crossBetween val="between"/>
        <c:majorUnit val="0.2"/>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5B9BD5"/>
            </a:solidFill>
            <a:ln w="25400">
              <a:noFill/>
            </a:ln>
          </c:spPr>
          <c:invertIfNegative val="0"/>
          <c:dLbls>
            <c:spPr>
              <a:noFill/>
              <a:ln w="25400">
                <a:noFill/>
              </a:ln>
            </c:spPr>
            <c:txPr>
              <a:bodyPr rot="0" spcFirstLastPara="1" vertOverflow="ellipsis" vert="horz" wrap="square" lIns="38100" tIns="19050" rIns="38100" bIns="19050" anchor="ctr" anchorCtr="1">
                <a:spAutoFit/>
              </a:bodyPr>
              <a:lstStyle/>
              <a:p>
                <a:pPr>
                  <a:defRPr sz="1100" b="0" i="0" u="none" strike="noStrike" kern="1200" baseline="0">
                    <a:solidFill>
                      <a:srgbClr val="000000"/>
                    </a:solidFill>
                    <a:latin typeface="Times New Roman"/>
                    <a:ea typeface="+mn-ea"/>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'[MRC - Data Analysis - Use of digital and social media marketing - 28mar18_1.xls]Q18cWhat do you want to achieve'!$A$9:$A$12</c:f>
              <c:strCache>
                <c:ptCount val="4"/>
                <c:pt idx="0">
                  <c:v>Have access to a wider customer audience</c:v>
                </c:pt>
                <c:pt idx="1">
                  <c:v>Have more visibility for my products/services</c:v>
                </c:pt>
                <c:pt idx="2">
                  <c:v>Be in a better position to compete with competitors</c:v>
                </c:pt>
                <c:pt idx="3">
                  <c:v>Get clients from other countries</c:v>
                </c:pt>
              </c:strCache>
            </c:strRef>
          </c:cat>
          <c:val>
            <c:numRef>
              <c:f>'[MRC - Data Analysis - Use of digital and social media marketing - 28mar18_1.xls]Q18cWhat do you want to achieve'!$B$9:$B$12</c:f>
              <c:numCache>
                <c:formatCode>0%</c:formatCode>
                <c:ptCount val="4"/>
                <c:pt idx="0">
                  <c:v>0.46150000000000002</c:v>
                </c:pt>
                <c:pt idx="1">
                  <c:v>0.23069999999999999</c:v>
                </c:pt>
                <c:pt idx="2">
                  <c:v>0.23069999999999999</c:v>
                </c:pt>
                <c:pt idx="3">
                  <c:v>7.6899999999999996E-2</c:v>
                </c:pt>
              </c:numCache>
            </c:numRef>
          </c:val>
        </c:ser>
        <c:dLbls>
          <c:showLegendKey val="0"/>
          <c:showVal val="0"/>
          <c:showCatName val="0"/>
          <c:showSerName val="0"/>
          <c:showPercent val="0"/>
          <c:showBubbleSize val="0"/>
        </c:dLbls>
        <c:gapWidth val="219"/>
        <c:overlap val="-27"/>
        <c:axId val="147866720"/>
        <c:axId val="147867112"/>
      </c:barChart>
      <c:catAx>
        <c:axId val="147866720"/>
        <c:scaling>
          <c:orientation val="minMax"/>
        </c:scaling>
        <c:delete val="0"/>
        <c:axPos val="b"/>
        <c:numFmt formatCode="General" sourceLinked="1"/>
        <c:majorTickMark val="none"/>
        <c:minorTickMark val="none"/>
        <c:tickLblPos val="nextTo"/>
        <c:spPr>
          <a:ln w="3175">
            <a:solidFill>
              <a:srgbClr val="C0C0C0"/>
            </a:solidFill>
            <a:prstDash val="solid"/>
          </a:ln>
        </c:spPr>
        <c:txPr>
          <a:bodyPr rot="-60000000" spcFirstLastPara="1" vertOverflow="ellipsis" vert="horz" wrap="square" anchor="ctr" anchorCtr="1"/>
          <a:lstStyle/>
          <a:p>
            <a:pPr>
              <a:defRPr sz="1100" b="0" i="0" u="none" strike="noStrike" kern="1200" baseline="0">
                <a:solidFill>
                  <a:srgbClr val="000000"/>
                </a:solidFill>
                <a:latin typeface="Times New Roman"/>
                <a:ea typeface="+mn-ea"/>
                <a:cs typeface="Times New Roman"/>
              </a:defRPr>
            </a:pPr>
            <a:endParaRPr lang="en-US"/>
          </a:p>
        </c:txPr>
        <c:crossAx val="147867112"/>
        <c:crosses val="autoZero"/>
        <c:auto val="1"/>
        <c:lblAlgn val="ctr"/>
        <c:lblOffset val="100"/>
        <c:noMultiLvlLbl val="0"/>
      </c:catAx>
      <c:valAx>
        <c:axId val="147867112"/>
        <c:scaling>
          <c:orientation val="minMax"/>
          <c:max val="1"/>
        </c:scaling>
        <c:delete val="0"/>
        <c:axPos val="l"/>
        <c:majorGridlines>
          <c:spPr>
            <a:ln w="3175">
              <a:solidFill>
                <a:srgbClr val="C0C0C0"/>
              </a:solidFill>
              <a:prstDash val="solid"/>
            </a:ln>
          </c:spPr>
        </c:majorGridlines>
        <c:numFmt formatCode="0%" sourceLinked="1"/>
        <c:majorTickMark val="none"/>
        <c:minorTickMark val="none"/>
        <c:tickLblPos val="nextTo"/>
        <c:spPr>
          <a:ln w="6350">
            <a:noFill/>
          </a:ln>
        </c:spPr>
        <c:txPr>
          <a:bodyPr rot="-60000000" spcFirstLastPara="1" vertOverflow="ellipsis" vert="horz" wrap="square" anchor="ctr" anchorCtr="1"/>
          <a:lstStyle/>
          <a:p>
            <a:pPr>
              <a:defRPr sz="1100" b="0" i="0" u="none" strike="noStrike" kern="1200" baseline="0">
                <a:solidFill>
                  <a:srgbClr val="000000"/>
                </a:solidFill>
                <a:latin typeface="Times New Roman"/>
                <a:ea typeface="+mn-ea"/>
                <a:cs typeface="Times New Roman"/>
              </a:defRPr>
            </a:pPr>
            <a:endParaRPr lang="en-US"/>
          </a:p>
        </c:txPr>
        <c:crossAx val="147866720"/>
        <c:crosses val="autoZero"/>
        <c:crossBetween val="between"/>
        <c:majorUnit val="0.2"/>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'[MRC - Data Analysis - Use of digital and social media marketing - 28mar18_1.xls]Q23a Tailored content'!$B$7</c:f>
              <c:strCache>
                <c:ptCount val="1"/>
                <c:pt idx="0">
                  <c:v>Percentage</c:v>
                </c:pt>
              </c:strCache>
            </c:strRef>
          </c:tx>
          <c:spPr>
            <a:gradFill rotWithShape="0">
              <a:gsLst>
                <a:gs pos="0">
                  <a:srgbClr val="71A6DB"/>
                </a:gs>
                <a:gs pos="50000">
                  <a:srgbClr val="559BDB"/>
                </a:gs>
                <a:gs pos="100000">
                  <a:srgbClr val="438AC9"/>
                </a:gs>
              </a:gsLst>
              <a:lin ang="5400000"/>
            </a:gradFill>
            <a:ln w="25400">
              <a:noFill/>
            </a:ln>
          </c:spPr>
          <c:invertIfNegative val="0"/>
          <c:dLbls>
            <c:spPr>
              <a:noFill/>
              <a:ln w="25400">
                <a:noFill/>
              </a:ln>
            </c:spPr>
            <c:txPr>
              <a:bodyPr wrap="square" lIns="38100" tIns="19050" rIns="38100" bIns="19050" anchor="ctr">
                <a:spAutoFit/>
              </a:bodyPr>
              <a:lstStyle/>
              <a:p>
                <a:pPr algn="ctr" rtl="0">
                  <a:defRPr sz="1100" b="0" i="0" u="none" strike="noStrike" baseline="0">
                    <a:solidFill>
                      <a:srgbClr val="000000"/>
                    </a:solidFill>
                    <a:latin typeface="Times New Roman"/>
                    <a:ea typeface="Calibri"/>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'[MRC - Data Analysis - Use of digital and social media marketing - 28mar18_1.xls]Q23a Tailored content'!$A$8:$A$10</c:f>
              <c:strCache>
                <c:ptCount val="3"/>
                <c:pt idx="0">
                  <c:v>Yes</c:v>
                </c:pt>
                <c:pt idx="1">
                  <c:v>No</c:v>
                </c:pt>
                <c:pt idx="2">
                  <c:v>Don't know what this means</c:v>
                </c:pt>
              </c:strCache>
            </c:strRef>
          </c:cat>
          <c:val>
            <c:numRef>
              <c:f>'[MRC - Data Analysis - Use of digital and social media marketing - 28mar18_1.xls]Q23a Tailored content'!$B$8:$B$10</c:f>
              <c:numCache>
                <c:formatCode>0%</c:formatCode>
                <c:ptCount val="3"/>
                <c:pt idx="0">
                  <c:v>0.44</c:v>
                </c:pt>
                <c:pt idx="1">
                  <c:v>0.41</c:v>
                </c:pt>
                <c:pt idx="2">
                  <c:v>0.15</c:v>
                </c:pt>
              </c:numCache>
            </c:numRef>
          </c:val>
        </c:ser>
        <c:dLbls>
          <c:showLegendKey val="0"/>
          <c:showVal val="0"/>
          <c:showCatName val="0"/>
          <c:showSerName val="0"/>
          <c:showPercent val="0"/>
          <c:showBubbleSize val="0"/>
        </c:dLbls>
        <c:gapWidth val="150"/>
        <c:axId val="147867896"/>
        <c:axId val="147994400"/>
      </c:barChart>
      <c:catAx>
        <c:axId val="147867896"/>
        <c:scaling>
          <c:orientation val="minMax"/>
        </c:scaling>
        <c:delete val="0"/>
        <c:axPos val="b"/>
        <c:numFmt formatCode="General" sourceLinked="1"/>
        <c:majorTickMark val="out"/>
        <c:minorTickMark val="none"/>
        <c:tickLblPos val="nextTo"/>
        <c:spPr>
          <a:ln w="3175">
            <a:solidFill>
              <a:srgbClr val="808080"/>
            </a:solidFill>
            <a:prstDash val="solid"/>
          </a:ln>
        </c:spPr>
        <c:txPr>
          <a:bodyPr/>
          <a:lstStyle/>
          <a:p>
            <a:pPr>
              <a:defRPr sz="1100">
                <a:solidFill>
                  <a:srgbClr val="000000"/>
                </a:solidFill>
                <a:latin typeface="Times New Roman"/>
                <a:cs typeface="Times New Roman"/>
              </a:defRPr>
            </a:pPr>
            <a:endParaRPr lang="en-US"/>
          </a:p>
        </c:txPr>
        <c:crossAx val="147994400"/>
        <c:crosses val="autoZero"/>
        <c:auto val="1"/>
        <c:lblAlgn val="ctr"/>
        <c:lblOffset val="100"/>
        <c:noMultiLvlLbl val="0"/>
      </c:catAx>
      <c:valAx>
        <c:axId val="147994400"/>
        <c:scaling>
          <c:orientation val="minMax"/>
          <c:max val="1"/>
        </c:scaling>
        <c:delete val="0"/>
        <c:axPos val="l"/>
        <c:majorGridlines>
          <c:spPr>
            <a:ln w="3175">
              <a:solidFill>
                <a:srgbClr val="808080"/>
              </a:solidFill>
              <a:prstDash val="solid"/>
            </a:ln>
          </c:spPr>
        </c:majorGridlines>
        <c:numFmt formatCode="0%" sourceLinked="1"/>
        <c:majorTickMark val="out"/>
        <c:minorTickMark val="none"/>
        <c:tickLblPos val="nextTo"/>
        <c:spPr>
          <a:ln w="3175">
            <a:solidFill>
              <a:srgbClr val="808080"/>
            </a:solidFill>
            <a:prstDash val="solid"/>
          </a:ln>
        </c:spPr>
        <c:txPr>
          <a:bodyPr/>
          <a:lstStyle/>
          <a:p>
            <a:pPr>
              <a:defRPr sz="1100">
                <a:solidFill>
                  <a:srgbClr val="000000"/>
                </a:solidFill>
                <a:latin typeface="Times New Roman"/>
                <a:cs typeface="Times New Roman"/>
              </a:defRPr>
            </a:pPr>
            <a:endParaRPr lang="en-US"/>
          </a:p>
        </c:txPr>
        <c:crossAx val="147867896"/>
        <c:crosses val="autoZero"/>
        <c:crossBetween val="between"/>
        <c:majorUnit val="0.2"/>
      </c:valAx>
      <c:spPr>
        <a:solidFill>
          <a:srgbClr val="FFFFFF"/>
        </a:solidFill>
        <a:ln w="25400">
          <a:noFill/>
        </a:ln>
      </c:spPr>
    </c:plotArea>
    <c:plotVisOnly val="1"/>
    <c:dispBlanksAs val="gap"/>
    <c:showDLblsOverMax val="0"/>
  </c:chart>
  <c:spPr>
    <a:solidFill>
      <a:srgbClr val="FFFFFF"/>
    </a:solidFill>
    <a:ln w="3175">
      <a:solidFill>
        <a:srgbClr val="80808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doughnutChart>
        <c:varyColors val="1"/>
        <c:ser>
          <c:idx val="0"/>
          <c:order val="0"/>
          <c:tx>
            <c:strRef>
              <c:f>'[MRC - Data Analysis - Use of digital and social media marketing - 28mar18_1.xls]Q24a D&amp;SM strategies'!$B$2</c:f>
              <c:strCache>
                <c:ptCount val="1"/>
                <c:pt idx="0">
                  <c:v>Percentage</c:v>
                </c:pt>
              </c:strCache>
            </c:strRef>
          </c:tx>
          <c:spPr>
            <a:gradFill rotWithShape="0">
              <a:gsLst>
                <a:gs pos="0">
                  <a:srgbClr val="71A6DB"/>
                </a:gs>
                <a:gs pos="50000">
                  <a:srgbClr val="559BDB"/>
                </a:gs>
                <a:gs pos="100000">
                  <a:srgbClr val="438AC9"/>
                </a:gs>
              </a:gsLst>
              <a:lin ang="5400000"/>
            </a:gradFill>
            <a:ln w="25400">
              <a:noFill/>
            </a:ln>
          </c:spPr>
          <c:dPt>
            <c:idx val="0"/>
            <c:bubble3D val="0"/>
          </c:dPt>
          <c:dPt>
            <c:idx val="1"/>
            <c:bubble3D val="0"/>
            <c:spPr>
              <a:gradFill rotWithShape="0">
                <a:gsLst>
                  <a:gs pos="0">
                    <a:srgbClr val="F18C55"/>
                  </a:gs>
                  <a:gs pos="50000">
                    <a:srgbClr val="F67B28"/>
                  </a:gs>
                  <a:gs pos="100000">
                    <a:srgbClr val="E56B17"/>
                  </a:gs>
                </a:gsLst>
                <a:lin ang="5400000"/>
              </a:gradFill>
              <a:ln w="25400">
                <a:noFill/>
              </a:ln>
            </c:spPr>
          </c:dPt>
          <c:dLbls>
            <c:spPr>
              <a:noFill/>
              <a:ln w="25400">
                <a:noFill/>
              </a:ln>
            </c:spPr>
            <c:txPr>
              <a:bodyPr/>
              <a:lstStyle/>
              <a:p>
                <a:pPr>
                  <a:defRPr sz="1100">
                    <a:solidFill>
                      <a:srgbClr val="000000"/>
                    </a:solidFill>
                    <a:latin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'[MRC - Data Analysis - Use of digital and social media marketing - 28mar18_1.xls]Q24a D&amp;SM strategies'!$A$3:$A$4</c:f>
              <c:strCache>
                <c:ptCount val="2"/>
                <c:pt idx="0">
                  <c:v>Yes</c:v>
                </c:pt>
                <c:pt idx="1">
                  <c:v>No</c:v>
                </c:pt>
              </c:strCache>
            </c:strRef>
          </c:cat>
          <c:val>
            <c:numRef>
              <c:f>'[MRC - Data Analysis - Use of digital and social media marketing - 28mar18_1.xls]Q24a D&amp;SM strategies'!$B$3:$B$4</c:f>
              <c:numCache>
                <c:formatCode>0%</c:formatCode>
                <c:ptCount val="2"/>
                <c:pt idx="0">
                  <c:v>0.36</c:v>
                </c:pt>
                <c:pt idx="1">
                  <c:v>0.64</c:v>
                </c:pt>
              </c:numCache>
            </c:numRef>
          </c:val>
        </c:ser>
        <c:dLbls>
          <c:showLegendKey val="0"/>
          <c:showVal val="0"/>
          <c:showCatName val="0"/>
          <c:showSerName val="0"/>
          <c:showPercent val="0"/>
          <c:showBubbleSize val="0"/>
          <c:showLeaderLines val="0"/>
        </c:dLbls>
        <c:firstSliceAng val="0"/>
        <c:holeSize val="50"/>
      </c:doughnutChart>
      <c:spPr>
        <a:noFill/>
        <a:ln w="25400">
          <a:noFill/>
        </a:ln>
      </c:spPr>
    </c:plotArea>
    <c:legend>
      <c:legendPos val="b"/>
      <c:layout>
        <c:manualLayout>
          <c:xMode val="edge"/>
          <c:yMode val="edge"/>
          <c:x val="0.43902855568342258"/>
          <c:y val="0.87895549574531717"/>
          <c:w val="0.17616634510155413"/>
          <c:h val="0.10032841258189924"/>
        </c:manualLayout>
      </c:layout>
      <c:overlay val="0"/>
      <c:spPr>
        <a:noFill/>
        <a:ln w="25400">
          <a:noFill/>
        </a:ln>
      </c:spPr>
      <c:txPr>
        <a:bodyPr/>
        <a:lstStyle/>
        <a:p>
          <a:pPr>
            <a:defRPr sz="1100" b="0" i="0" u="none" strike="noStrike" baseline="0">
              <a:solidFill>
                <a:srgbClr val="000000"/>
              </a:solidFill>
              <a:latin typeface="Times New Roman"/>
              <a:ea typeface="Calibri"/>
              <a:cs typeface="Times New Roman"/>
            </a:defRPr>
          </a:pPr>
          <a:endParaRPr lang="en-US"/>
        </a:p>
      </c:txPr>
    </c:legend>
    <c:plotVisOnly val="1"/>
    <c:dispBlanksAs val="gap"/>
    <c:showDLblsOverMax val="0"/>
  </c:chart>
  <c:spPr>
    <a:solidFill>
      <a:srgbClr val="FFFFFF"/>
    </a:solidFill>
    <a:ln w="3175">
      <a:solidFill>
        <a:srgbClr val="80808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5B9BD5"/>
            </a:solidFill>
            <a:ln w="25400">
              <a:noFill/>
            </a:ln>
          </c:spPr>
          <c:invertIfNegative val="0"/>
          <c:dLbls>
            <c:spPr>
              <a:noFill/>
              <a:ln w="25400">
                <a:noFill/>
              </a:ln>
            </c:spPr>
            <c:txPr>
              <a:bodyPr/>
              <a:lstStyle/>
              <a:p>
                <a:pPr>
                  <a:defRPr sz="1400" b="0" i="0" u="none" strike="noStrike" baseline="0">
                    <a:solidFill>
                      <a:schemeClr val="tx2"/>
                    </a:solidFill>
                    <a:latin typeface="Times New Roman" panose="02020603050405020304" pitchFamily="18" charset="0"/>
                    <a:ea typeface="Calibri"/>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'Q11 Perception'!$A$3:$A$5</c:f>
              <c:strCache>
                <c:ptCount val="3"/>
                <c:pt idx="0">
                  <c:v>Useful</c:v>
                </c:pt>
                <c:pt idx="1">
                  <c:v>Can do without</c:v>
                </c:pt>
                <c:pt idx="2">
                  <c:v>Irrelevant to my particular business</c:v>
                </c:pt>
              </c:strCache>
            </c:strRef>
          </c:cat>
          <c:val>
            <c:numRef>
              <c:f>'Q11 Perception'!$B$3:$B$5</c:f>
              <c:numCache>
                <c:formatCode>0%</c:formatCode>
                <c:ptCount val="3"/>
                <c:pt idx="0">
                  <c:v>0.8</c:v>
                </c:pt>
                <c:pt idx="1">
                  <c:v>0.13</c:v>
                </c:pt>
                <c:pt idx="2">
                  <c:v>7.0000000000000007E-2</c:v>
                </c:pt>
              </c:numCache>
            </c:numRef>
          </c:val>
        </c:ser>
        <c:dLbls>
          <c:showLegendKey val="0"/>
          <c:showVal val="0"/>
          <c:showCatName val="0"/>
          <c:showSerName val="0"/>
          <c:showPercent val="0"/>
          <c:showBubbleSize val="0"/>
        </c:dLbls>
        <c:gapWidth val="219"/>
        <c:overlap val="-27"/>
        <c:axId val="145875600"/>
        <c:axId val="145949432"/>
      </c:barChart>
      <c:catAx>
        <c:axId val="145875600"/>
        <c:scaling>
          <c:orientation val="minMax"/>
        </c:scaling>
        <c:delete val="0"/>
        <c:axPos val="b"/>
        <c:numFmt formatCode="General" sourceLinked="1"/>
        <c:majorTickMark val="none"/>
        <c:minorTickMark val="none"/>
        <c:tickLblPos val="nextTo"/>
        <c:spPr>
          <a:ln w="3175">
            <a:solidFill>
              <a:srgbClr val="C0C0C0"/>
            </a:solidFill>
            <a:prstDash val="solid"/>
          </a:ln>
        </c:spPr>
        <c:txPr>
          <a:bodyPr rot="-60000000" spcFirstLastPara="1" vertOverflow="ellipsis" vert="horz" wrap="square" anchor="ctr" anchorCtr="1"/>
          <a:lstStyle/>
          <a:p>
            <a:pPr>
              <a:defRPr sz="1400" b="0" i="0" u="none" strike="noStrike" kern="1200" baseline="0">
                <a:solidFill>
                  <a:schemeClr val="tx2"/>
                </a:solidFill>
                <a:latin typeface="Times New Roman" panose="02020603050405020304" pitchFamily="18" charset="0"/>
                <a:ea typeface="+mn-ea"/>
                <a:cs typeface="Times New Roman" panose="02020603050405020304" pitchFamily="18" charset="0"/>
              </a:defRPr>
            </a:pPr>
            <a:endParaRPr lang="en-US"/>
          </a:p>
        </c:txPr>
        <c:crossAx val="145949432"/>
        <c:crosses val="autoZero"/>
        <c:auto val="1"/>
        <c:lblAlgn val="ctr"/>
        <c:lblOffset val="100"/>
        <c:noMultiLvlLbl val="0"/>
      </c:catAx>
      <c:valAx>
        <c:axId val="145949432"/>
        <c:scaling>
          <c:orientation val="minMax"/>
          <c:max val="1"/>
        </c:scaling>
        <c:delete val="0"/>
        <c:axPos val="l"/>
        <c:majorGridlines>
          <c:spPr>
            <a:ln w="3175">
              <a:solidFill>
                <a:srgbClr val="C0C0C0"/>
              </a:solidFill>
              <a:prstDash val="solid"/>
            </a:ln>
          </c:spPr>
        </c:majorGridlines>
        <c:numFmt formatCode="0%" sourceLinked="1"/>
        <c:majorTickMark val="none"/>
        <c:minorTickMark val="none"/>
        <c:tickLblPos val="nextTo"/>
        <c:spPr>
          <a:ln w="6350">
            <a:noFill/>
          </a:ln>
        </c:spPr>
        <c:txPr>
          <a:bodyPr rot="-60000000" spcFirstLastPara="1" vertOverflow="ellipsis" vert="horz" wrap="square" anchor="ctr" anchorCtr="1"/>
          <a:lstStyle/>
          <a:p>
            <a:pPr>
              <a:defRPr sz="1400" b="0" i="0" u="none" strike="noStrike" kern="1200" baseline="0">
                <a:solidFill>
                  <a:schemeClr val="tx2"/>
                </a:solidFill>
                <a:latin typeface="Times New Roman" panose="02020603050405020304" pitchFamily="18" charset="0"/>
                <a:ea typeface="+mn-ea"/>
                <a:cs typeface="Times New Roman" panose="02020603050405020304" pitchFamily="18" charset="0"/>
              </a:defRPr>
            </a:pPr>
            <a:endParaRPr lang="en-US"/>
          </a:p>
        </c:txPr>
        <c:crossAx val="145875600"/>
        <c:crosses val="autoZero"/>
        <c:crossBetween val="between"/>
        <c:majorUnit val="0.2"/>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lgn="ctr">
        <a:defRPr/>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doughnutChart>
        <c:varyColors val="1"/>
        <c:ser>
          <c:idx val="0"/>
          <c:order val="0"/>
          <c:tx>
            <c:strRef>
              <c:f>'[MRC - Data Analysis - Use of digital and social media marketing - 28mar18_1.xls]Q24b Strategy &amp; Marketing plan'!$B$2</c:f>
              <c:strCache>
                <c:ptCount val="1"/>
                <c:pt idx="0">
                  <c:v>Percentage</c:v>
                </c:pt>
              </c:strCache>
            </c:strRef>
          </c:tx>
          <c:spPr>
            <a:gradFill rotWithShape="0">
              <a:gsLst>
                <a:gs pos="0">
                  <a:srgbClr val="71A6DB"/>
                </a:gs>
                <a:gs pos="50000">
                  <a:srgbClr val="559BDB"/>
                </a:gs>
                <a:gs pos="100000">
                  <a:srgbClr val="438AC9"/>
                </a:gs>
              </a:gsLst>
              <a:lin ang="5400000"/>
            </a:gradFill>
            <a:ln w="25400">
              <a:noFill/>
            </a:ln>
          </c:spPr>
          <c:dPt>
            <c:idx val="0"/>
            <c:bubble3D val="0"/>
          </c:dPt>
          <c:dPt>
            <c:idx val="1"/>
            <c:bubble3D val="0"/>
            <c:spPr>
              <a:gradFill rotWithShape="0">
                <a:gsLst>
                  <a:gs pos="0">
                    <a:srgbClr val="F18C55"/>
                  </a:gs>
                  <a:gs pos="50000">
                    <a:srgbClr val="F67B28"/>
                  </a:gs>
                  <a:gs pos="100000">
                    <a:srgbClr val="E56B17"/>
                  </a:gs>
                </a:gsLst>
                <a:lin ang="5400000"/>
              </a:gradFill>
              <a:ln w="25400">
                <a:noFill/>
              </a:ln>
            </c:spPr>
          </c:dPt>
          <c:dLbls>
            <c:spPr>
              <a:noFill/>
              <a:ln w="25400">
                <a:noFill/>
              </a:ln>
            </c:spPr>
            <c:txPr>
              <a:bodyPr/>
              <a:lstStyle/>
              <a:p>
                <a:pPr>
                  <a:defRPr sz="1100">
                    <a:solidFill>
                      <a:srgbClr val="000000"/>
                    </a:solidFill>
                    <a:latin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'[MRC - Data Analysis - Use of digital and social media marketing - 28mar18_1.xls]Q24b Strategy &amp; Marketing plan'!$A$3:$A$4</c:f>
              <c:strCache>
                <c:ptCount val="2"/>
                <c:pt idx="0">
                  <c:v>Yes</c:v>
                </c:pt>
                <c:pt idx="1">
                  <c:v>No</c:v>
                </c:pt>
              </c:strCache>
            </c:strRef>
          </c:cat>
          <c:val>
            <c:numRef>
              <c:f>'[MRC - Data Analysis - Use of digital and social media marketing - 28mar18_1.xls]Q24b Strategy &amp; Marketing plan'!$B$3:$B$4</c:f>
              <c:numCache>
                <c:formatCode>0%</c:formatCode>
                <c:ptCount val="2"/>
                <c:pt idx="0">
                  <c:v>0.9</c:v>
                </c:pt>
                <c:pt idx="1">
                  <c:v>0.1</c:v>
                </c:pt>
              </c:numCache>
            </c:numRef>
          </c:val>
        </c:ser>
        <c:dLbls>
          <c:showLegendKey val="0"/>
          <c:showVal val="0"/>
          <c:showCatName val="0"/>
          <c:showSerName val="0"/>
          <c:showPercent val="0"/>
          <c:showBubbleSize val="0"/>
          <c:showLeaderLines val="0"/>
        </c:dLbls>
        <c:firstSliceAng val="0"/>
        <c:holeSize val="50"/>
      </c:doughnutChart>
      <c:spPr>
        <a:noFill/>
        <a:ln w="25400">
          <a:noFill/>
        </a:ln>
      </c:spPr>
    </c:plotArea>
    <c:legend>
      <c:legendPos val="b"/>
      <c:layout>
        <c:manualLayout>
          <c:xMode val="edge"/>
          <c:yMode val="edge"/>
          <c:x val="0.43099906210390715"/>
          <c:y val="0.88694082784784767"/>
          <c:w val="0.17087552211993851"/>
          <c:h val="9.2539093174084597E-2"/>
        </c:manualLayout>
      </c:layout>
      <c:overlay val="0"/>
      <c:spPr>
        <a:noFill/>
        <a:ln w="25400">
          <a:noFill/>
        </a:ln>
      </c:spPr>
      <c:txPr>
        <a:bodyPr/>
        <a:lstStyle/>
        <a:p>
          <a:pPr>
            <a:defRPr sz="1100" b="0" i="0" u="none" strike="noStrike" baseline="0">
              <a:solidFill>
                <a:srgbClr val="000000"/>
              </a:solidFill>
              <a:latin typeface="Times New Roman"/>
              <a:ea typeface="Calibri"/>
              <a:cs typeface="Times New Roman"/>
            </a:defRPr>
          </a:pPr>
          <a:endParaRPr lang="en-US"/>
        </a:p>
      </c:txPr>
    </c:legend>
    <c:plotVisOnly val="1"/>
    <c:dispBlanksAs val="gap"/>
    <c:showDLblsOverMax val="0"/>
  </c:chart>
  <c:spPr>
    <a:solidFill>
      <a:srgbClr val="FFFFFF"/>
    </a:solidFill>
    <a:ln w="3175">
      <a:solidFill>
        <a:srgbClr val="80808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doughnutChart>
        <c:varyColors val="1"/>
        <c:ser>
          <c:idx val="0"/>
          <c:order val="0"/>
          <c:tx>
            <c:strRef>
              <c:f>'[MRC - Data Analysis - Use of digital and social media marketing - 28mar18_1.xls]Q24c D&amp;SM Tactics'!$B$2</c:f>
              <c:strCache>
                <c:ptCount val="1"/>
                <c:pt idx="0">
                  <c:v>Percentage</c:v>
                </c:pt>
              </c:strCache>
            </c:strRef>
          </c:tx>
          <c:spPr>
            <a:gradFill rotWithShape="0">
              <a:gsLst>
                <a:gs pos="0">
                  <a:srgbClr val="71A6DB"/>
                </a:gs>
                <a:gs pos="50000">
                  <a:srgbClr val="559BDB"/>
                </a:gs>
                <a:gs pos="100000">
                  <a:srgbClr val="438AC9"/>
                </a:gs>
              </a:gsLst>
              <a:lin ang="5400000"/>
            </a:gradFill>
            <a:ln w="25400">
              <a:noFill/>
            </a:ln>
          </c:spPr>
          <c:dPt>
            <c:idx val="0"/>
            <c:bubble3D val="0"/>
          </c:dPt>
          <c:dPt>
            <c:idx val="1"/>
            <c:bubble3D val="0"/>
            <c:spPr>
              <a:gradFill rotWithShape="0">
                <a:gsLst>
                  <a:gs pos="0">
                    <a:srgbClr val="F18C55"/>
                  </a:gs>
                  <a:gs pos="50000">
                    <a:srgbClr val="F67B28"/>
                  </a:gs>
                  <a:gs pos="100000">
                    <a:srgbClr val="E56B17"/>
                  </a:gs>
                </a:gsLst>
                <a:lin ang="5400000"/>
              </a:gradFill>
              <a:ln w="25400">
                <a:noFill/>
              </a:ln>
            </c:spPr>
          </c:dPt>
          <c:dLbls>
            <c:spPr>
              <a:noFill/>
              <a:ln w="25400">
                <a:noFill/>
              </a:ln>
            </c:spPr>
            <c:txPr>
              <a:bodyPr/>
              <a:lstStyle/>
              <a:p>
                <a:pPr>
                  <a:defRPr sz="1100">
                    <a:solidFill>
                      <a:srgbClr val="000000"/>
                    </a:solidFill>
                    <a:latin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'[MRC - Data Analysis - Use of digital and social media marketing - 28mar18_1.xls]Q24c D&amp;SM Tactics'!$A$3:$A$4</c:f>
              <c:strCache>
                <c:ptCount val="2"/>
                <c:pt idx="0">
                  <c:v>Yes</c:v>
                </c:pt>
                <c:pt idx="1">
                  <c:v>No</c:v>
                </c:pt>
              </c:strCache>
            </c:strRef>
          </c:cat>
          <c:val>
            <c:numRef>
              <c:f>'[MRC - Data Analysis - Use of digital and social media marketing - 28mar18_1.xls]Q24c D&amp;SM Tactics'!$B$3:$B$4</c:f>
              <c:numCache>
                <c:formatCode>0%</c:formatCode>
                <c:ptCount val="2"/>
                <c:pt idx="0">
                  <c:v>0.64</c:v>
                </c:pt>
                <c:pt idx="1">
                  <c:v>0.36</c:v>
                </c:pt>
              </c:numCache>
            </c:numRef>
          </c:val>
        </c:ser>
        <c:dLbls>
          <c:showLegendKey val="0"/>
          <c:showVal val="0"/>
          <c:showCatName val="0"/>
          <c:showSerName val="0"/>
          <c:showPercent val="0"/>
          <c:showBubbleSize val="0"/>
          <c:showLeaderLines val="0"/>
        </c:dLbls>
        <c:firstSliceAng val="0"/>
        <c:holeSize val="50"/>
      </c:doughnutChart>
      <c:spPr>
        <a:noFill/>
        <a:ln w="25400">
          <a:noFill/>
        </a:ln>
      </c:spPr>
    </c:plotArea>
    <c:legend>
      <c:legendPos val="b"/>
      <c:layout>
        <c:manualLayout>
          <c:xMode val="edge"/>
          <c:yMode val="edge"/>
          <c:x val="0.44668675719791195"/>
          <c:y val="0.88581039938284722"/>
          <c:w val="0.15629872703473668"/>
          <c:h val="9.2688581152804525E-2"/>
        </c:manualLayout>
      </c:layout>
      <c:overlay val="0"/>
      <c:spPr>
        <a:noFill/>
        <a:ln w="25400">
          <a:noFill/>
        </a:ln>
      </c:spPr>
      <c:txPr>
        <a:bodyPr/>
        <a:lstStyle/>
        <a:p>
          <a:pPr>
            <a:defRPr sz="1100" b="0" i="0" u="none" strike="noStrike" baseline="0">
              <a:solidFill>
                <a:srgbClr val="000000"/>
              </a:solidFill>
              <a:latin typeface="Times New Roman"/>
              <a:ea typeface="Calibri"/>
              <a:cs typeface="Times New Roman"/>
            </a:defRPr>
          </a:pPr>
          <a:endParaRPr lang="en-US"/>
        </a:p>
      </c:txPr>
    </c:legend>
    <c:plotVisOnly val="1"/>
    <c:dispBlanksAs val="gap"/>
    <c:showDLblsOverMax val="0"/>
  </c:chart>
  <c:spPr>
    <a:solidFill>
      <a:srgbClr val="FFFFFF"/>
    </a:solidFill>
    <a:ln w="3175">
      <a:solidFill>
        <a:srgbClr val="80808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100" b="1">
                <a:solidFill>
                  <a:srgbClr val="000000"/>
                </a:solidFill>
                <a:latin typeface="Times New Roman"/>
                <a:cs typeface="Times New Roman"/>
              </a:defRPr>
            </a:pPr>
            <a:r>
              <a:rPr lang="en-US" sz="1100" b="1">
                <a:solidFill>
                  <a:srgbClr val="000000"/>
                </a:solidFill>
                <a:latin typeface="Times New Roman"/>
                <a:cs typeface="Times New Roman"/>
              </a:rPr>
              <a:t>Does your company sell products/services online?</a:t>
            </a:r>
          </a:p>
        </c:rich>
      </c:tx>
      <c:overlay val="0"/>
      <c:spPr>
        <a:noFill/>
        <a:ln w="25400">
          <a:noFill/>
        </a:ln>
      </c:spPr>
    </c:title>
    <c:autoTitleDeleted val="0"/>
    <c:plotArea>
      <c:layout/>
      <c:doughnutChart>
        <c:varyColors val="1"/>
        <c:ser>
          <c:idx val="0"/>
          <c:order val="0"/>
          <c:tx>
            <c:strRef>
              <c:f>'[MRC - Data Analysis - Use of digital and social media marketing - 28mar18_1.xls]Q26a Do you sell online'!$B$2</c:f>
              <c:strCache>
                <c:ptCount val="1"/>
                <c:pt idx="0">
                  <c:v>Percentage</c:v>
                </c:pt>
              </c:strCache>
            </c:strRef>
          </c:tx>
          <c:spPr>
            <a:gradFill rotWithShape="0">
              <a:gsLst>
                <a:gs pos="0">
                  <a:srgbClr val="71A6DB"/>
                </a:gs>
                <a:gs pos="50000">
                  <a:srgbClr val="559BDB"/>
                </a:gs>
                <a:gs pos="100000">
                  <a:srgbClr val="438AC9"/>
                </a:gs>
              </a:gsLst>
              <a:lin ang="5400000"/>
            </a:gradFill>
            <a:ln w="25400">
              <a:noFill/>
            </a:ln>
          </c:spPr>
          <c:dPt>
            <c:idx val="0"/>
            <c:bubble3D val="0"/>
          </c:dPt>
          <c:dPt>
            <c:idx val="1"/>
            <c:bubble3D val="0"/>
            <c:spPr>
              <a:gradFill rotWithShape="0">
                <a:gsLst>
                  <a:gs pos="0">
                    <a:srgbClr val="F18C55"/>
                  </a:gs>
                  <a:gs pos="50000">
                    <a:srgbClr val="F67B28"/>
                  </a:gs>
                  <a:gs pos="100000">
                    <a:srgbClr val="E56B17"/>
                  </a:gs>
                </a:gsLst>
                <a:lin ang="5400000"/>
              </a:gradFill>
              <a:ln w="25400">
                <a:noFill/>
              </a:ln>
            </c:spPr>
          </c:dPt>
          <c:dLbls>
            <c:spPr>
              <a:noFill/>
              <a:ln w="25400">
                <a:noFill/>
              </a:ln>
            </c:spPr>
            <c:txPr>
              <a:bodyPr/>
              <a:lstStyle/>
              <a:p>
                <a:pPr>
                  <a:defRPr sz="1100">
                    <a:solidFill>
                      <a:srgbClr val="000000"/>
                    </a:solidFill>
                    <a:latin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'[MRC - Data Analysis - Use of digital and social media marketing - 28mar18_1.xls]Q26a Do you sell online'!$A$3:$A$4</c:f>
              <c:strCache>
                <c:ptCount val="2"/>
                <c:pt idx="0">
                  <c:v>Yes</c:v>
                </c:pt>
                <c:pt idx="1">
                  <c:v>No</c:v>
                </c:pt>
              </c:strCache>
            </c:strRef>
          </c:cat>
          <c:val>
            <c:numRef>
              <c:f>'[MRC - Data Analysis - Use of digital and social media marketing - 28mar18_1.xls]Q26a Do you sell online'!$B$3:$B$4</c:f>
              <c:numCache>
                <c:formatCode>0%</c:formatCode>
                <c:ptCount val="2"/>
                <c:pt idx="0">
                  <c:v>0.14000000000000001</c:v>
                </c:pt>
                <c:pt idx="1">
                  <c:v>0.86</c:v>
                </c:pt>
              </c:numCache>
            </c:numRef>
          </c:val>
        </c:ser>
        <c:dLbls>
          <c:showLegendKey val="0"/>
          <c:showVal val="0"/>
          <c:showCatName val="0"/>
          <c:showSerName val="0"/>
          <c:showPercent val="0"/>
          <c:showBubbleSize val="0"/>
          <c:showLeaderLines val="0"/>
        </c:dLbls>
        <c:firstSliceAng val="0"/>
        <c:holeSize val="50"/>
      </c:doughnutChart>
      <c:spPr>
        <a:noFill/>
        <a:ln w="25400">
          <a:noFill/>
        </a:ln>
      </c:spPr>
    </c:plotArea>
    <c:legend>
      <c:legendPos val="r"/>
      <c:layout>
        <c:manualLayout>
          <c:xMode val="edge"/>
          <c:yMode val="edge"/>
          <c:x val="0.79018285422160695"/>
          <c:y val="0.392158578216939"/>
          <c:w val="0.10213776722090299"/>
          <c:h val="0.216776285317277"/>
        </c:manualLayout>
      </c:layout>
      <c:overlay val="0"/>
      <c:spPr>
        <a:noFill/>
        <a:ln w="25400">
          <a:noFill/>
        </a:ln>
      </c:spPr>
      <c:txPr>
        <a:bodyPr/>
        <a:lstStyle/>
        <a:p>
          <a:pPr>
            <a:defRPr sz="1100" b="0" i="0" u="none" strike="noStrike" baseline="0">
              <a:solidFill>
                <a:srgbClr val="000000"/>
              </a:solidFill>
              <a:latin typeface="Times New Roman"/>
              <a:ea typeface="Calibri"/>
              <a:cs typeface="Times New Roman"/>
            </a:defRPr>
          </a:pPr>
          <a:endParaRPr lang="en-US"/>
        </a:p>
      </c:txPr>
    </c:legend>
    <c:plotVisOnly val="1"/>
    <c:dispBlanksAs val="gap"/>
    <c:showDLblsOverMax val="0"/>
  </c:chart>
  <c:spPr>
    <a:solidFill>
      <a:srgbClr val="FFFFFF"/>
    </a:solidFill>
    <a:ln w="3175">
      <a:solidFill>
        <a:srgbClr val="80808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100" b="1">
                <a:solidFill>
                  <a:srgbClr val="000000"/>
                </a:solidFill>
                <a:latin typeface="Times New Roman"/>
                <a:cs typeface="Times New Roman"/>
              </a:defRPr>
            </a:pPr>
            <a:r>
              <a:rPr lang="en-US" sz="1100" b="1">
                <a:solidFill>
                  <a:srgbClr val="000000"/>
                </a:solidFill>
                <a:latin typeface="Times New Roman"/>
                <a:cs typeface="Times New Roman"/>
              </a:rPr>
              <a:t>If yes, do you sell online to foreign customers?</a:t>
            </a:r>
          </a:p>
        </c:rich>
      </c:tx>
      <c:overlay val="0"/>
      <c:spPr>
        <a:noFill/>
        <a:ln w="25400">
          <a:noFill/>
        </a:ln>
      </c:spPr>
    </c:title>
    <c:autoTitleDeleted val="0"/>
    <c:plotArea>
      <c:layout/>
      <c:doughnutChart>
        <c:varyColors val="1"/>
        <c:ser>
          <c:idx val="0"/>
          <c:order val="0"/>
          <c:tx>
            <c:strRef>
              <c:f>'[MRC - Data Analysis - Use of digital and social media marketing - 28mar18_1.xls]Q26b Do you sell to foreign cus'!$B$2</c:f>
              <c:strCache>
                <c:ptCount val="1"/>
                <c:pt idx="0">
                  <c:v>Percentage</c:v>
                </c:pt>
              </c:strCache>
            </c:strRef>
          </c:tx>
          <c:spPr>
            <a:gradFill rotWithShape="0">
              <a:gsLst>
                <a:gs pos="0">
                  <a:srgbClr val="71A6DB"/>
                </a:gs>
                <a:gs pos="50000">
                  <a:srgbClr val="559BDB"/>
                </a:gs>
                <a:gs pos="100000">
                  <a:srgbClr val="438AC9"/>
                </a:gs>
              </a:gsLst>
              <a:lin ang="5400000"/>
            </a:gradFill>
            <a:ln w="25400">
              <a:noFill/>
            </a:ln>
          </c:spPr>
          <c:dPt>
            <c:idx val="0"/>
            <c:bubble3D val="0"/>
          </c:dPt>
          <c:dPt>
            <c:idx val="1"/>
            <c:bubble3D val="0"/>
            <c:spPr>
              <a:gradFill rotWithShape="0">
                <a:gsLst>
                  <a:gs pos="0">
                    <a:srgbClr val="F18C55"/>
                  </a:gs>
                  <a:gs pos="50000">
                    <a:srgbClr val="F67B28"/>
                  </a:gs>
                  <a:gs pos="100000">
                    <a:srgbClr val="E56B17"/>
                  </a:gs>
                </a:gsLst>
                <a:lin ang="5400000"/>
              </a:gradFill>
              <a:ln w="25400">
                <a:noFill/>
              </a:ln>
            </c:spPr>
          </c:dPt>
          <c:dLbls>
            <c:spPr>
              <a:noFill/>
              <a:ln w="25400">
                <a:noFill/>
              </a:ln>
            </c:spPr>
            <c:txPr>
              <a:bodyPr/>
              <a:lstStyle/>
              <a:p>
                <a:pPr>
                  <a:defRPr sz="1100">
                    <a:solidFill>
                      <a:srgbClr val="000000"/>
                    </a:solidFill>
                    <a:latin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'[MRC - Data Analysis - Use of digital and social media marketing - 28mar18_1.xls]Q26b Do you sell to foreign cus'!$A$3:$A$4</c:f>
              <c:strCache>
                <c:ptCount val="2"/>
                <c:pt idx="0">
                  <c:v>Yes</c:v>
                </c:pt>
                <c:pt idx="1">
                  <c:v>No</c:v>
                </c:pt>
              </c:strCache>
            </c:strRef>
          </c:cat>
          <c:val>
            <c:numRef>
              <c:f>'[MRC - Data Analysis - Use of digital and social media marketing - 28mar18_1.xls]Q26b Do you sell to foreign cus'!$B$3:$B$4</c:f>
              <c:numCache>
                <c:formatCode>0%</c:formatCode>
                <c:ptCount val="2"/>
                <c:pt idx="0">
                  <c:v>0.8</c:v>
                </c:pt>
                <c:pt idx="1">
                  <c:v>0.2</c:v>
                </c:pt>
              </c:numCache>
            </c:numRef>
          </c:val>
        </c:ser>
        <c:dLbls>
          <c:showLegendKey val="0"/>
          <c:showVal val="0"/>
          <c:showCatName val="0"/>
          <c:showSerName val="0"/>
          <c:showPercent val="0"/>
          <c:showBubbleSize val="0"/>
          <c:showLeaderLines val="0"/>
        </c:dLbls>
        <c:firstSliceAng val="0"/>
        <c:holeSize val="50"/>
      </c:doughnutChart>
      <c:spPr>
        <a:noFill/>
        <a:ln w="25400">
          <a:noFill/>
        </a:ln>
      </c:spPr>
    </c:plotArea>
    <c:legend>
      <c:legendPos val="r"/>
      <c:layout>
        <c:manualLayout>
          <c:xMode val="edge"/>
          <c:yMode val="edge"/>
          <c:x val="0.80285110441954899"/>
          <c:y val="0.39106925359820199"/>
          <c:w val="0.10213776722090299"/>
          <c:h val="0.17320330056782099"/>
        </c:manualLayout>
      </c:layout>
      <c:overlay val="0"/>
      <c:spPr>
        <a:noFill/>
        <a:ln w="25400">
          <a:noFill/>
        </a:ln>
      </c:spPr>
      <c:txPr>
        <a:bodyPr/>
        <a:lstStyle/>
        <a:p>
          <a:pPr>
            <a:defRPr sz="1100" b="0" i="0" u="none" strike="noStrike" baseline="0">
              <a:solidFill>
                <a:srgbClr val="000000"/>
              </a:solidFill>
              <a:latin typeface="Times New Roman"/>
              <a:ea typeface="Calibri"/>
              <a:cs typeface="Times New Roman"/>
            </a:defRPr>
          </a:pPr>
          <a:endParaRPr lang="en-US"/>
        </a:p>
      </c:txPr>
    </c:legend>
    <c:plotVisOnly val="1"/>
    <c:dispBlanksAs val="gap"/>
    <c:showDLblsOverMax val="0"/>
  </c:chart>
  <c:spPr>
    <a:solidFill>
      <a:srgbClr val="FFFFFF"/>
    </a:solidFill>
    <a:ln w="3175">
      <a:solidFill>
        <a:srgbClr val="80808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doughnutChart>
        <c:varyColors val="1"/>
        <c:ser>
          <c:idx val="0"/>
          <c:order val="0"/>
          <c:tx>
            <c:strRef>
              <c:f>'[MRC - Data Analysis - Use of digital and social media marketing - 29mar18_1.xls]Q27a D&amp;SM Monitoring Analytics'!$B$2</c:f>
              <c:strCache>
                <c:ptCount val="1"/>
                <c:pt idx="0">
                  <c:v>Percentage</c:v>
                </c:pt>
              </c:strCache>
            </c:strRef>
          </c:tx>
          <c:spPr>
            <a:gradFill rotWithShape="0">
              <a:gsLst>
                <a:gs pos="0">
                  <a:srgbClr val="71A6DB"/>
                </a:gs>
                <a:gs pos="50000">
                  <a:srgbClr val="559BDB"/>
                </a:gs>
                <a:gs pos="100000">
                  <a:srgbClr val="438AC9"/>
                </a:gs>
              </a:gsLst>
              <a:lin ang="5400000"/>
            </a:gradFill>
            <a:ln w="25400">
              <a:noFill/>
            </a:ln>
          </c:spPr>
          <c:dPt>
            <c:idx val="0"/>
            <c:bubble3D val="0"/>
          </c:dPt>
          <c:dPt>
            <c:idx val="1"/>
            <c:bubble3D val="0"/>
            <c:spPr>
              <a:gradFill rotWithShape="0">
                <a:gsLst>
                  <a:gs pos="0">
                    <a:srgbClr val="F18C55"/>
                  </a:gs>
                  <a:gs pos="50000">
                    <a:srgbClr val="F67B28"/>
                  </a:gs>
                  <a:gs pos="100000">
                    <a:srgbClr val="E56B17"/>
                  </a:gs>
                </a:gsLst>
                <a:lin ang="5400000"/>
              </a:gradFill>
              <a:ln w="25400">
                <a:noFill/>
              </a:ln>
            </c:spPr>
          </c:dPt>
          <c:dPt>
            <c:idx val="2"/>
            <c:bubble3D val="0"/>
            <c:spPr>
              <a:gradFill rotWithShape="0">
                <a:gsLst>
                  <a:gs pos="0">
                    <a:srgbClr val="AFAFAF"/>
                  </a:gs>
                  <a:gs pos="50000">
                    <a:srgbClr val="A5A5A5"/>
                  </a:gs>
                  <a:gs pos="100000">
                    <a:srgbClr val="929292"/>
                  </a:gs>
                </a:gsLst>
                <a:lin ang="5400000"/>
              </a:gradFill>
              <a:ln w="25400">
                <a:noFill/>
              </a:ln>
            </c:spPr>
          </c:dPt>
          <c:dLbls>
            <c:spPr>
              <a:noFill/>
              <a:ln w="25400">
                <a:noFill/>
              </a:ln>
            </c:spPr>
            <c:txPr>
              <a:bodyPr/>
              <a:lstStyle/>
              <a:p>
                <a:pPr>
                  <a:defRPr sz="1100">
                    <a:solidFill>
                      <a:srgbClr val="000000"/>
                    </a:solidFill>
                    <a:latin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'[MRC - Data Analysis - Use of digital and social media marketing - 29mar18_1.xls]Q27a D&amp;SM Monitoring Analytics'!$A$3:$A$5</c:f>
              <c:strCache>
                <c:ptCount val="3"/>
                <c:pt idx="0">
                  <c:v>Yes</c:v>
                </c:pt>
                <c:pt idx="1">
                  <c:v>No</c:v>
                </c:pt>
                <c:pt idx="2">
                  <c:v>Don't know what this means</c:v>
                </c:pt>
              </c:strCache>
            </c:strRef>
          </c:cat>
          <c:val>
            <c:numRef>
              <c:f>'[MRC - Data Analysis - Use of digital and social media marketing - 29mar18_1.xls]Q27a D&amp;SM Monitoring Analytics'!$B$3:$B$5</c:f>
              <c:numCache>
                <c:formatCode>0%</c:formatCode>
                <c:ptCount val="3"/>
                <c:pt idx="0">
                  <c:v>0.17</c:v>
                </c:pt>
                <c:pt idx="1">
                  <c:v>0.69</c:v>
                </c:pt>
                <c:pt idx="2">
                  <c:v>0.14000000000000001</c:v>
                </c:pt>
              </c:numCache>
            </c:numRef>
          </c:val>
        </c:ser>
        <c:dLbls>
          <c:showLegendKey val="0"/>
          <c:showVal val="0"/>
          <c:showCatName val="0"/>
          <c:showSerName val="0"/>
          <c:showPercent val="0"/>
          <c:showBubbleSize val="0"/>
          <c:showLeaderLines val="0"/>
        </c:dLbls>
        <c:firstSliceAng val="0"/>
        <c:holeSize val="50"/>
      </c:doughnutChart>
      <c:spPr>
        <a:noFill/>
        <a:ln w="25400">
          <a:noFill/>
        </a:ln>
      </c:spPr>
    </c:plotArea>
    <c:legend>
      <c:legendPos val="b"/>
      <c:layout>
        <c:manualLayout>
          <c:xMode val="edge"/>
          <c:yMode val="edge"/>
          <c:x val="0.28469202194205367"/>
          <c:y val="0.90592219601132085"/>
          <c:w val="0.4306159561158926"/>
          <c:h val="5.6519433253057652E-2"/>
        </c:manualLayout>
      </c:layout>
      <c:overlay val="0"/>
      <c:spPr>
        <a:noFill/>
        <a:ln w="25400">
          <a:noFill/>
        </a:ln>
      </c:spPr>
      <c:txPr>
        <a:bodyPr/>
        <a:lstStyle/>
        <a:p>
          <a:pPr>
            <a:defRPr sz="1100" b="0" i="0" u="none" strike="noStrike" baseline="0">
              <a:solidFill>
                <a:srgbClr val="000000"/>
              </a:solidFill>
              <a:latin typeface="Times New Roman"/>
              <a:ea typeface="Calibri"/>
              <a:cs typeface="Times New Roman"/>
            </a:defRPr>
          </a:pPr>
          <a:endParaRPr lang="en-US"/>
        </a:p>
      </c:txPr>
    </c:legend>
    <c:plotVisOnly val="1"/>
    <c:dispBlanksAs val="gap"/>
    <c:showDLblsOverMax val="0"/>
  </c:chart>
  <c:spPr>
    <a:solidFill>
      <a:srgbClr val="FFFFFF"/>
    </a:solidFill>
    <a:ln w="3175">
      <a:solidFill>
        <a:srgbClr val="80808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mn-lt"/>
                <a:ea typeface="+mn-ea"/>
                <a:cs typeface="+mn-cs"/>
              </a:defRPr>
            </a:pPr>
            <a:endParaRPr lang="en-US">
              <a:solidFill>
                <a:schemeClr val="bg1"/>
              </a:solidFill>
            </a:endParaRPr>
          </a:p>
        </c:rich>
      </c:tx>
      <c:layout>
        <c:manualLayout>
          <c:xMode val="edge"/>
          <c:yMode val="edge"/>
          <c:x val="8.5510688836104381E-4"/>
          <c:y val="0.19834710743801653"/>
        </c:manualLayout>
      </c:layout>
      <c:overlay val="0"/>
      <c:spPr>
        <a:noFill/>
        <a:ln>
          <a:noFill/>
        </a:ln>
        <a:effectLst/>
      </c:spPr>
      <c:txPr>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'[MRC - Data Analysis - Use of digital and social media marketing - 29mar18_1.xls]Q27b Effective data'!$B$2</c:f>
              <c:strCache>
                <c:ptCount val="1"/>
                <c:pt idx="0">
                  <c:v>Percentage</c:v>
                </c:pt>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spPr>
                <a:noFill/>
                <a:ln>
                  <a:noFill/>
                </a:ln>
                <a:effectLst/>
              </c:spPr>
              <c:txPr>
                <a:bodyPr rot="0" spcFirstLastPara="1" vertOverflow="ellipsis" vert="horz" wrap="square" lIns="38100" tIns="19050" rIns="38100" bIns="19050" anchor="ctr" anchorCtr="1">
                  <a:spAutoFit/>
                </a:bodyPr>
                <a:lstStyle/>
                <a:p>
                  <a:pPr>
                    <a:defRPr sz="1100" b="1" i="0" u="none" strike="noStrike" kern="1200" spc="0" baseline="0">
                      <a:solidFill>
                        <a:schemeClr val="accent1"/>
                      </a:solidFill>
                      <a:latin typeface="+mn-lt"/>
                      <a:ea typeface="+mn-ea"/>
                      <a:cs typeface="+mn-cs"/>
                    </a:defRPr>
                  </a:pPr>
                  <a:endParaRPr lang="en-US"/>
                </a:p>
              </c:txPr>
              <c:dLblPos val="outEnd"/>
              <c:showLegendKey val="0"/>
              <c:showVal val="1"/>
              <c:showCatName val="1"/>
              <c:showSerName val="0"/>
              <c:showPercent val="0"/>
              <c:showBubbleSize val="0"/>
            </c:dLbl>
            <c:dLbl>
              <c:idx val="1"/>
              <c:spPr>
                <a:noFill/>
                <a:ln>
                  <a:noFill/>
                </a:ln>
                <a:effectLst/>
              </c:spPr>
              <c:txPr>
                <a:bodyPr rot="0" spcFirstLastPara="1" vertOverflow="ellipsis" vert="horz" wrap="square" lIns="38100" tIns="19050" rIns="38100" bIns="19050" anchor="ctr" anchorCtr="1">
                  <a:spAutoFit/>
                </a:bodyPr>
                <a:lstStyle/>
                <a:p>
                  <a:pPr>
                    <a:defRPr sz="1100" b="1" i="0" u="none" strike="noStrike" kern="1200" spc="0" baseline="0">
                      <a:solidFill>
                        <a:schemeClr val="accent2"/>
                      </a:solidFill>
                      <a:latin typeface="+mn-lt"/>
                      <a:ea typeface="+mn-ea"/>
                      <a:cs typeface="+mn-cs"/>
                    </a:defRPr>
                  </a:pPr>
                  <a:endParaRPr lang="en-US"/>
                </a:p>
              </c:txPr>
              <c:dLblPos val="outEnd"/>
              <c:showLegendKey val="0"/>
              <c:showVal val="1"/>
              <c:showCatName val="1"/>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spc="0" baseline="0">
                    <a:solidFill>
                      <a:schemeClr val="accent1"/>
                    </a:solidFill>
                    <a:latin typeface="+mn-lt"/>
                    <a:ea typeface="+mn-ea"/>
                    <a:cs typeface="+mn-cs"/>
                  </a:defRPr>
                </a:pPr>
                <a:endParaRPr lang="en-US"/>
              </a:p>
            </c:tx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'[MRC - Data Analysis - Use of digital and social media marketing - 29mar18_1.xls]Q27b Effective data'!$A$3:$A$4</c:f>
              <c:strCache>
                <c:ptCount val="2"/>
                <c:pt idx="0">
                  <c:v>Yes</c:v>
                </c:pt>
                <c:pt idx="1">
                  <c:v>No</c:v>
                </c:pt>
              </c:strCache>
            </c:strRef>
          </c:cat>
          <c:val>
            <c:numRef>
              <c:f>'[MRC - Data Analysis - Use of digital and social media marketing - 29mar18_1.xls]Q27b Effective data'!$B$3:$B$4</c:f>
              <c:numCache>
                <c:formatCode>0%</c:formatCode>
                <c:ptCount val="2"/>
                <c:pt idx="0">
                  <c:v>0.19</c:v>
                </c:pt>
                <c:pt idx="1">
                  <c:v>0.81</c:v>
                </c:pt>
              </c:numCache>
            </c:numRef>
          </c:val>
        </c:ser>
        <c:dLbls>
          <c:dLblPos val="outEnd"/>
          <c:showLegendKey val="0"/>
          <c:showVal val="0"/>
          <c:showCatName val="1"/>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bar"/>
        <c:grouping val="clustered"/>
        <c:varyColors val="0"/>
        <c:ser>
          <c:idx val="0"/>
          <c:order val="0"/>
          <c:tx>
            <c:strRef>
              <c:f>'[MRC - Data Analysis - Use of digital and social media marketing - 29mar18_1.xls]Q28a Measurement'!$B$8</c:f>
              <c:strCache>
                <c:ptCount val="1"/>
                <c:pt idx="0">
                  <c:v>Percentage</c:v>
                </c:pt>
              </c:strCache>
            </c:strRef>
          </c:tx>
          <c:spPr>
            <a:gradFill rotWithShape="0">
              <a:gsLst>
                <a:gs pos="0">
                  <a:srgbClr val="71A6DB"/>
                </a:gs>
                <a:gs pos="50000">
                  <a:srgbClr val="559BDB"/>
                </a:gs>
                <a:gs pos="100000">
                  <a:srgbClr val="438AC9"/>
                </a:gs>
              </a:gsLst>
              <a:lin ang="5400000"/>
            </a:gradFill>
            <a:ln w="25400">
              <a:noFill/>
            </a:ln>
          </c:spPr>
          <c:invertIfNegative val="0"/>
          <c:dLbls>
            <c:spPr>
              <a:noFill/>
              <a:ln w="25400">
                <a:noFill/>
              </a:ln>
            </c:spPr>
            <c:txPr>
              <a:bodyPr wrap="square" lIns="38100" tIns="19050" rIns="38100" bIns="19050" anchor="ctr">
                <a:spAutoFit/>
              </a:bodyPr>
              <a:lstStyle/>
              <a:p>
                <a:pPr algn="ctr" rtl="0">
                  <a:defRPr sz="1100" b="0" i="0" u="none" strike="noStrike" baseline="0">
                    <a:solidFill>
                      <a:srgbClr val="000000"/>
                    </a:solidFill>
                    <a:latin typeface="Times New Roman"/>
                    <a:ea typeface="Calibri"/>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'[MRC - Data Analysis - Use of digital and social media marketing - 29mar18_1.xls]Q28a Measurement'!$A$9:$A$12</c:f>
              <c:strCache>
                <c:ptCount val="4"/>
                <c:pt idx="0">
                  <c:v>Digital marketing performance measures (digital marketing sales volume, retention, digital sales, etc)</c:v>
                </c:pt>
                <c:pt idx="1">
                  <c:v>Consumer behavior measures (customer loyalty, retention, acquisition, etc)</c:v>
                </c:pt>
                <c:pt idx="2">
                  <c:v>Financial measures (return on sales, return on digital marketing investment, profitability, etc)</c:v>
                </c:pt>
                <c:pt idx="3">
                  <c:v>Do not use any measurement</c:v>
                </c:pt>
              </c:strCache>
            </c:strRef>
          </c:cat>
          <c:val>
            <c:numRef>
              <c:f>'[MRC - Data Analysis - Use of digital and social media marketing - 29mar18_1.xls]Q28a Measurement'!$B$9:$B$12</c:f>
              <c:numCache>
                <c:formatCode>0%</c:formatCode>
                <c:ptCount val="4"/>
                <c:pt idx="0">
                  <c:v>7.0000000000000007E-2</c:v>
                </c:pt>
                <c:pt idx="1">
                  <c:v>0.18</c:v>
                </c:pt>
                <c:pt idx="2">
                  <c:v>0.2</c:v>
                </c:pt>
                <c:pt idx="3">
                  <c:v>0.55000000000000004</c:v>
                </c:pt>
              </c:numCache>
            </c:numRef>
          </c:val>
        </c:ser>
        <c:dLbls>
          <c:showLegendKey val="0"/>
          <c:showVal val="0"/>
          <c:showCatName val="0"/>
          <c:showSerName val="0"/>
          <c:showPercent val="0"/>
          <c:showBubbleSize val="0"/>
        </c:dLbls>
        <c:gapWidth val="150"/>
        <c:axId val="147997928"/>
        <c:axId val="171257120"/>
      </c:barChart>
      <c:catAx>
        <c:axId val="147997928"/>
        <c:scaling>
          <c:orientation val="minMax"/>
        </c:scaling>
        <c:delete val="0"/>
        <c:axPos val="l"/>
        <c:numFmt formatCode="General" sourceLinked="1"/>
        <c:majorTickMark val="out"/>
        <c:minorTickMark val="none"/>
        <c:tickLblPos val="nextTo"/>
        <c:spPr>
          <a:ln w="3175">
            <a:solidFill>
              <a:srgbClr val="808080"/>
            </a:solidFill>
            <a:prstDash val="solid"/>
          </a:ln>
        </c:spPr>
        <c:txPr>
          <a:bodyPr/>
          <a:lstStyle/>
          <a:p>
            <a:pPr>
              <a:defRPr sz="1100">
                <a:solidFill>
                  <a:srgbClr val="000000"/>
                </a:solidFill>
                <a:latin typeface="Times New Roman"/>
                <a:cs typeface="Times New Roman"/>
              </a:defRPr>
            </a:pPr>
            <a:endParaRPr lang="en-US"/>
          </a:p>
        </c:txPr>
        <c:crossAx val="171257120"/>
        <c:crosses val="autoZero"/>
        <c:auto val="1"/>
        <c:lblAlgn val="ctr"/>
        <c:lblOffset val="100"/>
        <c:noMultiLvlLbl val="0"/>
      </c:catAx>
      <c:valAx>
        <c:axId val="171257120"/>
        <c:scaling>
          <c:orientation val="minMax"/>
          <c:max val="1"/>
        </c:scaling>
        <c:delete val="0"/>
        <c:axPos val="b"/>
        <c:majorGridlines>
          <c:spPr>
            <a:ln w="3175">
              <a:solidFill>
                <a:srgbClr val="808080"/>
              </a:solidFill>
              <a:prstDash val="solid"/>
            </a:ln>
          </c:spPr>
        </c:majorGridlines>
        <c:numFmt formatCode="0%" sourceLinked="1"/>
        <c:majorTickMark val="out"/>
        <c:minorTickMark val="none"/>
        <c:tickLblPos val="nextTo"/>
        <c:spPr>
          <a:ln w="3175">
            <a:solidFill>
              <a:srgbClr val="808080"/>
            </a:solidFill>
            <a:prstDash val="solid"/>
          </a:ln>
        </c:spPr>
        <c:txPr>
          <a:bodyPr/>
          <a:lstStyle/>
          <a:p>
            <a:pPr>
              <a:defRPr sz="1100">
                <a:solidFill>
                  <a:srgbClr val="000000"/>
                </a:solidFill>
                <a:latin typeface="Times New Roman"/>
                <a:cs typeface="Times New Roman"/>
              </a:defRPr>
            </a:pPr>
            <a:endParaRPr lang="en-US"/>
          </a:p>
        </c:txPr>
        <c:crossAx val="147997928"/>
        <c:crosses val="autoZero"/>
        <c:crossBetween val="between"/>
        <c:majorUnit val="0.2"/>
      </c:valAx>
      <c:spPr>
        <a:solidFill>
          <a:srgbClr val="FFFFFF"/>
        </a:solidFill>
        <a:ln w="25400">
          <a:noFill/>
        </a:ln>
      </c:spPr>
    </c:plotArea>
    <c:plotVisOnly val="1"/>
    <c:dispBlanksAs val="gap"/>
    <c:showDLblsOverMax val="0"/>
  </c:chart>
  <c:spPr>
    <a:solidFill>
      <a:srgbClr val="FFFFFF"/>
    </a:solidFill>
    <a:ln w="3175">
      <a:solidFill>
        <a:srgbClr val="80808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3772346165062703"/>
          <c:y val="2.0547945205479451E-2"/>
          <c:w val="0.50556940799066785"/>
          <c:h val="0.87516664868946181"/>
        </c:manualLayout>
      </c:layout>
      <c:barChart>
        <c:barDir val="bar"/>
        <c:grouping val="stacked"/>
        <c:varyColors val="0"/>
        <c:ser>
          <c:idx val="0"/>
          <c:order val="0"/>
          <c:tx>
            <c:strRef>
              <c:f>'Q29a Effectiveness'!$I$2</c:f>
              <c:strCache>
                <c:ptCount val="1"/>
                <c:pt idx="0">
                  <c:v>Moderately effective/Very effective</c:v>
                </c:pt>
              </c:strCache>
            </c:strRef>
          </c:tx>
          <c:spPr>
            <a:solidFill>
              <a:srgbClr val="92D050"/>
            </a:solidFill>
          </c:spPr>
          <c:invertIfNegative val="0"/>
          <c:dLbls>
            <c:dLbl>
              <c:idx val="0"/>
              <c:layout>
                <c:manualLayout>
                  <c:x val="2.344687805146238E-2"/>
                  <c:y val="-1.0292292412659959E-16"/>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100">
                    <a:solidFill>
                      <a:srgbClr val="000000"/>
                    </a:solidFill>
                    <a:latin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'Q29a Effectiveness'!$H$3:$H$14</c:f>
              <c:strCache>
                <c:ptCount val="12"/>
                <c:pt idx="0">
                  <c:v>WeChat</c:v>
                </c:pt>
                <c:pt idx="1">
                  <c:v>Pinterest</c:v>
                </c:pt>
                <c:pt idx="2">
                  <c:v>Search Engine Marketing (SEM) / Search Engine Optimization (SEO)</c:v>
                </c:pt>
                <c:pt idx="3">
                  <c:v>Twitter</c:v>
                </c:pt>
                <c:pt idx="4">
                  <c:v>Google+</c:v>
                </c:pt>
                <c:pt idx="5">
                  <c:v>YouTube</c:v>
                </c:pt>
                <c:pt idx="6">
                  <c:v>SMS Marketing</c:v>
                </c:pt>
                <c:pt idx="7">
                  <c:v>Instagram</c:v>
                </c:pt>
                <c:pt idx="8">
                  <c:v>Company website</c:v>
                </c:pt>
                <c:pt idx="9">
                  <c:v>Email marketing</c:v>
                </c:pt>
                <c:pt idx="10">
                  <c:v>WhatsApp Marketing</c:v>
                </c:pt>
                <c:pt idx="11">
                  <c:v>Facebook</c:v>
                </c:pt>
              </c:strCache>
            </c:strRef>
          </c:cat>
          <c:val>
            <c:numRef>
              <c:f>'Q29a Effectiveness'!$I$3:$I$14</c:f>
              <c:numCache>
                <c:formatCode>0%</c:formatCode>
                <c:ptCount val="12"/>
                <c:pt idx="0">
                  <c:v>0.01</c:v>
                </c:pt>
                <c:pt idx="1">
                  <c:v>0.04</c:v>
                </c:pt>
                <c:pt idx="2">
                  <c:v>0.05</c:v>
                </c:pt>
                <c:pt idx="3">
                  <c:v>7.0000000000000007E-2</c:v>
                </c:pt>
                <c:pt idx="4">
                  <c:v>7.0000000000000007E-2</c:v>
                </c:pt>
                <c:pt idx="5">
                  <c:v>0.09</c:v>
                </c:pt>
                <c:pt idx="6">
                  <c:v>0.1</c:v>
                </c:pt>
                <c:pt idx="7">
                  <c:v>0.12</c:v>
                </c:pt>
                <c:pt idx="8">
                  <c:v>0.3</c:v>
                </c:pt>
                <c:pt idx="9">
                  <c:v>0.31</c:v>
                </c:pt>
                <c:pt idx="10">
                  <c:v>0.38</c:v>
                </c:pt>
                <c:pt idx="11">
                  <c:v>0.61</c:v>
                </c:pt>
              </c:numCache>
            </c:numRef>
          </c:val>
        </c:ser>
        <c:ser>
          <c:idx val="1"/>
          <c:order val="1"/>
          <c:tx>
            <c:strRef>
              <c:f>'Q29a Effectiveness'!$J$2</c:f>
              <c:strCache>
                <c:ptCount val="1"/>
                <c:pt idx="0">
                  <c:v>Ineffective</c:v>
                </c:pt>
              </c:strCache>
            </c:strRef>
          </c:tx>
          <c:invertIfNegative val="0"/>
          <c:dLbls>
            <c:dLbl>
              <c:idx val="1"/>
              <c:layout>
                <c:manualLayout>
                  <c:x val="1.6203703703703703E-2"/>
                  <c:y val="-2.2831050228312175E-3"/>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6.9444444444444441E-3"/>
                  <c:y val="0"/>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7.9525093673672356E-3"/>
                  <c:y val="-1.0292292412659959E-16"/>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4.7715056204203406E-3"/>
                  <c:y val="0"/>
                </c:manualLayout>
              </c:layout>
              <c:showLegendKey val="0"/>
              <c:showVal val="1"/>
              <c:showCatName val="0"/>
              <c:showSerName val="0"/>
              <c:showPercent val="0"/>
              <c:showBubbleSize val="0"/>
              <c:extLst>
                <c:ext xmlns:c15="http://schemas.microsoft.com/office/drawing/2012/chart" uri="{CE6537A1-D6FC-4f65-9D91-7224C49458BB}"/>
              </c:extLst>
            </c:dLbl>
            <c:dLbl>
              <c:idx val="7"/>
              <c:layout>
                <c:manualLayout>
                  <c:x val="9.2592592592592587E-3"/>
                  <c:y val="-8.3712883778761592E-17"/>
                </c:manualLayout>
              </c:layout>
              <c:showLegendKey val="0"/>
              <c:showVal val="1"/>
              <c:showCatName val="0"/>
              <c:showSerName val="0"/>
              <c:showPercent val="0"/>
              <c:showBubbleSize val="0"/>
              <c:extLst>
                <c:ext xmlns:c15="http://schemas.microsoft.com/office/drawing/2012/chart" uri="{CE6537A1-D6FC-4f65-9D91-7224C49458BB}"/>
              </c:extLst>
            </c:dLbl>
            <c:dLbl>
              <c:idx val="9"/>
              <c:layout>
                <c:manualLayout>
                  <c:x val="9.2592592592592587E-3"/>
                  <c:y val="0"/>
                </c:manualLayout>
              </c:layout>
              <c:showLegendKey val="0"/>
              <c:showVal val="1"/>
              <c:showCatName val="0"/>
              <c:showSerName val="0"/>
              <c:showPercent val="0"/>
              <c:showBubbleSize val="0"/>
              <c:extLst>
                <c:ext xmlns:c15="http://schemas.microsoft.com/office/drawing/2012/chart" uri="{CE6537A1-D6FC-4f65-9D91-7224C49458BB}"/>
              </c:extLst>
            </c:dLbl>
            <c:dLbl>
              <c:idx val="10"/>
              <c:layout>
                <c:manualLayout>
                  <c:x val="6.9444444444443599E-3"/>
                  <c:y val="0"/>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100">
                    <a:solidFill>
                      <a:srgbClr val="000000"/>
                    </a:solidFill>
                    <a:latin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'Q29a Effectiveness'!$H$3:$H$14</c:f>
              <c:strCache>
                <c:ptCount val="12"/>
                <c:pt idx="0">
                  <c:v>WeChat</c:v>
                </c:pt>
                <c:pt idx="1">
                  <c:v>Pinterest</c:v>
                </c:pt>
                <c:pt idx="2">
                  <c:v>Search Engine Marketing (SEM) / Search Engine Optimization (SEO)</c:v>
                </c:pt>
                <c:pt idx="3">
                  <c:v>Twitter</c:v>
                </c:pt>
                <c:pt idx="4">
                  <c:v>Google+</c:v>
                </c:pt>
                <c:pt idx="5">
                  <c:v>YouTube</c:v>
                </c:pt>
                <c:pt idx="6">
                  <c:v>SMS Marketing</c:v>
                </c:pt>
                <c:pt idx="7">
                  <c:v>Instagram</c:v>
                </c:pt>
                <c:pt idx="8">
                  <c:v>Company website</c:v>
                </c:pt>
                <c:pt idx="9">
                  <c:v>Email marketing</c:v>
                </c:pt>
                <c:pt idx="10">
                  <c:v>WhatsApp Marketing</c:v>
                </c:pt>
                <c:pt idx="11">
                  <c:v>Facebook</c:v>
                </c:pt>
              </c:strCache>
            </c:strRef>
          </c:cat>
          <c:val>
            <c:numRef>
              <c:f>'Q29a Effectiveness'!$J$3:$J$14</c:f>
              <c:numCache>
                <c:formatCode>0%</c:formatCode>
                <c:ptCount val="12"/>
                <c:pt idx="1">
                  <c:v>0.01</c:v>
                </c:pt>
                <c:pt idx="3">
                  <c:v>0.02</c:v>
                </c:pt>
                <c:pt idx="4">
                  <c:v>0.02</c:v>
                </c:pt>
                <c:pt idx="5">
                  <c:v>0.02</c:v>
                </c:pt>
                <c:pt idx="7">
                  <c:v>0.01</c:v>
                </c:pt>
                <c:pt idx="9">
                  <c:v>0.03</c:v>
                </c:pt>
                <c:pt idx="10">
                  <c:v>0.01</c:v>
                </c:pt>
                <c:pt idx="11">
                  <c:v>0.01</c:v>
                </c:pt>
              </c:numCache>
            </c:numRef>
          </c:val>
        </c:ser>
        <c:ser>
          <c:idx val="2"/>
          <c:order val="2"/>
          <c:tx>
            <c:strRef>
              <c:f>'Q29a Effectiveness'!$K$2</c:f>
              <c:strCache>
                <c:ptCount val="1"/>
                <c:pt idx="0">
                  <c:v>Do not make use of it</c:v>
                </c:pt>
              </c:strCache>
            </c:strRef>
          </c:tx>
          <c:spPr>
            <a:solidFill>
              <a:srgbClr val="00B0F0"/>
            </a:solidFill>
          </c:spPr>
          <c:invertIfNegative val="0"/>
          <c:dLbls>
            <c:dLbl>
              <c:idx val="11"/>
              <c:layout>
                <c:manualLayout>
                  <c:x val="6.9444444444442749E-3"/>
                  <c:y val="-2.7397260273972601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100">
                    <a:solidFill>
                      <a:srgbClr val="000000"/>
                    </a:solidFill>
                    <a:latin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'Q29a Effectiveness'!$H$3:$H$14</c:f>
              <c:strCache>
                <c:ptCount val="12"/>
                <c:pt idx="0">
                  <c:v>WeChat</c:v>
                </c:pt>
                <c:pt idx="1">
                  <c:v>Pinterest</c:v>
                </c:pt>
                <c:pt idx="2">
                  <c:v>Search Engine Marketing (SEM) / Search Engine Optimization (SEO)</c:v>
                </c:pt>
                <c:pt idx="3">
                  <c:v>Twitter</c:v>
                </c:pt>
                <c:pt idx="4">
                  <c:v>Google+</c:v>
                </c:pt>
                <c:pt idx="5">
                  <c:v>YouTube</c:v>
                </c:pt>
                <c:pt idx="6">
                  <c:v>SMS Marketing</c:v>
                </c:pt>
                <c:pt idx="7">
                  <c:v>Instagram</c:v>
                </c:pt>
                <c:pt idx="8">
                  <c:v>Company website</c:v>
                </c:pt>
                <c:pt idx="9">
                  <c:v>Email marketing</c:v>
                </c:pt>
                <c:pt idx="10">
                  <c:v>WhatsApp Marketing</c:v>
                </c:pt>
                <c:pt idx="11">
                  <c:v>Facebook</c:v>
                </c:pt>
              </c:strCache>
            </c:strRef>
          </c:cat>
          <c:val>
            <c:numRef>
              <c:f>'Q29a Effectiveness'!$K$3:$K$14</c:f>
              <c:numCache>
                <c:formatCode>0%</c:formatCode>
                <c:ptCount val="12"/>
                <c:pt idx="1">
                  <c:v>0.56000000000000005</c:v>
                </c:pt>
                <c:pt idx="2">
                  <c:v>0.64</c:v>
                </c:pt>
                <c:pt idx="3">
                  <c:v>0.55000000000000004</c:v>
                </c:pt>
                <c:pt idx="4">
                  <c:v>0.47</c:v>
                </c:pt>
                <c:pt idx="5">
                  <c:v>0.48</c:v>
                </c:pt>
                <c:pt idx="6">
                  <c:v>0.57999999999999996</c:v>
                </c:pt>
                <c:pt idx="7">
                  <c:v>0.48</c:v>
                </c:pt>
                <c:pt idx="8">
                  <c:v>0.36</c:v>
                </c:pt>
                <c:pt idx="9">
                  <c:v>0.32</c:v>
                </c:pt>
                <c:pt idx="10">
                  <c:v>0.19</c:v>
                </c:pt>
                <c:pt idx="11">
                  <c:v>0.03</c:v>
                </c:pt>
              </c:numCache>
            </c:numRef>
          </c:val>
        </c:ser>
        <c:ser>
          <c:idx val="3"/>
          <c:order val="3"/>
          <c:tx>
            <c:strRef>
              <c:f>'Q29a Effectiveness'!$L$2</c:f>
              <c:strCache>
                <c:ptCount val="1"/>
                <c:pt idx="0">
                  <c:v>Don’t know</c:v>
                </c:pt>
              </c:strCache>
            </c:strRef>
          </c:tx>
          <c:spPr>
            <a:solidFill>
              <a:srgbClr val="FFFF00"/>
            </a:solidFill>
          </c:spPr>
          <c:invertIfNegative val="0"/>
          <c:dLbls>
            <c:dLbl>
              <c:idx val="11"/>
              <c:layout>
                <c:manualLayout>
                  <c:x val="6.9444444444442749E-3"/>
                  <c:y val="2.2831050228310501E-3"/>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100">
                    <a:solidFill>
                      <a:srgbClr val="000000"/>
                    </a:solidFill>
                    <a:latin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'Q29a Effectiveness'!$H$3:$H$14</c:f>
              <c:strCache>
                <c:ptCount val="12"/>
                <c:pt idx="0">
                  <c:v>WeChat</c:v>
                </c:pt>
                <c:pt idx="1">
                  <c:v>Pinterest</c:v>
                </c:pt>
                <c:pt idx="2">
                  <c:v>Search Engine Marketing (SEM) / Search Engine Optimization (SEO)</c:v>
                </c:pt>
                <c:pt idx="3">
                  <c:v>Twitter</c:v>
                </c:pt>
                <c:pt idx="4">
                  <c:v>Google+</c:v>
                </c:pt>
                <c:pt idx="5">
                  <c:v>YouTube</c:v>
                </c:pt>
                <c:pt idx="6">
                  <c:v>SMS Marketing</c:v>
                </c:pt>
                <c:pt idx="7">
                  <c:v>Instagram</c:v>
                </c:pt>
                <c:pt idx="8">
                  <c:v>Company website</c:v>
                </c:pt>
                <c:pt idx="9">
                  <c:v>Email marketing</c:v>
                </c:pt>
                <c:pt idx="10">
                  <c:v>WhatsApp Marketing</c:v>
                </c:pt>
                <c:pt idx="11">
                  <c:v>Facebook</c:v>
                </c:pt>
              </c:strCache>
            </c:strRef>
          </c:cat>
          <c:val>
            <c:numRef>
              <c:f>'Q29a Effectiveness'!$L$3:$L$14</c:f>
              <c:numCache>
                <c:formatCode>0%</c:formatCode>
                <c:ptCount val="12"/>
                <c:pt idx="1">
                  <c:v>0.09</c:v>
                </c:pt>
                <c:pt idx="2">
                  <c:v>0.03</c:v>
                </c:pt>
                <c:pt idx="3">
                  <c:v>0.08</c:v>
                </c:pt>
                <c:pt idx="4">
                  <c:v>0.15</c:v>
                </c:pt>
                <c:pt idx="5">
                  <c:v>0.13</c:v>
                </c:pt>
                <c:pt idx="6">
                  <c:v>0.04</c:v>
                </c:pt>
                <c:pt idx="7">
                  <c:v>0.1</c:v>
                </c:pt>
                <c:pt idx="8">
                  <c:v>0.05</c:v>
                </c:pt>
                <c:pt idx="9">
                  <c:v>0.06</c:v>
                </c:pt>
                <c:pt idx="10">
                  <c:v>0.14000000000000001</c:v>
                </c:pt>
                <c:pt idx="11">
                  <c:v>0.06</c:v>
                </c:pt>
              </c:numCache>
            </c:numRef>
          </c:val>
        </c:ser>
        <c:dLbls>
          <c:showLegendKey val="0"/>
          <c:showVal val="0"/>
          <c:showCatName val="0"/>
          <c:showSerName val="0"/>
          <c:showPercent val="0"/>
          <c:showBubbleSize val="0"/>
        </c:dLbls>
        <c:gapWidth val="150"/>
        <c:overlap val="100"/>
        <c:axId val="171257904"/>
        <c:axId val="171258296"/>
      </c:barChart>
      <c:catAx>
        <c:axId val="171257904"/>
        <c:scaling>
          <c:orientation val="minMax"/>
        </c:scaling>
        <c:delete val="0"/>
        <c:axPos val="l"/>
        <c:numFmt formatCode="General" sourceLinked="0"/>
        <c:majorTickMark val="out"/>
        <c:minorTickMark val="none"/>
        <c:tickLblPos val="nextTo"/>
        <c:txPr>
          <a:bodyPr/>
          <a:lstStyle/>
          <a:p>
            <a:pPr>
              <a:defRPr sz="1100">
                <a:solidFill>
                  <a:srgbClr val="000000"/>
                </a:solidFill>
                <a:latin typeface="Times New Roman"/>
                <a:cs typeface="Times New Roman"/>
              </a:defRPr>
            </a:pPr>
            <a:endParaRPr lang="en-US"/>
          </a:p>
        </c:txPr>
        <c:crossAx val="171258296"/>
        <c:crosses val="autoZero"/>
        <c:auto val="1"/>
        <c:lblAlgn val="ctr"/>
        <c:lblOffset val="100"/>
        <c:noMultiLvlLbl val="0"/>
      </c:catAx>
      <c:valAx>
        <c:axId val="171258296"/>
        <c:scaling>
          <c:orientation val="minMax"/>
          <c:max val="1"/>
        </c:scaling>
        <c:delete val="0"/>
        <c:axPos val="b"/>
        <c:majorGridlines/>
        <c:numFmt formatCode="0%" sourceLinked="1"/>
        <c:majorTickMark val="out"/>
        <c:minorTickMark val="none"/>
        <c:tickLblPos val="nextTo"/>
        <c:txPr>
          <a:bodyPr/>
          <a:lstStyle/>
          <a:p>
            <a:pPr>
              <a:defRPr sz="1100">
                <a:solidFill>
                  <a:srgbClr val="000000"/>
                </a:solidFill>
                <a:latin typeface="Times New Roman"/>
                <a:cs typeface="Times New Roman"/>
              </a:defRPr>
            </a:pPr>
            <a:endParaRPr lang="en-US"/>
          </a:p>
        </c:txPr>
        <c:crossAx val="171257904"/>
        <c:crosses val="autoZero"/>
        <c:crossBetween val="between"/>
        <c:majorUnit val="0.2"/>
      </c:valAx>
    </c:plotArea>
    <c:legend>
      <c:legendPos val="b"/>
      <c:layout>
        <c:manualLayout>
          <c:xMode val="edge"/>
          <c:yMode val="edge"/>
          <c:x val="0.12067112666769443"/>
          <c:y val="0.94931050053609689"/>
          <c:w val="0.75865762142824311"/>
          <c:h val="5.0689499463903144E-2"/>
        </c:manualLayout>
      </c:layout>
      <c:overlay val="0"/>
      <c:txPr>
        <a:bodyPr/>
        <a:lstStyle/>
        <a:p>
          <a:pPr>
            <a:defRPr sz="1100">
              <a:solidFill>
                <a:srgbClr val="000000"/>
              </a:solidFill>
              <a:latin typeface="Times New Roman"/>
              <a:cs typeface="Times New Roman"/>
            </a:defRPr>
          </a:pPr>
          <a:endParaRPr lang="en-US"/>
        </a:p>
      </c:txPr>
    </c:legend>
    <c:plotVisOnly val="1"/>
    <c:dispBlanksAs val="gap"/>
    <c:showDLblsOverMax val="0"/>
  </c:chart>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'Q29c Current spending'!$B$2</c:f>
              <c:strCache>
                <c:ptCount val="1"/>
                <c:pt idx="0">
                  <c:v>Percentage</c:v>
                </c:pt>
              </c:strCache>
            </c:strRef>
          </c:tx>
          <c:spPr>
            <a:gradFill rotWithShape="0">
              <a:gsLst>
                <a:gs pos="0">
                  <a:srgbClr val="71A6DB"/>
                </a:gs>
                <a:gs pos="50000">
                  <a:srgbClr val="559BDB"/>
                </a:gs>
                <a:gs pos="100000">
                  <a:srgbClr val="438AC9"/>
                </a:gs>
              </a:gsLst>
              <a:lin ang="5400000"/>
            </a:gradFill>
            <a:ln w="25400">
              <a:noFill/>
            </a:ln>
          </c:spPr>
          <c:invertIfNegative val="0"/>
          <c:dLbls>
            <c:spPr>
              <a:noFill/>
              <a:ln w="25400">
                <a:noFill/>
              </a:ln>
            </c:spPr>
            <c:txPr>
              <a:bodyPr/>
              <a:lstStyle/>
              <a:p>
                <a:pPr>
                  <a:defRPr sz="1100" b="0" i="0" u="none" strike="noStrike" baseline="0">
                    <a:solidFill>
                      <a:srgbClr val="000000"/>
                    </a:solidFill>
                    <a:latin typeface="Times New Roman"/>
                    <a:ea typeface="Calibri"/>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'Q29c Current spending'!$A$3:$A$5</c:f>
              <c:strCache>
                <c:ptCount val="3"/>
                <c:pt idx="0">
                  <c:v>Maintain</c:v>
                </c:pt>
                <c:pt idx="1">
                  <c:v>Increase</c:v>
                </c:pt>
                <c:pt idx="2">
                  <c:v>Reduce</c:v>
                </c:pt>
              </c:strCache>
            </c:strRef>
          </c:cat>
          <c:val>
            <c:numRef>
              <c:f>'Q29c Current spending'!$B$3:$B$5</c:f>
              <c:numCache>
                <c:formatCode>0%</c:formatCode>
                <c:ptCount val="3"/>
                <c:pt idx="0">
                  <c:v>0.48</c:v>
                </c:pt>
                <c:pt idx="1">
                  <c:v>0.46</c:v>
                </c:pt>
                <c:pt idx="2">
                  <c:v>0.06</c:v>
                </c:pt>
              </c:numCache>
            </c:numRef>
          </c:val>
        </c:ser>
        <c:dLbls>
          <c:showLegendKey val="0"/>
          <c:showVal val="0"/>
          <c:showCatName val="0"/>
          <c:showSerName val="0"/>
          <c:showPercent val="0"/>
          <c:showBubbleSize val="0"/>
        </c:dLbls>
        <c:gapWidth val="150"/>
        <c:axId val="171259080"/>
        <c:axId val="171259472"/>
      </c:barChart>
      <c:catAx>
        <c:axId val="171259080"/>
        <c:scaling>
          <c:orientation val="minMax"/>
        </c:scaling>
        <c:delete val="0"/>
        <c:axPos val="b"/>
        <c:numFmt formatCode="General" sourceLinked="1"/>
        <c:majorTickMark val="out"/>
        <c:minorTickMark val="none"/>
        <c:tickLblPos val="nextTo"/>
        <c:spPr>
          <a:ln w="3175">
            <a:solidFill>
              <a:srgbClr val="808080"/>
            </a:solidFill>
            <a:prstDash val="solid"/>
          </a:ln>
        </c:spPr>
        <c:txPr>
          <a:bodyPr/>
          <a:lstStyle/>
          <a:p>
            <a:pPr>
              <a:defRPr sz="1100">
                <a:solidFill>
                  <a:srgbClr val="000000"/>
                </a:solidFill>
                <a:latin typeface="Times New Roman"/>
                <a:cs typeface="Times New Roman"/>
              </a:defRPr>
            </a:pPr>
            <a:endParaRPr lang="en-US"/>
          </a:p>
        </c:txPr>
        <c:crossAx val="171259472"/>
        <c:crosses val="autoZero"/>
        <c:auto val="1"/>
        <c:lblAlgn val="ctr"/>
        <c:lblOffset val="100"/>
        <c:noMultiLvlLbl val="0"/>
      </c:catAx>
      <c:valAx>
        <c:axId val="171259472"/>
        <c:scaling>
          <c:orientation val="minMax"/>
          <c:max val="1"/>
        </c:scaling>
        <c:delete val="0"/>
        <c:axPos val="l"/>
        <c:majorGridlines>
          <c:spPr>
            <a:ln w="3175">
              <a:solidFill>
                <a:srgbClr val="808080"/>
              </a:solidFill>
              <a:prstDash val="solid"/>
            </a:ln>
          </c:spPr>
        </c:majorGridlines>
        <c:numFmt formatCode="0%" sourceLinked="1"/>
        <c:majorTickMark val="out"/>
        <c:minorTickMark val="none"/>
        <c:tickLblPos val="nextTo"/>
        <c:spPr>
          <a:ln w="3175">
            <a:solidFill>
              <a:srgbClr val="808080"/>
            </a:solidFill>
            <a:prstDash val="solid"/>
          </a:ln>
        </c:spPr>
        <c:txPr>
          <a:bodyPr/>
          <a:lstStyle/>
          <a:p>
            <a:pPr>
              <a:defRPr sz="1100">
                <a:solidFill>
                  <a:srgbClr val="000000"/>
                </a:solidFill>
                <a:latin typeface="Times New Roman"/>
                <a:cs typeface="Times New Roman"/>
              </a:defRPr>
            </a:pPr>
            <a:endParaRPr lang="en-US"/>
          </a:p>
        </c:txPr>
        <c:crossAx val="171259080"/>
        <c:crosses val="autoZero"/>
        <c:crossBetween val="between"/>
        <c:majorUnit val="0.2"/>
      </c:valAx>
      <c:spPr>
        <a:solidFill>
          <a:srgbClr val="FFFFFF"/>
        </a:solidFill>
        <a:ln w="25400">
          <a:noFill/>
        </a:ln>
      </c:spPr>
    </c:plotArea>
    <c:plotVisOnly val="1"/>
    <c:dispBlanksAs val="gap"/>
    <c:showDLblsOverMax val="0"/>
  </c:chart>
  <c:spPr>
    <a:solidFill>
      <a:srgbClr val="FFFFFF"/>
    </a:solidFill>
    <a:ln w="3175">
      <a:solidFill>
        <a:srgbClr val="80808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bar"/>
        <c:grouping val="clustered"/>
        <c:varyColors val="0"/>
        <c:ser>
          <c:idx val="0"/>
          <c:order val="0"/>
          <c:spPr>
            <a:gradFill rotWithShape="0">
              <a:gsLst>
                <a:gs pos="0">
                  <a:srgbClr val="71A6DB"/>
                </a:gs>
                <a:gs pos="50000">
                  <a:srgbClr val="559BDB"/>
                </a:gs>
                <a:gs pos="100000">
                  <a:srgbClr val="438AC9"/>
                </a:gs>
              </a:gsLst>
              <a:lin ang="5400000"/>
            </a:gradFill>
            <a:ln w="25400">
              <a:noFill/>
            </a:ln>
          </c:spPr>
          <c:invertIfNegative val="0"/>
          <c:dLbls>
            <c:spPr>
              <a:noFill/>
              <a:ln w="25400">
                <a:noFill/>
              </a:ln>
            </c:spPr>
            <c:txPr>
              <a:bodyPr/>
              <a:lstStyle/>
              <a:p>
                <a:pPr>
                  <a:defRPr sz="1100" b="0" i="0" u="none" strike="noStrike" baseline="0">
                    <a:solidFill>
                      <a:srgbClr val="000000"/>
                    </a:solidFill>
                    <a:latin typeface="Times New Roman"/>
                    <a:ea typeface="Calibri"/>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'Q29d Focus for next 12 months'!$A$13:$A$19</c:f>
              <c:strCache>
                <c:ptCount val="7"/>
                <c:pt idx="0">
                  <c:v>Mobile Application</c:v>
                </c:pt>
                <c:pt idx="1">
                  <c:v>Search Engine Marketing (SEM)</c:v>
                </c:pt>
                <c:pt idx="2">
                  <c:v>SMS Marketing</c:v>
                </c:pt>
                <c:pt idx="3">
                  <c:v>WhatsApp Marketing</c:v>
                </c:pt>
                <c:pt idx="4">
                  <c:v>Email marketing</c:v>
                </c:pt>
                <c:pt idx="5">
                  <c:v>Social media marketing</c:v>
                </c:pt>
                <c:pt idx="6">
                  <c:v>Company website</c:v>
                </c:pt>
              </c:strCache>
            </c:strRef>
          </c:cat>
          <c:val>
            <c:numRef>
              <c:f>'Q29d Focus for next 12 months'!$B$13:$B$19</c:f>
              <c:numCache>
                <c:formatCode>0%</c:formatCode>
                <c:ptCount val="7"/>
                <c:pt idx="0">
                  <c:v>0.01</c:v>
                </c:pt>
                <c:pt idx="1">
                  <c:v>7.0000000000000007E-2</c:v>
                </c:pt>
                <c:pt idx="2">
                  <c:v>0.11</c:v>
                </c:pt>
                <c:pt idx="3">
                  <c:v>0.13</c:v>
                </c:pt>
                <c:pt idx="4">
                  <c:v>0.22</c:v>
                </c:pt>
                <c:pt idx="5">
                  <c:v>0.39</c:v>
                </c:pt>
                <c:pt idx="6">
                  <c:v>0.4</c:v>
                </c:pt>
              </c:numCache>
            </c:numRef>
          </c:val>
        </c:ser>
        <c:dLbls>
          <c:showLegendKey val="0"/>
          <c:showVal val="0"/>
          <c:showCatName val="0"/>
          <c:showSerName val="0"/>
          <c:showPercent val="0"/>
          <c:showBubbleSize val="0"/>
        </c:dLbls>
        <c:gapWidth val="150"/>
        <c:axId val="171260256"/>
        <c:axId val="171260648"/>
      </c:barChart>
      <c:catAx>
        <c:axId val="171260256"/>
        <c:scaling>
          <c:orientation val="minMax"/>
        </c:scaling>
        <c:delete val="0"/>
        <c:axPos val="l"/>
        <c:numFmt formatCode="General" sourceLinked="1"/>
        <c:majorTickMark val="out"/>
        <c:minorTickMark val="none"/>
        <c:tickLblPos val="nextTo"/>
        <c:spPr>
          <a:ln w="3175">
            <a:solidFill>
              <a:srgbClr val="808080"/>
            </a:solidFill>
            <a:prstDash val="solid"/>
          </a:ln>
        </c:spPr>
        <c:txPr>
          <a:bodyPr/>
          <a:lstStyle/>
          <a:p>
            <a:pPr>
              <a:defRPr sz="1100">
                <a:solidFill>
                  <a:srgbClr val="000000"/>
                </a:solidFill>
                <a:latin typeface="Times New Roman"/>
                <a:cs typeface="Times New Roman"/>
              </a:defRPr>
            </a:pPr>
            <a:endParaRPr lang="en-US"/>
          </a:p>
        </c:txPr>
        <c:crossAx val="171260648"/>
        <c:crosses val="autoZero"/>
        <c:auto val="1"/>
        <c:lblAlgn val="ctr"/>
        <c:lblOffset val="100"/>
        <c:noMultiLvlLbl val="0"/>
      </c:catAx>
      <c:valAx>
        <c:axId val="171260648"/>
        <c:scaling>
          <c:orientation val="minMax"/>
          <c:max val="1"/>
        </c:scaling>
        <c:delete val="0"/>
        <c:axPos val="b"/>
        <c:majorGridlines>
          <c:spPr>
            <a:ln w="3175">
              <a:solidFill>
                <a:srgbClr val="808080"/>
              </a:solidFill>
              <a:prstDash val="solid"/>
            </a:ln>
          </c:spPr>
        </c:majorGridlines>
        <c:numFmt formatCode="0%" sourceLinked="1"/>
        <c:majorTickMark val="out"/>
        <c:minorTickMark val="none"/>
        <c:tickLblPos val="nextTo"/>
        <c:spPr>
          <a:ln w="3175">
            <a:solidFill>
              <a:srgbClr val="808080"/>
            </a:solidFill>
            <a:prstDash val="solid"/>
          </a:ln>
        </c:spPr>
        <c:txPr>
          <a:bodyPr/>
          <a:lstStyle/>
          <a:p>
            <a:pPr>
              <a:defRPr sz="1100">
                <a:latin typeface="Times New Roman"/>
                <a:cs typeface="Times New Roman"/>
              </a:defRPr>
            </a:pPr>
            <a:endParaRPr lang="en-US"/>
          </a:p>
        </c:txPr>
        <c:crossAx val="171260256"/>
        <c:crosses val="autoZero"/>
        <c:crossBetween val="between"/>
        <c:majorUnit val="0.2"/>
      </c:valAx>
      <c:spPr>
        <a:solidFill>
          <a:srgbClr val="FFFFFF"/>
        </a:solidFill>
        <a:ln w="25400">
          <a:noFill/>
        </a:ln>
      </c:spPr>
    </c:plotArea>
    <c:plotVisOnly val="1"/>
    <c:dispBlanksAs val="gap"/>
    <c:showDLblsOverMax val="0"/>
  </c:chart>
  <c:spPr>
    <a:solidFill>
      <a:srgbClr val="FFFFFF"/>
    </a:solidFill>
    <a:ln w="3175">
      <a:solidFill>
        <a:srgbClr val="80808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5B9BD5"/>
            </a:solidFill>
            <a:ln w="25400">
              <a:noFill/>
            </a:ln>
          </c:spPr>
          <c:invertIfNegative val="0"/>
          <c:dLbls>
            <c:spPr>
              <a:noFill/>
              <a:ln w="25400">
                <a:noFill/>
              </a:ln>
            </c:spPr>
            <c:txPr>
              <a:bodyPr/>
              <a:lstStyle/>
              <a:p>
                <a:pPr>
                  <a:defRPr sz="1600" b="0" i="0" u="none" strike="noStrike" baseline="0">
                    <a:solidFill>
                      <a:schemeClr val="tx2"/>
                    </a:solidFill>
                    <a:latin typeface="Times New Roman" panose="02020603050405020304" pitchFamily="18" charset="0"/>
                    <a:ea typeface="Calibri"/>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'Q12 Perception_2'!$A$3:$A$5</c:f>
              <c:strCache>
                <c:ptCount val="3"/>
                <c:pt idx="0">
                  <c:v>Easy</c:v>
                </c:pt>
                <c:pt idx="1">
                  <c:v>Complicated</c:v>
                </c:pt>
                <c:pt idx="2">
                  <c:v>I don't understand</c:v>
                </c:pt>
              </c:strCache>
            </c:strRef>
          </c:cat>
          <c:val>
            <c:numRef>
              <c:f>'Q12 Perception_2'!$B$3:$B$5</c:f>
              <c:numCache>
                <c:formatCode>0%</c:formatCode>
                <c:ptCount val="3"/>
                <c:pt idx="0">
                  <c:v>0.74</c:v>
                </c:pt>
                <c:pt idx="1">
                  <c:v>0.16</c:v>
                </c:pt>
                <c:pt idx="2">
                  <c:v>0.1</c:v>
                </c:pt>
              </c:numCache>
            </c:numRef>
          </c:val>
        </c:ser>
        <c:dLbls>
          <c:showLegendKey val="0"/>
          <c:showVal val="0"/>
          <c:showCatName val="0"/>
          <c:showSerName val="0"/>
          <c:showPercent val="0"/>
          <c:showBubbleSize val="0"/>
        </c:dLbls>
        <c:gapWidth val="219"/>
        <c:overlap val="-27"/>
        <c:axId val="145967184"/>
        <c:axId val="145967576"/>
      </c:barChart>
      <c:catAx>
        <c:axId val="145967184"/>
        <c:scaling>
          <c:orientation val="minMax"/>
        </c:scaling>
        <c:delete val="0"/>
        <c:axPos val="b"/>
        <c:numFmt formatCode="General" sourceLinked="1"/>
        <c:majorTickMark val="none"/>
        <c:minorTickMark val="none"/>
        <c:tickLblPos val="nextTo"/>
        <c:spPr>
          <a:ln w="3175">
            <a:solidFill>
              <a:srgbClr val="C0C0C0"/>
            </a:solidFill>
            <a:prstDash val="solid"/>
          </a:ln>
        </c:spPr>
        <c:txPr>
          <a:bodyPr rot="-60000000" spcFirstLastPara="1" vertOverflow="ellipsis" vert="horz" wrap="square" anchor="ctr" anchorCtr="1"/>
          <a:lstStyle/>
          <a:p>
            <a:pPr>
              <a:defRPr sz="1400" b="0" i="0" u="none" strike="noStrike" kern="1200" baseline="0">
                <a:solidFill>
                  <a:schemeClr val="tx2"/>
                </a:solidFill>
                <a:latin typeface="Times New Roman" panose="02020603050405020304" pitchFamily="18" charset="0"/>
                <a:ea typeface="+mn-ea"/>
                <a:cs typeface="Times New Roman" panose="02020603050405020304" pitchFamily="18" charset="0"/>
              </a:defRPr>
            </a:pPr>
            <a:endParaRPr lang="en-US"/>
          </a:p>
        </c:txPr>
        <c:crossAx val="145967576"/>
        <c:crosses val="autoZero"/>
        <c:auto val="1"/>
        <c:lblAlgn val="ctr"/>
        <c:lblOffset val="100"/>
        <c:noMultiLvlLbl val="0"/>
      </c:catAx>
      <c:valAx>
        <c:axId val="145967576"/>
        <c:scaling>
          <c:orientation val="minMax"/>
          <c:max val="1"/>
        </c:scaling>
        <c:delete val="0"/>
        <c:axPos val="l"/>
        <c:majorGridlines>
          <c:spPr>
            <a:ln w="3175">
              <a:solidFill>
                <a:srgbClr val="C0C0C0"/>
              </a:solidFill>
              <a:prstDash val="solid"/>
            </a:ln>
          </c:spPr>
        </c:majorGridlines>
        <c:numFmt formatCode="0%" sourceLinked="1"/>
        <c:majorTickMark val="none"/>
        <c:minorTickMark val="none"/>
        <c:tickLblPos val="nextTo"/>
        <c:spPr>
          <a:ln w="6350">
            <a:noFill/>
          </a:ln>
        </c:spPr>
        <c:txPr>
          <a:bodyPr rot="-60000000" spcFirstLastPara="1" vertOverflow="ellipsis" vert="horz" wrap="square" anchor="ctr" anchorCtr="1"/>
          <a:lstStyle/>
          <a:p>
            <a:pPr>
              <a:defRPr sz="1400" b="0" i="0" u="none" strike="noStrike" kern="1200" baseline="0">
                <a:solidFill>
                  <a:schemeClr val="tx2"/>
                </a:solidFill>
                <a:latin typeface="Times New Roman" panose="02020603050405020304" pitchFamily="18" charset="0"/>
                <a:ea typeface="+mn-ea"/>
                <a:cs typeface="Times New Roman" panose="02020603050405020304" pitchFamily="18" charset="0"/>
              </a:defRPr>
            </a:pPr>
            <a:endParaRPr lang="en-US"/>
          </a:p>
        </c:txPr>
        <c:crossAx val="145967184"/>
        <c:crosses val="autoZero"/>
        <c:crossBetween val="between"/>
        <c:majorUnit val="0.2"/>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lgn="ctr">
        <a:defRPr/>
      </a:pPr>
      <a:endParaRPr lang="en-US"/>
    </a:p>
  </c:txPr>
  <c:externalData r:id="rId1">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doughnutChart>
        <c:varyColors val="1"/>
        <c:ser>
          <c:idx val="0"/>
          <c:order val="0"/>
          <c:tx>
            <c:strRef>
              <c:f>'Q31a Optimum use'!$B$2</c:f>
              <c:strCache>
                <c:ptCount val="1"/>
                <c:pt idx="0">
                  <c:v>Percentage</c:v>
                </c:pt>
              </c:strCache>
            </c:strRef>
          </c:tx>
          <c:spPr>
            <a:gradFill rotWithShape="0">
              <a:gsLst>
                <a:gs pos="0">
                  <a:srgbClr val="71A6DB"/>
                </a:gs>
                <a:gs pos="50000">
                  <a:srgbClr val="559BDB"/>
                </a:gs>
                <a:gs pos="100000">
                  <a:srgbClr val="438AC9"/>
                </a:gs>
              </a:gsLst>
              <a:lin ang="5400000"/>
            </a:gradFill>
            <a:ln w="25400">
              <a:noFill/>
            </a:ln>
          </c:spPr>
          <c:dPt>
            <c:idx val="0"/>
            <c:bubble3D val="0"/>
          </c:dPt>
          <c:dPt>
            <c:idx val="1"/>
            <c:bubble3D val="0"/>
            <c:spPr>
              <a:gradFill rotWithShape="0">
                <a:gsLst>
                  <a:gs pos="0">
                    <a:srgbClr val="F18C55"/>
                  </a:gs>
                  <a:gs pos="50000">
                    <a:srgbClr val="F67B28"/>
                  </a:gs>
                  <a:gs pos="100000">
                    <a:srgbClr val="E56B17"/>
                  </a:gs>
                </a:gsLst>
                <a:lin ang="5400000"/>
              </a:gradFill>
              <a:ln w="25400">
                <a:noFill/>
              </a:ln>
            </c:spPr>
          </c:dPt>
          <c:dLbls>
            <c:spPr>
              <a:noFill/>
              <a:ln w="25400">
                <a:noFill/>
              </a:ln>
            </c:spPr>
            <c:txPr>
              <a:bodyPr/>
              <a:lstStyle/>
              <a:p>
                <a:pPr>
                  <a:defRPr sz="1100">
                    <a:solidFill>
                      <a:srgbClr val="000000"/>
                    </a:solidFill>
                    <a:latin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'Q31a Optimum use'!$A$3:$A$4</c:f>
              <c:strCache>
                <c:ptCount val="2"/>
                <c:pt idx="0">
                  <c:v>Yes</c:v>
                </c:pt>
                <c:pt idx="1">
                  <c:v>No</c:v>
                </c:pt>
              </c:strCache>
            </c:strRef>
          </c:cat>
          <c:val>
            <c:numRef>
              <c:f>'Q31a Optimum use'!$B$3:$B$4</c:f>
              <c:numCache>
                <c:formatCode>0%</c:formatCode>
                <c:ptCount val="2"/>
                <c:pt idx="0">
                  <c:v>0.35</c:v>
                </c:pt>
                <c:pt idx="1">
                  <c:v>0.65</c:v>
                </c:pt>
              </c:numCache>
            </c:numRef>
          </c:val>
        </c:ser>
        <c:dLbls>
          <c:showLegendKey val="0"/>
          <c:showVal val="0"/>
          <c:showCatName val="0"/>
          <c:showSerName val="0"/>
          <c:showPercent val="0"/>
          <c:showBubbleSize val="0"/>
          <c:showLeaderLines val="0"/>
        </c:dLbls>
        <c:firstSliceAng val="0"/>
        <c:holeSize val="50"/>
      </c:doughnutChart>
      <c:spPr>
        <a:noFill/>
        <a:ln w="25400">
          <a:noFill/>
        </a:ln>
      </c:spPr>
    </c:plotArea>
    <c:legend>
      <c:legendPos val="b"/>
      <c:layout>
        <c:manualLayout>
          <c:xMode val="edge"/>
          <c:yMode val="edge"/>
          <c:x val="0.38719337571994539"/>
          <c:y val="0.88309666411381471"/>
          <c:w val="0.16996438848538076"/>
          <c:h val="8.4308276373252958E-2"/>
        </c:manualLayout>
      </c:layout>
      <c:overlay val="0"/>
      <c:spPr>
        <a:noFill/>
        <a:ln w="25400">
          <a:noFill/>
        </a:ln>
      </c:spPr>
      <c:txPr>
        <a:bodyPr/>
        <a:lstStyle/>
        <a:p>
          <a:pPr>
            <a:defRPr sz="1100" b="0" i="0" u="none" strike="noStrike" baseline="0">
              <a:solidFill>
                <a:srgbClr val="000000"/>
              </a:solidFill>
              <a:latin typeface="Times New Roman"/>
              <a:ea typeface="Calibri"/>
              <a:cs typeface="Times New Roman"/>
            </a:defRPr>
          </a:pPr>
          <a:endParaRPr lang="en-US"/>
        </a:p>
      </c:txPr>
    </c:legend>
    <c:plotVisOnly val="1"/>
    <c:dispBlanksAs val="gap"/>
    <c:showDLblsOverMax val="0"/>
  </c:chart>
  <c:spPr>
    <a:solidFill>
      <a:srgbClr val="FFFFFF"/>
    </a:solidFill>
    <a:ln w="3175">
      <a:solidFill>
        <a:srgbClr val="80808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bar"/>
        <c:grouping val="clustered"/>
        <c:varyColors val="0"/>
        <c:ser>
          <c:idx val="0"/>
          <c:order val="0"/>
          <c:tx>
            <c:strRef>
              <c:f>'Q31b Optimum use_2'!$B$2</c:f>
              <c:strCache>
                <c:ptCount val="1"/>
                <c:pt idx="0">
                  <c:v>Percentage</c:v>
                </c:pt>
              </c:strCache>
            </c:strRef>
          </c:tx>
          <c:spPr>
            <a:gradFill rotWithShape="0">
              <a:gsLst>
                <a:gs pos="0">
                  <a:srgbClr val="71A6DB"/>
                </a:gs>
                <a:gs pos="50000">
                  <a:srgbClr val="559BDB"/>
                </a:gs>
                <a:gs pos="100000">
                  <a:srgbClr val="438AC9"/>
                </a:gs>
              </a:gsLst>
              <a:lin ang="5400000"/>
            </a:gradFill>
            <a:ln w="25400">
              <a:noFill/>
            </a:ln>
          </c:spPr>
          <c:invertIfNegative val="0"/>
          <c:dLbls>
            <c:spPr>
              <a:noFill/>
              <a:ln w="25400">
                <a:noFill/>
              </a:ln>
            </c:spPr>
            <c:txPr>
              <a:bodyPr/>
              <a:lstStyle/>
              <a:p>
                <a:pPr>
                  <a:defRPr sz="1100" b="0" i="0" u="none" strike="noStrike" baseline="0">
                    <a:solidFill>
                      <a:srgbClr val="000000"/>
                    </a:solidFill>
                    <a:latin typeface="Times New Roman"/>
                    <a:ea typeface="Calibri"/>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'Q31b Optimum use_2'!$A$3:$A$8</c:f>
              <c:strCache>
                <c:ptCount val="6"/>
                <c:pt idx="0">
                  <c:v>Do not have much time to dedicate to digital and social media marketing</c:v>
                </c:pt>
                <c:pt idx="1">
                  <c:v>Do not have much knowledge and expertise regarding digital and social media marketing</c:v>
                </c:pt>
                <c:pt idx="2">
                  <c:v>Do not have qualified employees who can make optimum use of it</c:v>
                </c:pt>
                <c:pt idx="3">
                  <c:v>I am satisfied with the results of my present marketing efforts, I do not have to make optimum use of it</c:v>
                </c:pt>
                <c:pt idx="4">
                  <c:v>Am still working on my new project</c:v>
                </c:pt>
                <c:pt idx="5">
                  <c:v>Lack of resources</c:v>
                </c:pt>
              </c:strCache>
            </c:strRef>
          </c:cat>
          <c:val>
            <c:numRef>
              <c:f>'Q31b Optimum use_2'!$B$3:$B$8</c:f>
              <c:numCache>
                <c:formatCode>0%</c:formatCode>
                <c:ptCount val="6"/>
                <c:pt idx="0">
                  <c:v>0.22</c:v>
                </c:pt>
                <c:pt idx="1">
                  <c:v>0.13</c:v>
                </c:pt>
                <c:pt idx="2">
                  <c:v>7.0000000000000007E-2</c:v>
                </c:pt>
                <c:pt idx="3">
                  <c:v>0.04</c:v>
                </c:pt>
                <c:pt idx="4">
                  <c:v>0.01</c:v>
                </c:pt>
                <c:pt idx="5">
                  <c:v>0.01</c:v>
                </c:pt>
              </c:numCache>
            </c:numRef>
          </c:val>
        </c:ser>
        <c:dLbls>
          <c:showLegendKey val="0"/>
          <c:showVal val="0"/>
          <c:showCatName val="0"/>
          <c:showSerName val="0"/>
          <c:showPercent val="0"/>
          <c:showBubbleSize val="0"/>
        </c:dLbls>
        <c:gapWidth val="150"/>
        <c:axId val="146882776"/>
        <c:axId val="146883168"/>
      </c:barChart>
      <c:catAx>
        <c:axId val="146882776"/>
        <c:scaling>
          <c:orientation val="maxMin"/>
        </c:scaling>
        <c:delete val="0"/>
        <c:axPos val="l"/>
        <c:numFmt formatCode="General" sourceLinked="1"/>
        <c:majorTickMark val="out"/>
        <c:minorTickMark val="none"/>
        <c:tickLblPos val="nextTo"/>
        <c:spPr>
          <a:ln w="3175">
            <a:solidFill>
              <a:srgbClr val="808080"/>
            </a:solidFill>
            <a:prstDash val="solid"/>
          </a:ln>
        </c:spPr>
        <c:txPr>
          <a:bodyPr/>
          <a:lstStyle/>
          <a:p>
            <a:pPr>
              <a:defRPr sz="1100">
                <a:solidFill>
                  <a:srgbClr val="000000"/>
                </a:solidFill>
                <a:latin typeface="Times New Roman"/>
                <a:cs typeface="Times New Roman"/>
              </a:defRPr>
            </a:pPr>
            <a:endParaRPr lang="en-US"/>
          </a:p>
        </c:txPr>
        <c:crossAx val="146883168"/>
        <c:crosses val="autoZero"/>
        <c:auto val="1"/>
        <c:lblAlgn val="ctr"/>
        <c:lblOffset val="100"/>
        <c:noMultiLvlLbl val="0"/>
      </c:catAx>
      <c:valAx>
        <c:axId val="146883168"/>
        <c:scaling>
          <c:orientation val="minMax"/>
          <c:max val="1"/>
        </c:scaling>
        <c:delete val="0"/>
        <c:axPos val="b"/>
        <c:majorGridlines>
          <c:spPr>
            <a:ln w="3175">
              <a:solidFill>
                <a:srgbClr val="808080"/>
              </a:solidFill>
              <a:prstDash val="solid"/>
            </a:ln>
          </c:spPr>
        </c:majorGridlines>
        <c:numFmt formatCode="0%" sourceLinked="1"/>
        <c:majorTickMark val="out"/>
        <c:minorTickMark val="none"/>
        <c:tickLblPos val="nextTo"/>
        <c:spPr>
          <a:ln w="3175">
            <a:solidFill>
              <a:srgbClr val="808080"/>
            </a:solidFill>
            <a:prstDash val="solid"/>
          </a:ln>
        </c:spPr>
        <c:txPr>
          <a:bodyPr/>
          <a:lstStyle/>
          <a:p>
            <a:pPr>
              <a:defRPr sz="1100">
                <a:solidFill>
                  <a:srgbClr val="000000"/>
                </a:solidFill>
                <a:latin typeface="Times New Roman"/>
                <a:cs typeface="Times New Roman"/>
              </a:defRPr>
            </a:pPr>
            <a:endParaRPr lang="en-US"/>
          </a:p>
        </c:txPr>
        <c:crossAx val="146882776"/>
        <c:crosses val="max"/>
        <c:crossBetween val="between"/>
        <c:majorUnit val="0.2"/>
      </c:valAx>
      <c:spPr>
        <a:solidFill>
          <a:srgbClr val="FFFFFF"/>
        </a:solidFill>
        <a:ln w="25400">
          <a:noFill/>
        </a:ln>
      </c:spPr>
    </c:plotArea>
    <c:plotVisOnly val="1"/>
    <c:dispBlanksAs val="gap"/>
    <c:showDLblsOverMax val="0"/>
  </c:chart>
  <c:spPr>
    <a:solidFill>
      <a:srgbClr val="FFFFFF"/>
    </a:solidFill>
    <a:ln w="3175">
      <a:solidFill>
        <a:srgbClr val="80808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doughnutChart>
        <c:varyColors val="1"/>
        <c:ser>
          <c:idx val="0"/>
          <c:order val="0"/>
          <c:tx>
            <c:strRef>
              <c:f>'Q33a Difficulties'!$B$2</c:f>
              <c:strCache>
                <c:ptCount val="1"/>
                <c:pt idx="0">
                  <c:v>Percentage</c:v>
                </c:pt>
              </c:strCache>
            </c:strRef>
          </c:tx>
          <c:spPr>
            <a:gradFill rotWithShape="0">
              <a:gsLst>
                <a:gs pos="0">
                  <a:srgbClr val="71A6DB"/>
                </a:gs>
                <a:gs pos="50000">
                  <a:srgbClr val="559BDB"/>
                </a:gs>
                <a:gs pos="100000">
                  <a:srgbClr val="438AC9"/>
                </a:gs>
              </a:gsLst>
              <a:lin ang="5400000"/>
            </a:gradFill>
            <a:ln w="25400">
              <a:noFill/>
            </a:ln>
          </c:spPr>
          <c:dPt>
            <c:idx val="0"/>
            <c:bubble3D val="0"/>
          </c:dPt>
          <c:dPt>
            <c:idx val="1"/>
            <c:bubble3D val="0"/>
            <c:spPr>
              <a:gradFill rotWithShape="0">
                <a:gsLst>
                  <a:gs pos="0">
                    <a:srgbClr val="F18C55"/>
                  </a:gs>
                  <a:gs pos="50000">
                    <a:srgbClr val="F67B28"/>
                  </a:gs>
                  <a:gs pos="100000">
                    <a:srgbClr val="E56B17"/>
                  </a:gs>
                </a:gsLst>
                <a:lin ang="5400000"/>
              </a:gradFill>
              <a:ln w="25400">
                <a:noFill/>
              </a:ln>
            </c:spPr>
          </c:dPt>
          <c:dLbls>
            <c:spPr>
              <a:noFill/>
              <a:ln w="25400">
                <a:noFill/>
              </a:ln>
            </c:spPr>
            <c:txPr>
              <a:bodyPr/>
              <a:lstStyle/>
              <a:p>
                <a:pPr>
                  <a:defRPr sz="1100">
                    <a:solidFill>
                      <a:srgbClr val="000000"/>
                    </a:solidFill>
                    <a:latin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'Q33a Difficulties'!$A$3:$A$4</c:f>
              <c:strCache>
                <c:ptCount val="2"/>
                <c:pt idx="0">
                  <c:v>Yes</c:v>
                </c:pt>
                <c:pt idx="1">
                  <c:v>No</c:v>
                </c:pt>
              </c:strCache>
            </c:strRef>
          </c:cat>
          <c:val>
            <c:numRef>
              <c:f>'Q33a Difficulties'!$B$3:$B$4</c:f>
              <c:numCache>
                <c:formatCode>0%</c:formatCode>
                <c:ptCount val="2"/>
                <c:pt idx="0">
                  <c:v>0.31</c:v>
                </c:pt>
                <c:pt idx="1">
                  <c:v>0.69</c:v>
                </c:pt>
              </c:numCache>
            </c:numRef>
          </c:val>
        </c:ser>
        <c:dLbls>
          <c:showLegendKey val="0"/>
          <c:showVal val="0"/>
          <c:showCatName val="0"/>
          <c:showSerName val="0"/>
          <c:showPercent val="0"/>
          <c:showBubbleSize val="0"/>
          <c:showLeaderLines val="0"/>
        </c:dLbls>
        <c:firstSliceAng val="0"/>
        <c:holeSize val="50"/>
      </c:doughnutChart>
      <c:spPr>
        <a:noFill/>
        <a:ln w="25400">
          <a:noFill/>
        </a:ln>
      </c:spPr>
    </c:plotArea>
    <c:legend>
      <c:legendPos val="b"/>
      <c:layout>
        <c:manualLayout>
          <c:xMode val="edge"/>
          <c:yMode val="edge"/>
          <c:x val="0.40894876354527915"/>
          <c:y val="0.88831731915156575"/>
          <c:w val="0.16303782935672889"/>
          <c:h val="8.2853370292694434E-2"/>
        </c:manualLayout>
      </c:layout>
      <c:overlay val="0"/>
      <c:spPr>
        <a:noFill/>
        <a:ln w="25400">
          <a:noFill/>
        </a:ln>
      </c:spPr>
      <c:txPr>
        <a:bodyPr/>
        <a:lstStyle/>
        <a:p>
          <a:pPr>
            <a:defRPr sz="1100" b="0" i="0" u="none" strike="noStrike" baseline="0">
              <a:solidFill>
                <a:srgbClr val="000000"/>
              </a:solidFill>
              <a:latin typeface="Times New Roman"/>
              <a:ea typeface="Calibri"/>
              <a:cs typeface="Times New Roman"/>
            </a:defRPr>
          </a:pPr>
          <a:endParaRPr lang="en-US"/>
        </a:p>
      </c:txPr>
    </c:legend>
    <c:plotVisOnly val="1"/>
    <c:dispBlanksAs val="gap"/>
    <c:showDLblsOverMax val="0"/>
  </c:chart>
  <c:spPr>
    <a:solidFill>
      <a:srgbClr val="FFFFFF"/>
    </a:solidFill>
    <a:ln w="3175">
      <a:solidFill>
        <a:srgbClr val="80808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bar"/>
        <c:grouping val="clustered"/>
        <c:varyColors val="0"/>
        <c:ser>
          <c:idx val="0"/>
          <c:order val="0"/>
          <c:tx>
            <c:strRef>
              <c:f>'Q33b Difficulties_2'!$B$9</c:f>
              <c:strCache>
                <c:ptCount val="1"/>
                <c:pt idx="0">
                  <c:v>Percentage</c:v>
                </c:pt>
              </c:strCache>
            </c:strRef>
          </c:tx>
          <c:spPr>
            <a:gradFill rotWithShape="0">
              <a:gsLst>
                <a:gs pos="0">
                  <a:srgbClr val="71A6DB"/>
                </a:gs>
                <a:gs pos="50000">
                  <a:srgbClr val="559BDB"/>
                </a:gs>
                <a:gs pos="100000">
                  <a:srgbClr val="438AC9"/>
                </a:gs>
              </a:gsLst>
              <a:lin ang="5400000"/>
            </a:gradFill>
            <a:ln w="25400">
              <a:noFill/>
            </a:ln>
          </c:spPr>
          <c:invertIfNegative val="0"/>
          <c:dLbls>
            <c:spPr>
              <a:noFill/>
              <a:ln w="25400">
                <a:noFill/>
              </a:ln>
            </c:spPr>
            <c:txPr>
              <a:bodyPr/>
              <a:lstStyle/>
              <a:p>
                <a:pPr>
                  <a:defRPr sz="1100" b="0" i="0" u="none" strike="noStrike" baseline="0">
                    <a:solidFill>
                      <a:srgbClr val="000000"/>
                    </a:solidFill>
                    <a:latin typeface="Times New Roman"/>
                    <a:ea typeface="Calibri"/>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'Q33b Difficulties_2'!$A$10:$A$13</c:f>
              <c:strCache>
                <c:ptCount val="4"/>
                <c:pt idx="0">
                  <c:v>Difficulties in building a significant online community</c:v>
                </c:pt>
                <c:pt idx="1">
                  <c:v>Difficulties to interpret marketing report data</c:v>
                </c:pt>
                <c:pt idx="2">
                  <c:v>Diffculties in targeting new customers</c:v>
                </c:pt>
                <c:pt idx="3">
                  <c:v>Difficulties in finding time/resources</c:v>
                </c:pt>
              </c:strCache>
            </c:strRef>
          </c:cat>
          <c:val>
            <c:numRef>
              <c:f>'Q33b Difficulties_2'!$B$10:$B$13</c:f>
              <c:numCache>
                <c:formatCode>0%</c:formatCode>
                <c:ptCount val="4"/>
                <c:pt idx="0">
                  <c:v>0.09</c:v>
                </c:pt>
                <c:pt idx="1">
                  <c:v>0.12</c:v>
                </c:pt>
                <c:pt idx="2">
                  <c:v>0.21</c:v>
                </c:pt>
                <c:pt idx="3">
                  <c:v>0.57999999999999996</c:v>
                </c:pt>
              </c:numCache>
            </c:numRef>
          </c:val>
        </c:ser>
        <c:dLbls>
          <c:showLegendKey val="0"/>
          <c:showVal val="0"/>
          <c:showCatName val="0"/>
          <c:showSerName val="0"/>
          <c:showPercent val="0"/>
          <c:showBubbleSize val="0"/>
        </c:dLbls>
        <c:gapWidth val="150"/>
        <c:axId val="146884344"/>
        <c:axId val="146884736"/>
      </c:barChart>
      <c:catAx>
        <c:axId val="146884344"/>
        <c:scaling>
          <c:orientation val="minMax"/>
        </c:scaling>
        <c:delete val="0"/>
        <c:axPos val="l"/>
        <c:numFmt formatCode="General" sourceLinked="1"/>
        <c:majorTickMark val="out"/>
        <c:minorTickMark val="none"/>
        <c:tickLblPos val="nextTo"/>
        <c:spPr>
          <a:ln w="3175">
            <a:solidFill>
              <a:srgbClr val="808080"/>
            </a:solidFill>
            <a:prstDash val="solid"/>
          </a:ln>
        </c:spPr>
        <c:txPr>
          <a:bodyPr/>
          <a:lstStyle/>
          <a:p>
            <a:pPr>
              <a:defRPr sz="1100">
                <a:solidFill>
                  <a:srgbClr val="000000"/>
                </a:solidFill>
                <a:latin typeface="Times New Roman"/>
                <a:cs typeface="Times New Roman"/>
              </a:defRPr>
            </a:pPr>
            <a:endParaRPr lang="en-US"/>
          </a:p>
        </c:txPr>
        <c:crossAx val="146884736"/>
        <c:crosses val="autoZero"/>
        <c:auto val="1"/>
        <c:lblAlgn val="ctr"/>
        <c:lblOffset val="100"/>
        <c:noMultiLvlLbl val="0"/>
      </c:catAx>
      <c:valAx>
        <c:axId val="146884736"/>
        <c:scaling>
          <c:orientation val="minMax"/>
          <c:max val="1"/>
        </c:scaling>
        <c:delete val="0"/>
        <c:axPos val="b"/>
        <c:majorGridlines>
          <c:spPr>
            <a:ln w="3175">
              <a:solidFill>
                <a:srgbClr val="808080"/>
              </a:solidFill>
              <a:prstDash val="solid"/>
            </a:ln>
          </c:spPr>
        </c:majorGridlines>
        <c:numFmt formatCode="0%" sourceLinked="1"/>
        <c:majorTickMark val="out"/>
        <c:minorTickMark val="none"/>
        <c:tickLblPos val="nextTo"/>
        <c:spPr>
          <a:ln w="3175">
            <a:solidFill>
              <a:srgbClr val="808080"/>
            </a:solidFill>
            <a:prstDash val="solid"/>
          </a:ln>
        </c:spPr>
        <c:txPr>
          <a:bodyPr/>
          <a:lstStyle/>
          <a:p>
            <a:pPr>
              <a:defRPr sz="1100">
                <a:solidFill>
                  <a:srgbClr val="000000"/>
                </a:solidFill>
                <a:latin typeface="Times New Roman"/>
                <a:cs typeface="Times New Roman"/>
              </a:defRPr>
            </a:pPr>
            <a:endParaRPr lang="en-US"/>
          </a:p>
        </c:txPr>
        <c:crossAx val="146884344"/>
        <c:crosses val="autoZero"/>
        <c:crossBetween val="between"/>
        <c:majorUnit val="0.2"/>
      </c:valAx>
      <c:spPr>
        <a:solidFill>
          <a:srgbClr val="FFFFFF"/>
        </a:solidFill>
        <a:ln w="25400">
          <a:noFill/>
        </a:ln>
      </c:spPr>
    </c:plotArea>
    <c:plotVisOnly val="1"/>
    <c:dispBlanksAs val="gap"/>
    <c:showDLblsOverMax val="0"/>
  </c:chart>
  <c:spPr>
    <a:solidFill>
      <a:srgbClr val="FFFFFF"/>
    </a:solidFill>
    <a:ln w="3175">
      <a:solidFill>
        <a:srgbClr val="80808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'Q34 Barriers'!$B$21</c:f>
              <c:strCache>
                <c:ptCount val="1"/>
                <c:pt idx="0">
                  <c:v>Percentage</c:v>
                </c:pt>
              </c:strCache>
            </c:strRef>
          </c:tx>
          <c:spPr>
            <a:solidFill>
              <a:srgbClr val="5B9BD5"/>
            </a:solidFill>
            <a:ln w="25400">
              <a:noFill/>
            </a:ln>
          </c:spPr>
          <c:invertIfNegative val="0"/>
          <c:dLbls>
            <c:spPr>
              <a:noFill/>
              <a:ln w="25400">
                <a:noFill/>
              </a:ln>
            </c:spPr>
            <c:txPr>
              <a:bodyPr rot="0" spcFirstLastPara="1" vertOverflow="ellipsis" vert="horz" wrap="square" lIns="38100" tIns="19050" rIns="38100" bIns="19050" anchor="ctr" anchorCtr="1">
                <a:spAutoFit/>
              </a:bodyPr>
              <a:lstStyle/>
              <a:p>
                <a:pPr>
                  <a:defRPr sz="1100" b="0" i="0" u="none" strike="noStrike" kern="1200" baseline="0">
                    <a:solidFill>
                      <a:srgbClr val="000000"/>
                    </a:solidFill>
                    <a:latin typeface="Times New Roman"/>
                    <a:ea typeface="+mn-ea"/>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'Q34 Barriers'!$A$22:$A$37</c:f>
              <c:strCache>
                <c:ptCount val="16"/>
                <c:pt idx="0">
                  <c:v>No barrier</c:v>
                </c:pt>
                <c:pt idx="1">
                  <c:v>Lack of facilities from the Government</c:v>
                </c:pt>
                <c:pt idx="2">
                  <c:v>Difficulty to get loan</c:v>
                </c:pt>
                <c:pt idx="3">
                  <c:v>Legal issues</c:v>
                </c:pt>
                <c:pt idx="4">
                  <c:v>The belief that digital and social media marketing does not support the company’s aims and objectives</c:v>
                </c:pt>
                <c:pt idx="5">
                  <c:v> Lack of control/risk of inappropriate posting by employees</c:v>
                </c:pt>
                <c:pt idx="6">
                  <c:v>Concerns about employees being distracted</c:v>
                </c:pt>
                <c:pt idx="7">
                  <c:v>Various risks arising from lack of control on the social media landscape</c:v>
                </c:pt>
                <c:pt idx="8">
                  <c:v>Concerns on loss of data, privacy</c:v>
                </c:pt>
                <c:pt idx="9">
                  <c:v>Inability to create proper content for digital and social media</c:v>
                </c:pt>
                <c:pt idx="10">
                  <c:v>Insufficient customer demand</c:v>
                </c:pt>
                <c:pt idx="11">
                  <c:v>Limited opportunities to attend workshops/trainings on digital marketing</c:v>
                </c:pt>
                <c:pt idx="12">
                  <c:v>Lack of strategy</c:v>
                </c:pt>
                <c:pt idx="13">
                  <c:v>Lack of resources (money and workforce)</c:v>
                </c:pt>
                <c:pt idx="14">
                  <c:v>Lack of technical knowledge and skills</c:v>
                </c:pt>
                <c:pt idx="15">
                  <c:v>Lack of time</c:v>
                </c:pt>
              </c:strCache>
            </c:strRef>
          </c:cat>
          <c:val>
            <c:numRef>
              <c:f>'Q34 Barriers'!$B$22:$B$37</c:f>
              <c:numCache>
                <c:formatCode>0%</c:formatCode>
                <c:ptCount val="16"/>
                <c:pt idx="0">
                  <c:v>0.01</c:v>
                </c:pt>
                <c:pt idx="1">
                  <c:v>0.01</c:v>
                </c:pt>
                <c:pt idx="2">
                  <c:v>0.01</c:v>
                </c:pt>
                <c:pt idx="3">
                  <c:v>0.05</c:v>
                </c:pt>
                <c:pt idx="4">
                  <c:v>0.06</c:v>
                </c:pt>
                <c:pt idx="5">
                  <c:v>7.0000000000000007E-2</c:v>
                </c:pt>
                <c:pt idx="6">
                  <c:v>0.09</c:v>
                </c:pt>
                <c:pt idx="7">
                  <c:v>0.09</c:v>
                </c:pt>
                <c:pt idx="8">
                  <c:v>0.15</c:v>
                </c:pt>
                <c:pt idx="9">
                  <c:v>0.19</c:v>
                </c:pt>
                <c:pt idx="10">
                  <c:v>0.2</c:v>
                </c:pt>
                <c:pt idx="11">
                  <c:v>0.21</c:v>
                </c:pt>
                <c:pt idx="12">
                  <c:v>0.24</c:v>
                </c:pt>
                <c:pt idx="13">
                  <c:v>0.44</c:v>
                </c:pt>
                <c:pt idx="14">
                  <c:v>0.54</c:v>
                </c:pt>
                <c:pt idx="15">
                  <c:v>0.54</c:v>
                </c:pt>
              </c:numCache>
            </c:numRef>
          </c:val>
        </c:ser>
        <c:dLbls>
          <c:showLegendKey val="0"/>
          <c:showVal val="0"/>
          <c:showCatName val="0"/>
          <c:showSerName val="0"/>
          <c:showPercent val="0"/>
          <c:showBubbleSize val="0"/>
        </c:dLbls>
        <c:gapWidth val="182"/>
        <c:axId val="146885520"/>
        <c:axId val="171727056"/>
      </c:barChart>
      <c:catAx>
        <c:axId val="146885520"/>
        <c:scaling>
          <c:orientation val="minMax"/>
        </c:scaling>
        <c:delete val="0"/>
        <c:axPos val="l"/>
        <c:numFmt formatCode="General" sourceLinked="1"/>
        <c:majorTickMark val="none"/>
        <c:minorTickMark val="none"/>
        <c:tickLblPos val="nextTo"/>
        <c:spPr>
          <a:ln w="3175">
            <a:solidFill>
              <a:srgbClr val="C0C0C0"/>
            </a:solidFill>
            <a:prstDash val="solid"/>
          </a:ln>
        </c:spPr>
        <c:txPr>
          <a:bodyPr rot="-60000000" spcFirstLastPara="1" vertOverflow="ellipsis" vert="horz" wrap="square" anchor="ctr" anchorCtr="1"/>
          <a:lstStyle/>
          <a:p>
            <a:pPr>
              <a:defRPr sz="1100" b="0" i="0" u="none" strike="noStrike" kern="1200" baseline="0">
                <a:solidFill>
                  <a:srgbClr val="000000"/>
                </a:solidFill>
                <a:latin typeface="Times New Roman"/>
                <a:ea typeface="+mn-ea"/>
                <a:cs typeface="Times New Roman"/>
              </a:defRPr>
            </a:pPr>
            <a:endParaRPr lang="en-US"/>
          </a:p>
        </c:txPr>
        <c:crossAx val="171727056"/>
        <c:crosses val="autoZero"/>
        <c:auto val="1"/>
        <c:lblAlgn val="ctr"/>
        <c:lblOffset val="100"/>
        <c:noMultiLvlLbl val="0"/>
      </c:catAx>
      <c:valAx>
        <c:axId val="171727056"/>
        <c:scaling>
          <c:orientation val="minMax"/>
          <c:max val="1"/>
        </c:scaling>
        <c:delete val="0"/>
        <c:axPos val="b"/>
        <c:majorGridlines>
          <c:spPr>
            <a:ln w="3175">
              <a:solidFill>
                <a:srgbClr val="C0C0C0"/>
              </a:solidFill>
              <a:prstDash val="solid"/>
            </a:ln>
          </c:spPr>
        </c:majorGridlines>
        <c:numFmt formatCode="0%" sourceLinked="1"/>
        <c:majorTickMark val="none"/>
        <c:minorTickMark val="none"/>
        <c:tickLblPos val="nextTo"/>
        <c:spPr>
          <a:ln w="6350">
            <a:noFill/>
          </a:ln>
        </c:spPr>
        <c:txPr>
          <a:bodyPr rot="-60000000" spcFirstLastPara="1" vertOverflow="ellipsis" vert="horz" wrap="square" anchor="ctr" anchorCtr="1"/>
          <a:lstStyle/>
          <a:p>
            <a:pPr>
              <a:defRPr sz="1100" b="0" i="0" u="none" strike="noStrike" kern="1200" baseline="0">
                <a:solidFill>
                  <a:srgbClr val="000000"/>
                </a:solidFill>
                <a:latin typeface="Times New Roman"/>
                <a:ea typeface="+mn-ea"/>
                <a:cs typeface="Times New Roman"/>
              </a:defRPr>
            </a:pPr>
            <a:endParaRPr lang="en-US"/>
          </a:p>
        </c:txPr>
        <c:crossAx val="146885520"/>
        <c:crosses val="autoZero"/>
        <c:crossBetween val="between"/>
        <c:majorUnit val="0.2"/>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4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Sheet1!$I$694</c:f>
              <c:strCache>
                <c:ptCount val="1"/>
                <c:pt idx="0">
                  <c:v>Frequency</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Sheet1!$H$695:$H$701</c:f>
              <c:strCache>
                <c:ptCount val="7"/>
                <c:pt idx="0">
                  <c:v>Various risks arising from lack of control on the social media landscape</c:v>
                </c:pt>
                <c:pt idx="1">
                  <c:v>For start-ups they need to increase their visibility first prior to involve in digital and social media marketing</c:v>
                </c:pt>
                <c:pt idx="2">
                  <c:v>Lack of time</c:v>
                </c:pt>
                <c:pt idx="3">
                  <c:v>The belief that digital and social media marketing does not support the company’s aims and objectives</c:v>
                </c:pt>
                <c:pt idx="4">
                  <c:v>Lack of technical knowledge</c:v>
                </c:pt>
                <c:pt idx="5">
                  <c:v>Inability to create proper content for digital and social media</c:v>
                </c:pt>
                <c:pt idx="6">
                  <c:v>Lack of resources (money and workforce)</c:v>
                </c:pt>
              </c:strCache>
            </c:strRef>
          </c:cat>
          <c:val>
            <c:numRef>
              <c:f>Sheet1!$I$695:$I$701</c:f>
              <c:numCache>
                <c:formatCode>0</c:formatCode>
                <c:ptCount val="7"/>
                <c:pt idx="0">
                  <c:v>1</c:v>
                </c:pt>
                <c:pt idx="1">
                  <c:v>1</c:v>
                </c:pt>
                <c:pt idx="2">
                  <c:v>2</c:v>
                </c:pt>
                <c:pt idx="3">
                  <c:v>2</c:v>
                </c:pt>
                <c:pt idx="4">
                  <c:v>3</c:v>
                </c:pt>
                <c:pt idx="5">
                  <c:v>5</c:v>
                </c:pt>
                <c:pt idx="6">
                  <c:v>6</c:v>
                </c:pt>
              </c:numCache>
            </c:numRef>
          </c:val>
        </c:ser>
        <c:dLbls>
          <c:showLegendKey val="0"/>
          <c:showVal val="0"/>
          <c:showCatName val="0"/>
          <c:showSerName val="0"/>
          <c:showPercent val="0"/>
          <c:showBubbleSize val="0"/>
        </c:dLbls>
        <c:gapWidth val="247"/>
        <c:axId val="171727840"/>
        <c:axId val="171728232"/>
      </c:barChart>
      <c:catAx>
        <c:axId val="171727840"/>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2"/>
                </a:solidFill>
                <a:latin typeface="+mn-lt"/>
                <a:ea typeface="+mn-ea"/>
                <a:cs typeface="+mn-cs"/>
              </a:defRPr>
            </a:pPr>
            <a:endParaRPr lang="en-US"/>
          </a:p>
        </c:txPr>
        <c:crossAx val="171728232"/>
        <c:crosses val="autoZero"/>
        <c:auto val="1"/>
        <c:lblAlgn val="ctr"/>
        <c:lblOffset val="100"/>
        <c:noMultiLvlLbl val="0"/>
      </c:catAx>
      <c:valAx>
        <c:axId val="171728232"/>
        <c:scaling>
          <c:orientation val="minMax"/>
        </c:scaling>
        <c:delete val="0"/>
        <c:axPos val="b"/>
        <c:majorGridlines>
          <c:spPr>
            <a:ln w="9525" cap="flat" cmpd="sng" algn="ctr">
              <a:solidFill>
                <a:schemeClr val="dk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1727840"/>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'Q12 Perception_2'!$E$2</c:f>
              <c:strCache>
                <c:ptCount val="1"/>
                <c:pt idx="0">
                  <c:v>Complicated</c:v>
                </c:pt>
              </c:strCache>
            </c:strRef>
          </c:tx>
          <c:spPr>
            <a:solidFill>
              <a:srgbClr val="5B9BD5"/>
            </a:solidFill>
            <a:ln w="25400">
              <a:noFill/>
            </a:ln>
          </c:spPr>
          <c:invertIfNegative val="0"/>
          <c:dPt>
            <c:idx val="0"/>
            <c:invertIfNegative val="0"/>
            <c:bubble3D val="0"/>
            <c:spPr>
              <a:solidFill>
                <a:srgbClr val="FF0000"/>
              </a:solidFill>
              <a:ln w="25400">
                <a:noFill/>
              </a:ln>
            </c:spPr>
          </c:dPt>
          <c:dPt>
            <c:idx val="1"/>
            <c:invertIfNegative val="0"/>
            <c:bubble3D val="0"/>
            <c:spPr>
              <a:solidFill>
                <a:srgbClr val="FF0000"/>
              </a:solidFill>
              <a:ln w="25400">
                <a:noFill/>
              </a:ln>
            </c:spPr>
          </c:dPt>
          <c:dPt>
            <c:idx val="3"/>
            <c:invertIfNegative val="0"/>
            <c:bubble3D val="0"/>
            <c:spPr>
              <a:solidFill>
                <a:srgbClr val="DAA600"/>
              </a:solidFill>
              <a:ln w="25400">
                <a:noFill/>
              </a:ln>
            </c:spPr>
          </c:dPt>
          <c:dPt>
            <c:idx val="4"/>
            <c:invertIfNegative val="0"/>
            <c:bubble3D val="0"/>
            <c:spPr>
              <a:solidFill>
                <a:srgbClr val="DAA600"/>
              </a:solidFill>
              <a:ln w="25400">
                <a:noFill/>
              </a:ln>
            </c:spPr>
          </c:dPt>
          <c:dPt>
            <c:idx val="5"/>
            <c:invertIfNegative val="0"/>
            <c:bubble3D val="0"/>
            <c:spPr>
              <a:solidFill>
                <a:srgbClr val="DAA600"/>
              </a:solidFill>
              <a:ln w="25400">
                <a:noFill/>
              </a:ln>
            </c:spPr>
          </c:dPt>
          <c:dPt>
            <c:idx val="6"/>
            <c:invertIfNegative val="0"/>
            <c:bubble3D val="0"/>
            <c:spPr>
              <a:solidFill>
                <a:srgbClr val="DAA600"/>
              </a:solidFill>
              <a:ln w="25400">
                <a:noFill/>
              </a:ln>
            </c:spPr>
          </c:dPt>
          <c:dPt>
            <c:idx val="8"/>
            <c:invertIfNegative val="0"/>
            <c:bubble3D val="0"/>
            <c:spPr>
              <a:solidFill>
                <a:srgbClr val="008000"/>
              </a:solidFill>
              <a:ln w="25400">
                <a:noFill/>
              </a:ln>
            </c:spPr>
          </c:dPt>
          <c:dPt>
            <c:idx val="9"/>
            <c:invertIfNegative val="0"/>
            <c:bubble3D val="0"/>
            <c:spPr>
              <a:solidFill>
                <a:srgbClr val="008000"/>
              </a:solidFill>
              <a:ln w="25400">
                <a:noFill/>
              </a:ln>
            </c:spPr>
          </c:dPt>
          <c:dPt>
            <c:idx val="10"/>
            <c:invertIfNegative val="0"/>
            <c:bubble3D val="0"/>
            <c:spPr>
              <a:solidFill>
                <a:srgbClr val="008000"/>
              </a:solidFill>
              <a:ln w="25400">
                <a:noFill/>
              </a:ln>
            </c:spPr>
          </c:dPt>
          <c:dPt>
            <c:idx val="11"/>
            <c:invertIfNegative val="0"/>
            <c:bubble3D val="0"/>
            <c:spPr>
              <a:solidFill>
                <a:srgbClr val="008000"/>
              </a:solidFill>
              <a:ln w="25400">
                <a:noFill/>
              </a:ln>
            </c:spPr>
          </c:dPt>
          <c:dPt>
            <c:idx val="12"/>
            <c:invertIfNegative val="0"/>
            <c:bubble3D val="0"/>
            <c:spPr>
              <a:solidFill>
                <a:srgbClr val="008000"/>
              </a:solidFill>
              <a:ln w="25400">
                <a:noFill/>
              </a:ln>
            </c:spPr>
          </c:dPt>
          <c:dPt>
            <c:idx val="13"/>
            <c:invertIfNegative val="0"/>
            <c:bubble3D val="0"/>
            <c:spPr>
              <a:solidFill>
                <a:srgbClr val="008000"/>
              </a:solidFill>
              <a:ln w="25400">
                <a:noFill/>
              </a:ln>
            </c:spPr>
          </c:dPt>
          <c:dLbls>
            <c:spPr>
              <a:noFill/>
              <a:ln w="25400">
                <a:noFill/>
              </a:ln>
            </c:spPr>
            <c:txPr>
              <a:bodyPr/>
              <a:lstStyle/>
              <a:p>
                <a:pPr>
                  <a:defRPr sz="900" b="0" i="0" u="none" strike="noStrike" baseline="0">
                    <a:solidFill>
                      <a:schemeClr val="tx2"/>
                    </a:solidFill>
                    <a:latin typeface="Times New Roman" panose="02020603050405020304" pitchFamily="18" charset="0"/>
                    <a:ea typeface="Calibri"/>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'Q12 Perception_2'!$D$3:$D$26</c:f>
              <c:strCache>
                <c:ptCount val="24"/>
                <c:pt idx="0">
                  <c:v>Male</c:v>
                </c:pt>
                <c:pt idx="1">
                  <c:v>Female</c:v>
                </c:pt>
                <c:pt idx="3">
                  <c:v>18-30</c:v>
                </c:pt>
                <c:pt idx="4">
                  <c:v>31-40</c:v>
                </c:pt>
                <c:pt idx="5">
                  <c:v>41-50</c:v>
                </c:pt>
                <c:pt idx="6">
                  <c:v>Above 50</c:v>
                </c:pt>
                <c:pt idx="8">
                  <c:v>CPE</c:v>
                </c:pt>
                <c:pt idx="9">
                  <c:v>SC</c:v>
                </c:pt>
                <c:pt idx="10">
                  <c:v>HSC</c:v>
                </c:pt>
                <c:pt idx="11">
                  <c:v>Diploma</c:v>
                </c:pt>
                <c:pt idx="12">
                  <c:v>Bachelors Degree</c:v>
                </c:pt>
                <c:pt idx="13">
                  <c:v>Master Degree</c:v>
                </c:pt>
                <c:pt idx="15">
                  <c:v>Manufacturing</c:v>
                </c:pt>
                <c:pt idx="16">
                  <c:v>Retail</c:v>
                </c:pt>
                <c:pt idx="17">
                  <c:v>Arts, entertainment &amp; recreation</c:v>
                </c:pt>
                <c:pt idx="18">
                  <c:v>Accommodation &amp; food service</c:v>
                </c:pt>
                <c:pt idx="19">
                  <c:v>Construction</c:v>
                </c:pt>
                <c:pt idx="20">
                  <c:v>Education</c:v>
                </c:pt>
                <c:pt idx="21">
                  <c:v>IT</c:v>
                </c:pt>
                <c:pt idx="22">
                  <c:v>Financial Service</c:v>
                </c:pt>
                <c:pt idx="23">
                  <c:v>Others</c:v>
                </c:pt>
              </c:strCache>
            </c:strRef>
          </c:cat>
          <c:val>
            <c:numRef>
              <c:f>'Q12 Perception_2'!$E$3:$E$26</c:f>
              <c:numCache>
                <c:formatCode>0%</c:formatCode>
                <c:ptCount val="24"/>
                <c:pt idx="0">
                  <c:v>0.17</c:v>
                </c:pt>
                <c:pt idx="1">
                  <c:v>0.13</c:v>
                </c:pt>
                <c:pt idx="3">
                  <c:v>0.1</c:v>
                </c:pt>
                <c:pt idx="4">
                  <c:v>0.17</c:v>
                </c:pt>
                <c:pt idx="5">
                  <c:v>0.05</c:v>
                </c:pt>
                <c:pt idx="6">
                  <c:v>0.26</c:v>
                </c:pt>
                <c:pt idx="8">
                  <c:v>0.14000000000000001</c:v>
                </c:pt>
                <c:pt idx="9">
                  <c:v>0.22</c:v>
                </c:pt>
                <c:pt idx="10">
                  <c:v>7.0000000000000007E-2</c:v>
                </c:pt>
                <c:pt idx="11">
                  <c:v>0.39</c:v>
                </c:pt>
                <c:pt idx="12">
                  <c:v>0.1</c:v>
                </c:pt>
                <c:pt idx="13">
                  <c:v>0.25</c:v>
                </c:pt>
                <c:pt idx="15">
                  <c:v>0.14000000000000001</c:v>
                </c:pt>
                <c:pt idx="16">
                  <c:v>0.18</c:v>
                </c:pt>
                <c:pt idx="17">
                  <c:v>0.08</c:v>
                </c:pt>
                <c:pt idx="18">
                  <c:v>0.21</c:v>
                </c:pt>
                <c:pt idx="19">
                  <c:v>0.19</c:v>
                </c:pt>
                <c:pt idx="20">
                  <c:v>0.2</c:v>
                </c:pt>
                <c:pt idx="21">
                  <c:v>0</c:v>
                </c:pt>
                <c:pt idx="22">
                  <c:v>0</c:v>
                </c:pt>
                <c:pt idx="23">
                  <c:v>0</c:v>
                </c:pt>
              </c:numCache>
            </c:numRef>
          </c:val>
        </c:ser>
        <c:dLbls>
          <c:showLegendKey val="0"/>
          <c:showVal val="0"/>
          <c:showCatName val="0"/>
          <c:showSerName val="0"/>
          <c:showPercent val="0"/>
          <c:showBubbleSize val="0"/>
        </c:dLbls>
        <c:gapWidth val="182"/>
        <c:axId val="145968360"/>
        <c:axId val="145968752"/>
      </c:barChart>
      <c:catAx>
        <c:axId val="145968360"/>
        <c:scaling>
          <c:orientation val="minMax"/>
        </c:scaling>
        <c:delete val="0"/>
        <c:axPos val="l"/>
        <c:numFmt formatCode="General" sourceLinked="1"/>
        <c:majorTickMark val="none"/>
        <c:minorTickMark val="none"/>
        <c:tickLblPos val="nextTo"/>
        <c:spPr>
          <a:ln w="3175">
            <a:solidFill>
              <a:srgbClr val="C0C0C0"/>
            </a:solidFill>
            <a:prstDash val="solid"/>
          </a:ln>
        </c:spPr>
        <c:txPr>
          <a:bodyPr rot="-60000000" spcFirstLastPara="1" vertOverflow="ellipsis" vert="horz" wrap="square" anchor="ctr" anchorCtr="1"/>
          <a:lstStyle/>
          <a:p>
            <a:pPr>
              <a:defRPr sz="900" b="0" i="0" u="none" strike="noStrike" kern="1200" baseline="0">
                <a:solidFill>
                  <a:schemeClr val="tx2"/>
                </a:solidFill>
                <a:latin typeface="Times New Roman" panose="02020603050405020304" pitchFamily="18" charset="0"/>
                <a:ea typeface="+mn-ea"/>
                <a:cs typeface="Times New Roman" panose="02020603050405020304" pitchFamily="18" charset="0"/>
              </a:defRPr>
            </a:pPr>
            <a:endParaRPr lang="en-US"/>
          </a:p>
        </c:txPr>
        <c:crossAx val="145968752"/>
        <c:crosses val="autoZero"/>
        <c:auto val="1"/>
        <c:lblAlgn val="ctr"/>
        <c:lblOffset val="100"/>
        <c:noMultiLvlLbl val="0"/>
      </c:catAx>
      <c:valAx>
        <c:axId val="145968752"/>
        <c:scaling>
          <c:orientation val="minMax"/>
        </c:scaling>
        <c:delete val="0"/>
        <c:axPos val="b"/>
        <c:majorGridlines>
          <c:spPr>
            <a:ln w="3175">
              <a:solidFill>
                <a:srgbClr val="C0C0C0"/>
              </a:solidFill>
              <a:prstDash val="solid"/>
            </a:ln>
          </c:spPr>
        </c:majorGridlines>
        <c:numFmt formatCode="0%" sourceLinked="1"/>
        <c:majorTickMark val="none"/>
        <c:minorTickMark val="none"/>
        <c:tickLblPos val="nextTo"/>
        <c:spPr>
          <a:ln w="6350">
            <a:noFill/>
          </a:ln>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145968360"/>
        <c:crosses val="autoZero"/>
        <c:crossBetween val="between"/>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lgn="ct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'Q14a and Q14b merge'!$B$2</c:f>
              <c:strCache>
                <c:ptCount val="1"/>
                <c:pt idx="0">
                  <c:v>Personal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'Q14a and Q14b merge'!$A$3:$A$12</c:f>
              <c:strCache>
                <c:ptCount val="10"/>
                <c:pt idx="0">
                  <c:v>WeChat</c:v>
                </c:pt>
                <c:pt idx="1">
                  <c:v>Twitter</c:v>
                </c:pt>
                <c:pt idx="2">
                  <c:v>Pinterest</c:v>
                </c:pt>
                <c:pt idx="3">
                  <c:v>Instagram</c:v>
                </c:pt>
                <c:pt idx="4">
                  <c:v>LinkedIn</c:v>
                </c:pt>
                <c:pt idx="5">
                  <c:v>Google+</c:v>
                </c:pt>
                <c:pt idx="6">
                  <c:v>Skype</c:v>
                </c:pt>
                <c:pt idx="7">
                  <c:v>YouTube</c:v>
                </c:pt>
                <c:pt idx="8">
                  <c:v>Facebook</c:v>
                </c:pt>
                <c:pt idx="9">
                  <c:v>WhatsApp</c:v>
                </c:pt>
              </c:strCache>
            </c:strRef>
          </c:cat>
          <c:val>
            <c:numRef>
              <c:f>'Q14a and Q14b merge'!$B$3:$B$12</c:f>
              <c:numCache>
                <c:formatCode>0%</c:formatCode>
                <c:ptCount val="10"/>
                <c:pt idx="1">
                  <c:v>0.22</c:v>
                </c:pt>
                <c:pt idx="2">
                  <c:v>0.24</c:v>
                </c:pt>
                <c:pt idx="3">
                  <c:v>0.28000000000000003</c:v>
                </c:pt>
                <c:pt idx="4">
                  <c:v>0.31</c:v>
                </c:pt>
                <c:pt idx="5">
                  <c:v>0.34</c:v>
                </c:pt>
                <c:pt idx="6">
                  <c:v>0.37</c:v>
                </c:pt>
                <c:pt idx="7">
                  <c:v>0.53</c:v>
                </c:pt>
                <c:pt idx="8">
                  <c:v>0.84</c:v>
                </c:pt>
                <c:pt idx="9">
                  <c:v>0.84</c:v>
                </c:pt>
              </c:numCache>
            </c:numRef>
          </c:val>
        </c:ser>
        <c:ser>
          <c:idx val="1"/>
          <c:order val="1"/>
          <c:tx>
            <c:strRef>
              <c:f>'Q14a and Q14b merge'!$C$2</c:f>
              <c:strCache>
                <c:ptCount val="1"/>
                <c:pt idx="0">
                  <c:v>Business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'Q14a and Q14b merge'!$A$3:$A$12</c:f>
              <c:strCache>
                <c:ptCount val="10"/>
                <c:pt idx="0">
                  <c:v>WeChat</c:v>
                </c:pt>
                <c:pt idx="1">
                  <c:v>Twitter</c:v>
                </c:pt>
                <c:pt idx="2">
                  <c:v>Pinterest</c:v>
                </c:pt>
                <c:pt idx="3">
                  <c:v>Instagram</c:v>
                </c:pt>
                <c:pt idx="4">
                  <c:v>LinkedIn</c:v>
                </c:pt>
                <c:pt idx="5">
                  <c:v>Google+</c:v>
                </c:pt>
                <c:pt idx="6">
                  <c:v>Skype</c:v>
                </c:pt>
                <c:pt idx="7">
                  <c:v>YouTube</c:v>
                </c:pt>
                <c:pt idx="8">
                  <c:v>Facebook</c:v>
                </c:pt>
                <c:pt idx="9">
                  <c:v>WhatsApp</c:v>
                </c:pt>
              </c:strCache>
            </c:strRef>
          </c:cat>
          <c:val>
            <c:numRef>
              <c:f>'Q14a and Q14b merge'!$C$3:$C$12</c:f>
              <c:numCache>
                <c:formatCode>0%</c:formatCode>
                <c:ptCount val="10"/>
                <c:pt idx="0">
                  <c:v>0.01</c:v>
                </c:pt>
                <c:pt idx="1">
                  <c:v>0.17</c:v>
                </c:pt>
                <c:pt idx="2">
                  <c:v>0.15</c:v>
                </c:pt>
                <c:pt idx="3">
                  <c:v>0.24</c:v>
                </c:pt>
                <c:pt idx="4">
                  <c:v>0.2</c:v>
                </c:pt>
                <c:pt idx="5">
                  <c:v>0.24</c:v>
                </c:pt>
                <c:pt idx="6">
                  <c:v>0.26</c:v>
                </c:pt>
                <c:pt idx="7">
                  <c:v>0.24</c:v>
                </c:pt>
                <c:pt idx="8">
                  <c:v>0.68</c:v>
                </c:pt>
                <c:pt idx="9">
                  <c:v>0.53</c:v>
                </c:pt>
              </c:numCache>
            </c:numRef>
          </c:val>
        </c:ser>
        <c:dLbls>
          <c:showLegendKey val="0"/>
          <c:showVal val="0"/>
          <c:showCatName val="0"/>
          <c:showSerName val="0"/>
          <c:showPercent val="0"/>
          <c:showBubbleSize val="0"/>
        </c:dLbls>
        <c:gapWidth val="182"/>
        <c:axId val="145969536"/>
        <c:axId val="145969928"/>
      </c:barChart>
      <c:catAx>
        <c:axId val="14596953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45969928"/>
        <c:crosses val="autoZero"/>
        <c:auto val="1"/>
        <c:lblAlgn val="ctr"/>
        <c:lblOffset val="100"/>
        <c:noMultiLvlLbl val="0"/>
      </c:catAx>
      <c:valAx>
        <c:axId val="145969928"/>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459695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explosion val="1"/>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spPr>
                <a:noFill/>
                <a:ln>
                  <a:noFill/>
                </a:ln>
                <a:effectLst/>
              </c:spPr>
              <c:txPr>
                <a:bodyPr rot="0" spcFirstLastPara="1" vertOverflow="ellipsis" vert="horz" wrap="square" lIns="38100" tIns="19050" rIns="38100" bIns="19050" anchor="ctr" anchorCtr="1">
                  <a:noAutofit/>
                </a:bodyPr>
                <a:lstStyle/>
                <a:p>
                  <a:pPr>
                    <a:defRPr sz="1100" b="1" i="0" u="none" strike="noStrike" kern="1200" spc="0" baseline="0">
                      <a:solidFill>
                        <a:schemeClr val="accent1"/>
                      </a:solidFill>
                      <a:latin typeface="+mn-lt"/>
                      <a:ea typeface="+mn-ea"/>
                      <a:cs typeface="+mn-cs"/>
                    </a:defRPr>
                  </a:pPr>
                  <a:endParaRPr lang="en-US"/>
                </a:p>
              </c:txPr>
              <c:dLblPos val="outEnd"/>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rect">
                      <a:avLst/>
                    </a:prstGeom>
                  </c15:spPr>
                </c:ext>
              </c:extLst>
            </c:dLbl>
            <c:dLbl>
              <c:idx val="1"/>
              <c:spPr>
                <a:noFill/>
                <a:ln>
                  <a:noFill/>
                </a:ln>
                <a:effectLst/>
              </c:spPr>
              <c:txPr>
                <a:bodyPr rot="0" spcFirstLastPara="1" vertOverflow="ellipsis" vert="horz" wrap="square" lIns="38100" tIns="19050" rIns="38100" bIns="19050" anchor="ctr" anchorCtr="1">
                  <a:noAutofit/>
                </a:bodyPr>
                <a:lstStyle/>
                <a:p>
                  <a:pPr>
                    <a:defRPr sz="1050" b="1" i="0" u="none" strike="noStrike" kern="1200" spc="0" baseline="0">
                      <a:solidFill>
                        <a:schemeClr val="accent2"/>
                      </a:solidFill>
                      <a:latin typeface="+mn-lt"/>
                      <a:ea typeface="+mn-ea"/>
                      <a:cs typeface="+mn-cs"/>
                    </a:defRPr>
                  </a:pPr>
                  <a:endParaRPr lang="en-US"/>
                </a:p>
              </c:txPr>
              <c:dLblPos val="outEnd"/>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rect">
                      <a:avLst/>
                    </a:prstGeom>
                  </c15:spPr>
                </c:ext>
              </c:extLst>
            </c:dLbl>
            <c:spPr>
              <a:noFill/>
              <a:ln>
                <a:noFill/>
              </a:ln>
              <a:effectLst/>
            </c:sp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'Q13 Website'!$A$3:$A$4</c:f>
              <c:strCache>
                <c:ptCount val="2"/>
                <c:pt idx="0">
                  <c:v>Yes</c:v>
                </c:pt>
                <c:pt idx="1">
                  <c:v>No</c:v>
                </c:pt>
              </c:strCache>
            </c:strRef>
          </c:cat>
          <c:val>
            <c:numRef>
              <c:f>'Q13 Website'!$B$3:$B$4</c:f>
              <c:numCache>
                <c:formatCode>0%</c:formatCode>
                <c:ptCount val="2"/>
                <c:pt idx="0">
                  <c:v>0.35</c:v>
                </c:pt>
                <c:pt idx="1">
                  <c:v>0.65</c:v>
                </c:pt>
              </c:numCache>
            </c:numRef>
          </c:val>
        </c:ser>
        <c:dLbls>
          <c:dLblPos val="outEnd"/>
          <c:showLegendKey val="0"/>
          <c:showVal val="0"/>
          <c:showCatName val="1"/>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'Q13 Website'!$E$2</c:f>
              <c:strCache>
                <c:ptCount val="1"/>
                <c:pt idx="0">
                  <c:v>Do not have company website</c:v>
                </c:pt>
              </c:strCache>
            </c:strRef>
          </c:tx>
          <c:spPr>
            <a:solidFill>
              <a:srgbClr val="5B9BD5"/>
            </a:solidFill>
            <a:ln w="25400">
              <a:noFill/>
            </a:ln>
          </c:spPr>
          <c:invertIfNegative val="0"/>
          <c:dPt>
            <c:idx val="0"/>
            <c:invertIfNegative val="0"/>
            <c:bubble3D val="0"/>
            <c:spPr>
              <a:solidFill>
                <a:srgbClr val="008000"/>
              </a:solidFill>
              <a:ln w="25400">
                <a:noFill/>
              </a:ln>
            </c:spPr>
          </c:dPt>
          <c:dPt>
            <c:idx val="1"/>
            <c:invertIfNegative val="0"/>
            <c:bubble3D val="0"/>
            <c:spPr>
              <a:solidFill>
                <a:srgbClr val="008000"/>
              </a:solidFill>
              <a:ln w="25400">
                <a:noFill/>
              </a:ln>
            </c:spPr>
          </c:dPt>
          <c:dPt>
            <c:idx val="3"/>
            <c:invertIfNegative val="0"/>
            <c:bubble3D val="0"/>
            <c:spPr>
              <a:solidFill>
                <a:srgbClr val="000090"/>
              </a:solidFill>
              <a:ln w="25400">
                <a:noFill/>
              </a:ln>
            </c:spPr>
          </c:dPt>
          <c:dPt>
            <c:idx val="4"/>
            <c:invertIfNegative val="0"/>
            <c:bubble3D val="0"/>
            <c:spPr>
              <a:solidFill>
                <a:srgbClr val="000090"/>
              </a:solidFill>
              <a:ln w="25400">
                <a:noFill/>
              </a:ln>
            </c:spPr>
          </c:dPt>
          <c:dPt>
            <c:idx val="5"/>
            <c:invertIfNegative val="0"/>
            <c:bubble3D val="0"/>
            <c:spPr>
              <a:solidFill>
                <a:srgbClr val="000090"/>
              </a:solidFill>
              <a:ln w="25400">
                <a:noFill/>
              </a:ln>
            </c:spPr>
          </c:dPt>
          <c:dPt>
            <c:idx val="6"/>
            <c:invertIfNegative val="0"/>
            <c:bubble3D val="0"/>
            <c:spPr>
              <a:solidFill>
                <a:srgbClr val="000090"/>
              </a:solidFill>
              <a:ln w="25400">
                <a:noFill/>
              </a:ln>
            </c:spPr>
          </c:dPt>
          <c:dPt>
            <c:idx val="8"/>
            <c:invertIfNegative val="0"/>
            <c:bubble3D val="0"/>
            <c:spPr>
              <a:solidFill>
                <a:srgbClr val="FF0000"/>
              </a:solidFill>
              <a:ln w="25400">
                <a:noFill/>
              </a:ln>
            </c:spPr>
          </c:dPt>
          <c:dPt>
            <c:idx val="9"/>
            <c:invertIfNegative val="0"/>
            <c:bubble3D val="0"/>
            <c:spPr>
              <a:solidFill>
                <a:srgbClr val="FF0000"/>
              </a:solidFill>
              <a:ln w="25400">
                <a:noFill/>
              </a:ln>
            </c:spPr>
          </c:dPt>
          <c:dPt>
            <c:idx val="10"/>
            <c:invertIfNegative val="0"/>
            <c:bubble3D val="0"/>
            <c:spPr>
              <a:solidFill>
                <a:srgbClr val="FF0000"/>
              </a:solidFill>
              <a:ln w="25400">
                <a:noFill/>
              </a:ln>
            </c:spPr>
          </c:dPt>
          <c:dPt>
            <c:idx val="11"/>
            <c:invertIfNegative val="0"/>
            <c:bubble3D val="0"/>
            <c:spPr>
              <a:solidFill>
                <a:srgbClr val="FF0000"/>
              </a:solidFill>
              <a:ln w="25400">
                <a:noFill/>
              </a:ln>
            </c:spPr>
          </c:dPt>
          <c:dPt>
            <c:idx val="12"/>
            <c:invertIfNegative val="0"/>
            <c:bubble3D val="0"/>
            <c:spPr>
              <a:solidFill>
                <a:srgbClr val="FF0000"/>
              </a:solidFill>
              <a:ln w="25400">
                <a:noFill/>
              </a:ln>
            </c:spPr>
          </c:dPt>
          <c:dPt>
            <c:idx val="13"/>
            <c:invertIfNegative val="0"/>
            <c:bubble3D val="0"/>
            <c:spPr>
              <a:solidFill>
                <a:srgbClr val="FF0000"/>
              </a:solidFill>
              <a:ln w="25400">
                <a:noFill/>
              </a:ln>
            </c:spPr>
          </c:dPt>
          <c:dPt>
            <c:idx val="14"/>
            <c:invertIfNegative val="0"/>
            <c:bubble3D val="0"/>
            <c:spPr>
              <a:solidFill>
                <a:srgbClr val="FF0000"/>
              </a:solidFill>
              <a:ln w="25400">
                <a:noFill/>
              </a:ln>
            </c:spPr>
          </c:dPt>
          <c:dPt>
            <c:idx val="17"/>
            <c:invertIfNegative val="0"/>
            <c:bubble3D val="0"/>
            <c:spPr>
              <a:solidFill>
                <a:srgbClr val="DAA600"/>
              </a:solidFill>
              <a:ln w="25400">
                <a:noFill/>
              </a:ln>
            </c:spPr>
          </c:dPt>
          <c:dPt>
            <c:idx val="18"/>
            <c:invertIfNegative val="0"/>
            <c:bubble3D val="0"/>
            <c:spPr>
              <a:solidFill>
                <a:srgbClr val="DAA600"/>
              </a:solidFill>
              <a:ln w="25400">
                <a:noFill/>
              </a:ln>
            </c:spPr>
          </c:dPt>
          <c:dPt>
            <c:idx val="19"/>
            <c:invertIfNegative val="0"/>
            <c:bubble3D val="0"/>
            <c:spPr>
              <a:solidFill>
                <a:srgbClr val="DAA600"/>
              </a:solidFill>
              <a:ln w="25400">
                <a:noFill/>
              </a:ln>
            </c:spPr>
          </c:dPt>
          <c:dPt>
            <c:idx val="20"/>
            <c:invertIfNegative val="0"/>
            <c:bubble3D val="0"/>
            <c:spPr>
              <a:solidFill>
                <a:srgbClr val="DAA600"/>
              </a:solidFill>
              <a:ln w="25400">
                <a:noFill/>
              </a:ln>
            </c:spPr>
          </c:dPt>
          <c:dPt>
            <c:idx val="21"/>
            <c:invertIfNegative val="0"/>
            <c:bubble3D val="0"/>
            <c:spPr>
              <a:solidFill>
                <a:srgbClr val="DAA600"/>
              </a:solidFill>
              <a:ln w="25400">
                <a:noFill/>
              </a:ln>
            </c:spPr>
          </c:dPt>
          <c:dPt>
            <c:idx val="22"/>
            <c:invertIfNegative val="0"/>
            <c:bubble3D val="0"/>
            <c:spPr>
              <a:solidFill>
                <a:srgbClr val="DAA600"/>
              </a:solidFill>
              <a:ln w="25400">
                <a:noFill/>
              </a:ln>
            </c:spPr>
          </c:dPt>
          <c:dPt>
            <c:idx val="23"/>
            <c:invertIfNegative val="0"/>
            <c:bubble3D val="0"/>
            <c:spPr>
              <a:solidFill>
                <a:srgbClr val="DAA600"/>
              </a:solidFill>
              <a:ln w="25400">
                <a:noFill/>
              </a:ln>
            </c:spPr>
          </c:dPt>
          <c:dPt>
            <c:idx val="24"/>
            <c:invertIfNegative val="0"/>
            <c:bubble3D val="0"/>
            <c:spPr>
              <a:solidFill>
                <a:srgbClr val="DAA600"/>
              </a:solidFill>
              <a:ln w="25400">
                <a:noFill/>
              </a:ln>
            </c:spPr>
          </c:dPt>
          <c:dPt>
            <c:idx val="25"/>
            <c:invertIfNegative val="0"/>
            <c:bubble3D val="0"/>
            <c:spPr>
              <a:solidFill>
                <a:srgbClr val="DAA600"/>
              </a:solidFill>
              <a:ln w="25400">
                <a:noFill/>
              </a:ln>
            </c:spPr>
          </c:dPt>
          <c:dLbls>
            <c:spPr>
              <a:noFill/>
              <a:ln w="25400">
                <a:noFill/>
              </a:ln>
            </c:spPr>
            <c:txPr>
              <a:bodyPr/>
              <a:lstStyle/>
              <a:p>
                <a:pPr>
                  <a:defRPr sz="1100" b="0" i="0" u="none" strike="noStrike" baseline="0">
                    <a:solidFill>
                      <a:srgbClr val="333333"/>
                    </a:solidFill>
                    <a:latin typeface="Times New Roman" panose="02020603050405020304" pitchFamily="18" charset="0"/>
                    <a:ea typeface="Calibri"/>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'Q13 Website'!$D$3:$D$28</c:f>
              <c:strCache>
                <c:ptCount val="26"/>
                <c:pt idx="0">
                  <c:v>Male</c:v>
                </c:pt>
                <c:pt idx="1">
                  <c:v>Female</c:v>
                </c:pt>
                <c:pt idx="3">
                  <c:v>18-30</c:v>
                </c:pt>
                <c:pt idx="4">
                  <c:v>31-40</c:v>
                </c:pt>
                <c:pt idx="5">
                  <c:v>41-50</c:v>
                </c:pt>
                <c:pt idx="6">
                  <c:v>Above 50</c:v>
                </c:pt>
                <c:pt idx="8">
                  <c:v>CPE</c:v>
                </c:pt>
                <c:pt idx="9">
                  <c:v>SC</c:v>
                </c:pt>
                <c:pt idx="10">
                  <c:v>HSC</c:v>
                </c:pt>
                <c:pt idx="11">
                  <c:v>Diploma</c:v>
                </c:pt>
                <c:pt idx="12">
                  <c:v>Bachelors Degree</c:v>
                </c:pt>
                <c:pt idx="13">
                  <c:v>Master Degree</c:v>
                </c:pt>
                <c:pt idx="14">
                  <c:v>Professional Qualification</c:v>
                </c:pt>
                <c:pt idx="17">
                  <c:v>Manufacturing</c:v>
                </c:pt>
                <c:pt idx="18">
                  <c:v>Retail</c:v>
                </c:pt>
                <c:pt idx="19">
                  <c:v>Arts, entertainment &amp; recreation</c:v>
                </c:pt>
                <c:pt idx="20">
                  <c:v>Accommodation &amp; food service</c:v>
                </c:pt>
                <c:pt idx="21">
                  <c:v>Construction</c:v>
                </c:pt>
                <c:pt idx="22">
                  <c:v>Education</c:v>
                </c:pt>
                <c:pt idx="23">
                  <c:v>IT</c:v>
                </c:pt>
                <c:pt idx="24">
                  <c:v>Financial Service</c:v>
                </c:pt>
                <c:pt idx="25">
                  <c:v>Others</c:v>
                </c:pt>
              </c:strCache>
            </c:strRef>
          </c:cat>
          <c:val>
            <c:numRef>
              <c:f>'Q13 Website'!$E$3:$E$28</c:f>
              <c:numCache>
                <c:formatCode>0%</c:formatCode>
                <c:ptCount val="26"/>
                <c:pt idx="0">
                  <c:v>0.67</c:v>
                </c:pt>
                <c:pt idx="1">
                  <c:v>0.6</c:v>
                </c:pt>
                <c:pt idx="3">
                  <c:v>0.55000000000000004</c:v>
                </c:pt>
                <c:pt idx="4">
                  <c:v>0.7</c:v>
                </c:pt>
                <c:pt idx="5">
                  <c:v>0.65</c:v>
                </c:pt>
                <c:pt idx="6">
                  <c:v>0.68</c:v>
                </c:pt>
                <c:pt idx="8">
                  <c:v>0.95</c:v>
                </c:pt>
                <c:pt idx="9">
                  <c:v>0.69</c:v>
                </c:pt>
                <c:pt idx="10">
                  <c:v>0.55000000000000004</c:v>
                </c:pt>
                <c:pt idx="11">
                  <c:v>0.69</c:v>
                </c:pt>
                <c:pt idx="12">
                  <c:v>0.67</c:v>
                </c:pt>
                <c:pt idx="13">
                  <c:v>0.44</c:v>
                </c:pt>
                <c:pt idx="14">
                  <c:v>0.55000000000000004</c:v>
                </c:pt>
                <c:pt idx="17">
                  <c:v>0.54</c:v>
                </c:pt>
                <c:pt idx="18">
                  <c:v>0.69</c:v>
                </c:pt>
                <c:pt idx="19">
                  <c:v>0.77</c:v>
                </c:pt>
                <c:pt idx="20">
                  <c:v>0.5</c:v>
                </c:pt>
                <c:pt idx="21">
                  <c:v>0.77</c:v>
                </c:pt>
                <c:pt idx="22">
                  <c:v>0.2</c:v>
                </c:pt>
                <c:pt idx="23">
                  <c:v>0.67</c:v>
                </c:pt>
                <c:pt idx="24">
                  <c:v>1</c:v>
                </c:pt>
                <c:pt idx="25">
                  <c:v>0.5</c:v>
                </c:pt>
              </c:numCache>
            </c:numRef>
          </c:val>
        </c:ser>
        <c:dLbls>
          <c:showLegendKey val="0"/>
          <c:showVal val="0"/>
          <c:showCatName val="0"/>
          <c:showSerName val="0"/>
          <c:showPercent val="0"/>
          <c:showBubbleSize val="0"/>
        </c:dLbls>
        <c:gapWidth val="182"/>
        <c:axId val="146512816"/>
        <c:axId val="146513208"/>
      </c:barChart>
      <c:catAx>
        <c:axId val="146512816"/>
        <c:scaling>
          <c:orientation val="minMax"/>
        </c:scaling>
        <c:delete val="0"/>
        <c:axPos val="l"/>
        <c:numFmt formatCode="General" sourceLinked="1"/>
        <c:majorTickMark val="none"/>
        <c:minorTickMark val="none"/>
        <c:tickLblPos val="nextTo"/>
        <c:spPr>
          <a:ln w="3175">
            <a:solidFill>
              <a:srgbClr val="C0C0C0"/>
            </a:solidFill>
            <a:prstDash val="solid"/>
          </a:ln>
        </c:spPr>
        <c:txPr>
          <a:bodyPr rot="-60000000" spcFirstLastPara="1" vertOverflow="ellipsis" vert="horz" wrap="square" anchor="ctr" anchorCtr="1"/>
          <a:lstStyle/>
          <a:p>
            <a:pPr>
              <a:defRPr sz="1100" b="0" i="0" u="none" strike="noStrike" kern="1200" baseline="0">
                <a:solidFill>
                  <a:schemeClr val="tx2"/>
                </a:solidFill>
                <a:latin typeface="Times New Roman" panose="02020603050405020304" pitchFamily="18" charset="0"/>
                <a:ea typeface="+mn-ea"/>
                <a:cs typeface="Times New Roman" panose="02020603050405020304" pitchFamily="18" charset="0"/>
              </a:defRPr>
            </a:pPr>
            <a:endParaRPr lang="en-US"/>
          </a:p>
        </c:txPr>
        <c:crossAx val="146513208"/>
        <c:crosses val="autoZero"/>
        <c:auto val="1"/>
        <c:lblAlgn val="ctr"/>
        <c:lblOffset val="100"/>
        <c:noMultiLvlLbl val="0"/>
      </c:catAx>
      <c:valAx>
        <c:axId val="146513208"/>
        <c:scaling>
          <c:orientation val="minMax"/>
          <c:max val="1"/>
        </c:scaling>
        <c:delete val="0"/>
        <c:axPos val="b"/>
        <c:majorGridlines>
          <c:spPr>
            <a:ln w="3175">
              <a:solidFill>
                <a:srgbClr val="C0C0C0"/>
              </a:solidFill>
              <a:prstDash val="solid"/>
            </a:ln>
          </c:spPr>
        </c:majorGridlines>
        <c:numFmt formatCode="0%" sourceLinked="1"/>
        <c:majorTickMark val="none"/>
        <c:minorTickMark val="none"/>
        <c:tickLblPos val="nextTo"/>
        <c:spPr>
          <a:ln w="6350">
            <a:noFill/>
          </a:ln>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146512816"/>
        <c:crosses val="autoZero"/>
        <c:crossBetween val="between"/>
        <c:majorUnit val="0.2"/>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bar"/>
        <c:grouping val="stacked"/>
        <c:varyColors val="0"/>
        <c:ser>
          <c:idx val="0"/>
          <c:order val="0"/>
          <c:tx>
            <c:strRef>
              <c:f>'Q14c  Knowledge of SM'!$B$9</c:f>
              <c:strCache>
                <c:ptCount val="1"/>
                <c:pt idx="0">
                  <c:v>Strongly agree/Agree</c:v>
                </c:pt>
              </c:strCache>
            </c:strRef>
          </c:tx>
          <c:spPr>
            <a:gradFill rotWithShape="0">
              <a:gsLst>
                <a:gs pos="0">
                  <a:srgbClr val="71A6DB"/>
                </a:gs>
                <a:gs pos="50000">
                  <a:srgbClr val="559BDB"/>
                </a:gs>
                <a:gs pos="100000">
                  <a:srgbClr val="438AC9"/>
                </a:gs>
              </a:gsLst>
              <a:lin ang="5400000"/>
            </a:gradFill>
            <a:ln w="25400">
              <a:noFill/>
            </a:ln>
          </c:spPr>
          <c:invertIfNegative val="0"/>
          <c:dLbls>
            <c:spPr>
              <a:noFill/>
              <a:ln w="25400">
                <a:noFill/>
              </a:ln>
            </c:spPr>
            <c:txPr>
              <a:bodyPr wrap="square" lIns="38100" tIns="19050" rIns="38100" bIns="19050" anchor="ctr">
                <a:spAutoFit/>
              </a:bodyPr>
              <a:lstStyle/>
              <a:p>
                <a:pPr>
                  <a:defRPr sz="1100">
                    <a:latin typeface="Times New Roman" panose="02020603050405020304" pitchFamily="18" charset="0"/>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'Q14c  Knowledge of SM'!$A$10:$A$14</c:f>
              <c:strCache>
                <c:ptCount val="5"/>
                <c:pt idx="0">
                  <c:v>I rarely sign-in on my social media platforms</c:v>
                </c:pt>
                <c:pt idx="1">
                  <c:v>I am well-versed with digital marketing tools</c:v>
                </c:pt>
                <c:pt idx="2">
                  <c:v>I can use only common tools on social media platforms</c:v>
                </c:pt>
                <c:pt idx="3">
                  <c:v>I can use all tools on social media platforms</c:v>
                </c:pt>
                <c:pt idx="4">
                  <c:v>I am very active on my social media platforms</c:v>
                </c:pt>
              </c:strCache>
            </c:strRef>
          </c:cat>
          <c:val>
            <c:numRef>
              <c:f>'Q14c  Knowledge of SM'!$B$10:$B$14</c:f>
              <c:numCache>
                <c:formatCode>0%</c:formatCode>
                <c:ptCount val="5"/>
                <c:pt idx="0">
                  <c:v>0.31</c:v>
                </c:pt>
                <c:pt idx="1">
                  <c:v>0.34</c:v>
                </c:pt>
                <c:pt idx="2">
                  <c:v>0.35</c:v>
                </c:pt>
                <c:pt idx="3">
                  <c:v>0.4</c:v>
                </c:pt>
                <c:pt idx="4">
                  <c:v>0.45</c:v>
                </c:pt>
              </c:numCache>
            </c:numRef>
          </c:val>
        </c:ser>
        <c:ser>
          <c:idx val="1"/>
          <c:order val="1"/>
          <c:tx>
            <c:strRef>
              <c:f>'Q14c  Knowledge of SM'!$C$9</c:f>
              <c:strCache>
                <c:ptCount val="1"/>
                <c:pt idx="0">
                  <c:v>Strongly Disagree/Disagree</c:v>
                </c:pt>
              </c:strCache>
            </c:strRef>
          </c:tx>
          <c:spPr>
            <a:gradFill rotWithShape="0">
              <a:gsLst>
                <a:gs pos="0">
                  <a:srgbClr val="F18C55"/>
                </a:gs>
                <a:gs pos="50000">
                  <a:srgbClr val="F67B28"/>
                </a:gs>
                <a:gs pos="100000">
                  <a:srgbClr val="E56B17"/>
                </a:gs>
              </a:gsLst>
              <a:lin ang="5400000"/>
            </a:gradFill>
            <a:ln w="25400">
              <a:noFill/>
            </a:ln>
          </c:spPr>
          <c:invertIfNegative val="0"/>
          <c:dLbls>
            <c:spPr>
              <a:noFill/>
              <a:ln w="25400">
                <a:noFill/>
              </a:ln>
            </c:spPr>
            <c:txPr>
              <a:bodyPr wrap="square" lIns="38100" tIns="19050" rIns="38100" bIns="19050" anchor="ctr">
                <a:spAutoFit/>
              </a:bodyPr>
              <a:lstStyle/>
              <a:p>
                <a:pPr>
                  <a:defRPr sz="1100">
                    <a:latin typeface="Times New Roman" panose="02020603050405020304" pitchFamily="18" charset="0"/>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'Q14c  Knowledge of SM'!$A$10:$A$14</c:f>
              <c:strCache>
                <c:ptCount val="5"/>
                <c:pt idx="0">
                  <c:v>I rarely sign-in on my social media platforms</c:v>
                </c:pt>
                <c:pt idx="1">
                  <c:v>I am well-versed with digital marketing tools</c:v>
                </c:pt>
                <c:pt idx="2">
                  <c:v>I can use only common tools on social media platforms</c:v>
                </c:pt>
                <c:pt idx="3">
                  <c:v>I can use all tools on social media platforms</c:v>
                </c:pt>
                <c:pt idx="4">
                  <c:v>I am very active on my social media platforms</c:v>
                </c:pt>
              </c:strCache>
            </c:strRef>
          </c:cat>
          <c:val>
            <c:numRef>
              <c:f>'Q14c  Knowledge of SM'!$C$10:$C$14</c:f>
              <c:numCache>
                <c:formatCode>0%</c:formatCode>
                <c:ptCount val="5"/>
                <c:pt idx="0">
                  <c:v>0.49</c:v>
                </c:pt>
                <c:pt idx="1">
                  <c:v>0.3</c:v>
                </c:pt>
                <c:pt idx="2">
                  <c:v>0.32</c:v>
                </c:pt>
                <c:pt idx="3">
                  <c:v>0.28999999999999998</c:v>
                </c:pt>
                <c:pt idx="4">
                  <c:v>0.31</c:v>
                </c:pt>
              </c:numCache>
            </c:numRef>
          </c:val>
        </c:ser>
        <c:ser>
          <c:idx val="2"/>
          <c:order val="2"/>
          <c:tx>
            <c:strRef>
              <c:f>'Q14c  Knowledge of SM'!$D$9</c:f>
              <c:strCache>
                <c:ptCount val="1"/>
                <c:pt idx="0">
                  <c:v>Neither agree nor disagree</c:v>
                </c:pt>
              </c:strCache>
            </c:strRef>
          </c:tx>
          <c:spPr>
            <a:gradFill rotWithShape="0">
              <a:gsLst>
                <a:gs pos="0">
                  <a:srgbClr val="AFAFAF"/>
                </a:gs>
                <a:gs pos="50000">
                  <a:srgbClr val="A5A5A5"/>
                </a:gs>
                <a:gs pos="100000">
                  <a:srgbClr val="929292"/>
                </a:gs>
              </a:gsLst>
              <a:lin ang="5400000"/>
            </a:gradFill>
            <a:ln w="25400">
              <a:noFill/>
            </a:ln>
          </c:spPr>
          <c:invertIfNegative val="0"/>
          <c:dLbls>
            <c:spPr>
              <a:noFill/>
              <a:ln w="25400">
                <a:noFill/>
              </a:ln>
            </c:spPr>
            <c:txPr>
              <a:bodyPr wrap="square" lIns="38100" tIns="19050" rIns="38100" bIns="19050" anchor="ctr">
                <a:spAutoFit/>
              </a:bodyPr>
              <a:lstStyle/>
              <a:p>
                <a:pPr>
                  <a:defRPr sz="1100">
                    <a:latin typeface="Times New Roman" panose="02020603050405020304" pitchFamily="18" charset="0"/>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'Q14c  Knowledge of SM'!$A$10:$A$14</c:f>
              <c:strCache>
                <c:ptCount val="5"/>
                <c:pt idx="0">
                  <c:v>I rarely sign-in on my social media platforms</c:v>
                </c:pt>
                <c:pt idx="1">
                  <c:v>I am well-versed with digital marketing tools</c:v>
                </c:pt>
                <c:pt idx="2">
                  <c:v>I can use only common tools on social media platforms</c:v>
                </c:pt>
                <c:pt idx="3">
                  <c:v>I can use all tools on social media platforms</c:v>
                </c:pt>
                <c:pt idx="4">
                  <c:v>I am very active on my social media platforms</c:v>
                </c:pt>
              </c:strCache>
            </c:strRef>
          </c:cat>
          <c:val>
            <c:numRef>
              <c:f>'Q14c  Knowledge of SM'!$D$10:$D$14</c:f>
              <c:numCache>
                <c:formatCode>0%</c:formatCode>
                <c:ptCount val="5"/>
                <c:pt idx="0">
                  <c:v>0.11</c:v>
                </c:pt>
                <c:pt idx="1">
                  <c:v>0.28000000000000003</c:v>
                </c:pt>
                <c:pt idx="2">
                  <c:v>0.25</c:v>
                </c:pt>
                <c:pt idx="3">
                  <c:v>0.23</c:v>
                </c:pt>
                <c:pt idx="4">
                  <c:v>0.16</c:v>
                </c:pt>
              </c:numCache>
            </c:numRef>
          </c:val>
        </c:ser>
        <c:dLbls>
          <c:showLegendKey val="0"/>
          <c:showVal val="0"/>
          <c:showCatName val="0"/>
          <c:showSerName val="0"/>
          <c:showPercent val="0"/>
          <c:showBubbleSize val="0"/>
        </c:dLbls>
        <c:gapWidth val="150"/>
        <c:overlap val="100"/>
        <c:axId val="146513992"/>
        <c:axId val="146514384"/>
      </c:barChart>
      <c:catAx>
        <c:axId val="146513992"/>
        <c:scaling>
          <c:orientation val="minMax"/>
        </c:scaling>
        <c:delete val="0"/>
        <c:axPos val="l"/>
        <c:numFmt formatCode="General" sourceLinked="1"/>
        <c:majorTickMark val="out"/>
        <c:minorTickMark val="none"/>
        <c:tickLblPos val="nextTo"/>
        <c:spPr>
          <a:ln w="3175">
            <a:solidFill>
              <a:srgbClr val="808080"/>
            </a:solidFill>
            <a:prstDash val="solid"/>
          </a:ln>
        </c:spPr>
        <c:txPr>
          <a:bodyPr/>
          <a:lstStyle/>
          <a:p>
            <a:pPr>
              <a:defRPr sz="1200">
                <a:solidFill>
                  <a:schemeClr val="tx1"/>
                </a:solidFill>
                <a:latin typeface="Times New Roman" panose="02020603050405020304" pitchFamily="18" charset="0"/>
                <a:cs typeface="Times New Roman" panose="02020603050405020304" pitchFamily="18" charset="0"/>
              </a:defRPr>
            </a:pPr>
            <a:endParaRPr lang="en-US"/>
          </a:p>
        </c:txPr>
        <c:crossAx val="146514384"/>
        <c:crosses val="autoZero"/>
        <c:auto val="1"/>
        <c:lblAlgn val="ctr"/>
        <c:lblOffset val="100"/>
        <c:noMultiLvlLbl val="0"/>
      </c:catAx>
      <c:valAx>
        <c:axId val="146514384"/>
        <c:scaling>
          <c:orientation val="minMax"/>
        </c:scaling>
        <c:delete val="0"/>
        <c:axPos val="b"/>
        <c:majorGridlines>
          <c:spPr>
            <a:ln w="3175">
              <a:solidFill>
                <a:srgbClr val="808080"/>
              </a:solidFill>
              <a:prstDash val="solid"/>
            </a:ln>
          </c:spPr>
        </c:majorGridlines>
        <c:numFmt formatCode="0%" sourceLinked="1"/>
        <c:majorTickMark val="out"/>
        <c:minorTickMark val="none"/>
        <c:tickLblPos val="nextTo"/>
        <c:spPr>
          <a:ln w="3175">
            <a:solidFill>
              <a:srgbClr val="808080"/>
            </a:solidFill>
            <a:prstDash val="solid"/>
          </a:ln>
        </c:spPr>
        <c:txPr>
          <a:bodyPr/>
          <a:lstStyle/>
          <a:p>
            <a:pPr>
              <a:defRPr sz="1100">
                <a:solidFill>
                  <a:schemeClr val="tx1"/>
                </a:solidFill>
              </a:defRPr>
            </a:pPr>
            <a:endParaRPr lang="en-US"/>
          </a:p>
        </c:txPr>
        <c:crossAx val="146513992"/>
        <c:crosses val="autoZero"/>
        <c:crossBetween val="between"/>
        <c:majorUnit val="0.2"/>
      </c:valAx>
      <c:spPr>
        <a:solidFill>
          <a:srgbClr val="FFFFFF"/>
        </a:solidFill>
        <a:ln w="25400">
          <a:noFill/>
        </a:ln>
      </c:spPr>
    </c:plotArea>
    <c:legend>
      <c:legendPos val="b"/>
      <c:overlay val="0"/>
      <c:spPr>
        <a:noFill/>
        <a:ln w="25400">
          <a:noFill/>
        </a:ln>
      </c:spPr>
      <c:txPr>
        <a:bodyPr/>
        <a:lstStyle/>
        <a:p>
          <a:pPr>
            <a:defRPr sz="1100" b="0" i="0" u="none" strike="noStrike" baseline="0">
              <a:solidFill>
                <a:srgbClr val="000000"/>
              </a:solidFill>
              <a:latin typeface="Times New Roman" panose="02020603050405020304" pitchFamily="18" charset="0"/>
              <a:ea typeface="Calibri"/>
              <a:cs typeface="Times New Roman" panose="02020603050405020304" pitchFamily="18" charset="0"/>
            </a:defRPr>
          </a:pPr>
          <a:endParaRPr lang="en-US"/>
        </a:p>
      </c:txPr>
    </c:legend>
    <c:plotVisOnly val="1"/>
    <c:dispBlanksAs val="gap"/>
    <c:showDLblsOverMax val="0"/>
  </c:chart>
  <c:spPr>
    <a:solidFill>
      <a:srgbClr val="FFFFFF"/>
    </a:solidFill>
    <a:ln w="3175">
      <a:solidFill>
        <a:srgbClr val="808080"/>
      </a:solidFill>
      <a:prstDash val="solid"/>
    </a:ln>
  </c:sp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1">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63D5444-F62C-42C3-A75A-D9DBA807730F}" type="datetimeFigureOut">
              <a:rPr lang="en-US" smtClean="0"/>
              <a:t>6/4/2018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4A4F617-7A30-41D4-AB86-5D833C98E18B}" type="slidenum">
              <a:rPr lang="en-US" smtClean="0"/>
              <a:t>‹#›</a:t>
            </a:fld>
            <a:endParaRPr lang="en-US"/>
          </a:p>
        </p:txBody>
      </p:sp>
    </p:spTree>
    <p:extLst>
      <p:ext uri="{BB962C8B-B14F-4D97-AF65-F5344CB8AC3E}">
        <p14:creationId xmlns:p14="http://schemas.microsoft.com/office/powerpoint/2010/main" val="9946248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AA1FA-7B6A-47D2-8D61-F225D71B51FF}" type="datetimeFigureOut">
              <a:rPr lang="en-US" smtClean="0"/>
              <a:t>6/4/2018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9A179D-2D27-49E2-B022-8EDDA2EFE682}" type="slidenum">
              <a:rPr lang="en-US" smtClean="0"/>
              <a:t>‹#›</a:t>
            </a:fld>
            <a:endParaRPr lang="en-US"/>
          </a:p>
        </p:txBody>
      </p:sp>
    </p:spTree>
    <p:extLst>
      <p:ext uri="{BB962C8B-B14F-4D97-AF65-F5344CB8AC3E}">
        <p14:creationId xmlns:p14="http://schemas.microsoft.com/office/powerpoint/2010/main" val="1174603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dirty="0">
                <a:latin typeface="Arial" pitchFamily="34" charset="0"/>
                <a:cs typeface="Arial" pitchFamily="34" charset="0"/>
              </a:rPr>
              <a:t>To change the  image on this slide, select the picture and delete it. Then click the Pictures icon in the placeholder to insert your own image.</a:t>
            </a:r>
          </a:p>
          <a:p>
            <a:endParaRPr lang="en-US" dirty="0"/>
          </a:p>
        </p:txBody>
      </p:sp>
      <p:sp>
        <p:nvSpPr>
          <p:cNvPr id="4" name="Slide Number Placeholder 3"/>
          <p:cNvSpPr>
            <a:spLocks noGrp="1"/>
          </p:cNvSpPr>
          <p:nvPr>
            <p:ph type="sldNum" sz="quarter" idx="10"/>
          </p:nvPr>
        </p:nvSpPr>
        <p:spPr/>
        <p:txBody>
          <a:bodyPr/>
          <a:lstStyle/>
          <a:p>
            <a:fld id="{1B9A179D-2D27-49E2-B022-8EDDA2EFE682}" type="slidenum">
              <a:rPr lang="en-US" smtClean="0"/>
              <a:t>1</a:t>
            </a:fld>
            <a:endParaRPr lang="en-US"/>
          </a:p>
        </p:txBody>
      </p:sp>
    </p:spTree>
    <p:extLst>
      <p:ext uri="{BB962C8B-B14F-4D97-AF65-F5344CB8AC3E}">
        <p14:creationId xmlns:p14="http://schemas.microsoft.com/office/powerpoint/2010/main" val="1542422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Freeform 11"/>
          <p:cNvSpPr>
            <a:spLocks noChangeArrowheads="1"/>
          </p:cNvSpPr>
          <p:nvPr/>
        </p:nvSpPr>
        <p:spPr bwMode="white">
          <a:xfrm>
            <a:off x="8429022" y="0"/>
            <a:ext cx="3762978" cy="6858000"/>
          </a:xfrm>
          <a:custGeom>
            <a:avLst/>
            <a:gdLst>
              <a:gd name="connsiteX0" fmla="*/ 0 w 3762978"/>
              <a:gd name="connsiteY0" fmla="*/ 0 h 6858000"/>
              <a:gd name="connsiteX1" fmla="*/ 3762978 w 3762978"/>
              <a:gd name="connsiteY1" fmla="*/ 0 h 6858000"/>
              <a:gd name="connsiteX2" fmla="*/ 3762978 w 3762978"/>
              <a:gd name="connsiteY2" fmla="*/ 6858000 h 6858000"/>
              <a:gd name="connsiteX3" fmla="*/ 338667 w 3762978"/>
              <a:gd name="connsiteY3" fmla="*/ 6858000 h 6858000"/>
              <a:gd name="connsiteX4" fmla="*/ 1189567 w 3762978"/>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62978" h="6858000">
                <a:moveTo>
                  <a:pt x="0" y="0"/>
                </a:moveTo>
                <a:lnTo>
                  <a:pt x="3762978" y="0"/>
                </a:lnTo>
                <a:lnTo>
                  <a:pt x="3762978" y="6858000"/>
                </a:lnTo>
                <a:lnTo>
                  <a:pt x="338667" y="6858000"/>
                </a:lnTo>
                <a:lnTo>
                  <a:pt x="1189567"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noAutofit/>
          </a:bodyPr>
          <a:lstStyle/>
          <a:p>
            <a:endParaRPr lang="en-US" sz="1800"/>
          </a:p>
        </p:txBody>
      </p:sp>
      <p:sp>
        <p:nvSpPr>
          <p:cNvPr id="7" name="Freeform 6"/>
          <p:cNvSpPr>
            <a:spLocks/>
          </p:cNvSpPr>
          <p:nvPr/>
        </p:nvSpPr>
        <p:spPr bwMode="auto">
          <a:xfrm>
            <a:off x="8145385"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p:spPr>
        <p:txBody>
          <a:bodyPr vert="horz" wrap="square" lIns="91440" tIns="45720" rIns="91440" bIns="45720" numCol="1" anchor="t" anchorCtr="0" compatLnSpc="1">
            <a:prstTxWarp prst="textNoShape">
              <a:avLst/>
            </a:prstTxWarp>
          </a:bodyPr>
          <a:lstStyle/>
          <a:p>
            <a:pPr lvl="0"/>
            <a:endParaRPr lang="en-US" sz="1800"/>
          </a:p>
        </p:txBody>
      </p:sp>
      <p:sp>
        <p:nvSpPr>
          <p:cNvPr id="8" name="Freeform 7"/>
          <p:cNvSpPr>
            <a:spLocks/>
          </p:cNvSpPr>
          <p:nvPr/>
        </p:nvSpPr>
        <p:spPr bwMode="auto">
          <a:xfrm>
            <a:off x="7950653"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ctrTitle"/>
          </p:nvPr>
        </p:nvSpPr>
        <p:spPr>
          <a:xfrm>
            <a:off x="1295400" y="1873584"/>
            <a:ext cx="6400800" cy="2560320"/>
          </a:xfrm>
        </p:spPr>
        <p:txBody>
          <a:bodyPr anchor="b">
            <a:normAutofit/>
          </a:bodyPr>
          <a:lstStyle>
            <a:lvl1pPr algn="l">
              <a:defRPr sz="4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95400" y="4572000"/>
            <a:ext cx="6400800" cy="1600200"/>
          </a:xfrm>
        </p:spPr>
        <p:txBody>
          <a:bodyPr/>
          <a:lstStyle>
            <a:lvl1pPr marL="0" indent="0" algn="l">
              <a:spcBef>
                <a:spcPts val="12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512585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nchor="b"/>
          <a:lstStyle>
            <a:lvl1pPr>
              <a:defRPr sz="3200"/>
            </a:lvl1pPr>
          </a:lstStyle>
          <a:p>
            <a:r>
              <a:rPr lang="en-US" smtClean="0"/>
              <a:t>Click to edit Master title style</a:t>
            </a:r>
            <a:endParaRPr lang="en-US"/>
          </a:p>
        </p:txBody>
      </p:sp>
      <p:sp>
        <p:nvSpPr>
          <p:cNvPr id="3" name="Picture Placeholder 2" descr="An empty placeholder to add an image. Click on the placeholder and select the image that you wish to add"/>
          <p:cNvSpPr>
            <a:spLocks noGrp="1"/>
          </p:cNvSpPr>
          <p:nvPr>
            <p:ph type="pic" idx="1"/>
          </p:nvPr>
        </p:nvSpPr>
        <p:spPr>
          <a:xfrm>
            <a:off x="4724400" y="1828801"/>
            <a:ext cx="6172200" cy="4343400"/>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295400" y="18288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A79A3335-6331-4872-A8B7-ECD55539F4D0}" type="datetimeFigureOut">
              <a:rPr lang="en-US" smtClean="0"/>
              <a:t>6/4/2018</a:t>
            </a:fld>
            <a:endParaRPr lang="en-US"/>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106759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Two Pictures with Captions">
    <p:spTree>
      <p:nvGrpSpPr>
        <p:cNvPr id="1" name=""/>
        <p:cNvGrpSpPr/>
        <p:nvPr/>
      </p:nvGrpSpPr>
      <p:grpSpPr>
        <a:xfrm>
          <a:off x="0" y="0"/>
          <a:ext cx="0" cy="0"/>
          <a:chOff x="0" y="0"/>
          <a:chExt cx="0" cy="0"/>
        </a:xfrm>
      </p:grpSpPr>
      <p:sp>
        <p:nvSpPr>
          <p:cNvPr id="9" name="Rectangle 8"/>
          <p:cNvSpPr/>
          <p:nvPr/>
        </p:nvSpPr>
        <p:spPr bwMode="invGray">
          <a:xfrm>
            <a:off x="1295400"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bwMode="invGray">
          <a:xfrm>
            <a:off x="6324599"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295400"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6324599"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1295400" y="255134"/>
            <a:ext cx="9601200" cy="1036850"/>
          </a:xfrm>
        </p:spPr>
        <p:txBody>
          <a:bodyPr anchor="b"/>
          <a:lstStyle>
            <a:lvl1pPr>
              <a:defRPr sz="3200"/>
            </a:lvl1pPr>
          </a:lstStyle>
          <a:p>
            <a:r>
              <a:rPr lang="en-US" smtClean="0"/>
              <a:t>Click to edit Master title style</a:t>
            </a:r>
            <a:endParaRPr lang="en-US"/>
          </a:p>
        </p:txBody>
      </p:sp>
      <p:sp>
        <p:nvSpPr>
          <p:cNvPr id="3" name="Picture Placeholder 2" descr="An empty placeholder to add an image. Click on the placeholder and select the image that you wish to add"/>
          <p:cNvSpPr>
            <a:spLocks noGrp="1"/>
          </p:cNvSpPr>
          <p:nvPr>
            <p:ph type="pic" idx="1"/>
          </p:nvPr>
        </p:nvSpPr>
        <p:spPr>
          <a:xfrm>
            <a:off x="1298448" y="18288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bwMode="invGray">
          <a:xfrm>
            <a:off x="1371273" y="53330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8" name="Picture Placeholder 2" descr="An empty placeholder to add an image. Click on the placeholder and select the image that you wish to add"/>
          <p:cNvSpPr>
            <a:spLocks noGrp="1"/>
          </p:cNvSpPr>
          <p:nvPr>
            <p:ph type="pic" idx="13"/>
          </p:nvPr>
        </p:nvSpPr>
        <p:spPr>
          <a:xfrm>
            <a:off x="6324600" y="18288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3" name="Text Placeholder 3"/>
          <p:cNvSpPr>
            <a:spLocks noGrp="1"/>
          </p:cNvSpPr>
          <p:nvPr>
            <p:ph type="body" sz="half" idx="14"/>
          </p:nvPr>
        </p:nvSpPr>
        <p:spPr bwMode="invGray">
          <a:xfrm>
            <a:off x="6412954" y="53330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A79A3335-6331-4872-A8B7-ECD55539F4D0}" type="datetimeFigureOut">
              <a:rPr lang="en-US" smtClean="0"/>
              <a:t>6/4/2018</a:t>
            </a:fld>
            <a:endParaRPr lang="en-US"/>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3944010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A79A3335-6331-4872-A8B7-ECD55539F4D0}" type="datetimeFigureOut">
              <a:rPr lang="en-US" smtClean="0"/>
              <a:t>6/4/2018</a:t>
            </a:fld>
            <a:endParaRPr lang="en-US"/>
          </a:p>
        </p:txBody>
      </p:sp>
      <p:sp>
        <p:nvSpPr>
          <p:cNvPr id="6" name="Slide Number Placeholder 5"/>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1092945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white">
          <a:xfrm rot="5400000">
            <a:off x="7562850" y="2228850"/>
            <a:ext cx="6858000" cy="24003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rot="5400000">
            <a:off x="6331230" y="3387909"/>
            <a:ext cx="6858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rot="5400000">
            <a:off x="6251613" y="3387909"/>
            <a:ext cx="6858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9871318" y="685800"/>
            <a:ext cx="1033272" cy="5486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5400" y="685800"/>
            <a:ext cx="7976754"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A79A3335-6331-4872-A8B7-ECD55539F4D0}" type="datetimeFigureOut">
              <a:rPr lang="en-US" smtClean="0"/>
              <a:t>6/4/2018</a:t>
            </a:fld>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A7F8E3F6-DE14-48B2-B2BC-6FABA9630FB8}" type="slidenum">
              <a:rPr lang="en-US" smtClean="0"/>
              <a:pPr/>
              <a:t>‹#›</a:t>
            </a:fld>
            <a:endParaRPr lang="en-US" dirty="0"/>
          </a:p>
        </p:txBody>
      </p:sp>
    </p:spTree>
    <p:extLst>
      <p:ext uri="{BB962C8B-B14F-4D97-AF65-F5344CB8AC3E}">
        <p14:creationId xmlns:p14="http://schemas.microsoft.com/office/powerpoint/2010/main" val="1804110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A79A3335-6331-4872-A8B7-ECD55539F4D0}" type="datetimeFigureOut">
              <a:rPr lang="en-US" smtClean="0"/>
              <a:t>6/4/2018</a:t>
            </a:fld>
            <a:endParaRPr lang="en-US"/>
          </a:p>
        </p:txBody>
      </p:sp>
      <p:sp>
        <p:nvSpPr>
          <p:cNvPr id="6" name="Slide Number Placeholder 5"/>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2596182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10" name="Rectangle 5"/>
          <p:cNvSpPr>
            <a:spLocks noChangeArrowheads="1"/>
          </p:cNvSpPr>
          <p:nvPr/>
        </p:nvSpPr>
        <p:spPr bwMode="white">
          <a:xfrm>
            <a:off x="6540503" y="0"/>
            <a:ext cx="5651496" cy="6858000"/>
          </a:xfrm>
          <a:custGeom>
            <a:avLst/>
            <a:gdLst/>
            <a:ahLst/>
            <a:cxnLst/>
            <a:rect l="l" t="t" r="r" b="b"/>
            <a:pathLst>
              <a:path w="4238622" h="6858000">
                <a:moveTo>
                  <a:pt x="0" y="0"/>
                </a:moveTo>
                <a:lnTo>
                  <a:pt x="4086222" y="0"/>
                </a:lnTo>
                <a:lnTo>
                  <a:pt x="4237035" y="0"/>
                </a:lnTo>
                <a:lnTo>
                  <a:pt x="4238622" y="0"/>
                </a:lnTo>
                <a:lnTo>
                  <a:pt x="4238622" y="6858000"/>
                </a:lnTo>
                <a:lnTo>
                  <a:pt x="4237035" y="6858000"/>
                </a:lnTo>
                <a:lnTo>
                  <a:pt x="4086222" y="6858000"/>
                </a:lnTo>
                <a:lnTo>
                  <a:pt x="254000" y="6858000"/>
                </a:lnTo>
                <a:lnTo>
                  <a:pt x="892175"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sz="1800"/>
          </a:p>
        </p:txBody>
      </p:sp>
      <p:sp>
        <p:nvSpPr>
          <p:cNvPr id="11" name="Freeform 6"/>
          <p:cNvSpPr>
            <a:spLocks/>
          </p:cNvSpPr>
          <p:nvPr/>
        </p:nvSpPr>
        <p:spPr bwMode="auto">
          <a:xfrm>
            <a:off x="6256868"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12" name="Freeform 7"/>
          <p:cNvSpPr>
            <a:spLocks/>
          </p:cNvSpPr>
          <p:nvPr/>
        </p:nvSpPr>
        <p:spPr bwMode="auto">
          <a:xfrm>
            <a:off x="6062136"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ctrTitle"/>
          </p:nvPr>
        </p:nvSpPr>
        <p:spPr>
          <a:xfrm>
            <a:off x="1295401" y="1873584"/>
            <a:ext cx="5120640" cy="2560320"/>
          </a:xfrm>
        </p:spPr>
        <p:txBody>
          <a:bodyPr anchor="b">
            <a:normAutofit/>
          </a:bodyPr>
          <a:lstStyle>
            <a:lvl1pPr algn="l">
              <a:defRPr sz="4000">
                <a:solidFill>
                  <a:schemeClr val="tx1"/>
                </a:solidFill>
              </a:defRPr>
            </a:lvl1pPr>
          </a:lstStyle>
          <a:p>
            <a:r>
              <a:rPr lang="en-US" smtClean="0"/>
              <a:t>Click to edit Master title style</a:t>
            </a:r>
            <a:endParaRPr lang="en-US" dirty="0"/>
          </a:p>
        </p:txBody>
      </p:sp>
      <p:sp>
        <p:nvSpPr>
          <p:cNvPr id="15" name="Picture Placeholder 14" descr="An empty placeholder to add an image. Click on the placeholder and select the image that you wish to add"/>
          <p:cNvSpPr>
            <a:spLocks noGrp="1"/>
          </p:cNvSpPr>
          <p:nvPr>
            <p:ph type="pic" sz="quarter" idx="10"/>
          </p:nvPr>
        </p:nvSpPr>
        <p:spPr>
          <a:xfrm>
            <a:off x="6743703" y="0"/>
            <a:ext cx="5448297" cy="6858000"/>
          </a:xfrm>
          <a:custGeom>
            <a:avLst/>
            <a:gdLst>
              <a:gd name="connsiteX0" fmla="*/ 0 w 5448297"/>
              <a:gd name="connsiteY0" fmla="*/ 0 h 6858000"/>
              <a:gd name="connsiteX1" fmla="*/ 5448297 w 5448297"/>
              <a:gd name="connsiteY1" fmla="*/ 0 h 6858000"/>
              <a:gd name="connsiteX2" fmla="*/ 5448297 w 5448297"/>
              <a:gd name="connsiteY2" fmla="*/ 6858000 h 6858000"/>
              <a:gd name="connsiteX3" fmla="*/ 338667 w 5448297"/>
              <a:gd name="connsiteY3" fmla="*/ 6858000 h 6858000"/>
              <a:gd name="connsiteX4" fmla="*/ 1185333 w 5448297"/>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48297" h="6858000">
                <a:moveTo>
                  <a:pt x="0" y="0"/>
                </a:moveTo>
                <a:lnTo>
                  <a:pt x="5448297" y="0"/>
                </a:lnTo>
                <a:lnTo>
                  <a:pt x="5448297" y="6858000"/>
                </a:lnTo>
                <a:lnTo>
                  <a:pt x="338667" y="6858000"/>
                </a:lnTo>
                <a:lnTo>
                  <a:pt x="1185333" y="4337050"/>
                </a:lnTo>
                <a:close/>
              </a:path>
            </a:pathLst>
          </a:custGeom>
          <a:noFill/>
          <a:ln>
            <a:noFill/>
          </a:ln>
        </p:spPr>
        <p:txBody>
          <a:bodyPr wrap="square" tIns="365760">
            <a:noAutofit/>
          </a:bodyPr>
          <a:lstStyle>
            <a:lvl1pPr marL="0" indent="0" algn="ctr">
              <a:buNone/>
              <a:defRPr sz="2800">
                <a:solidFill>
                  <a:schemeClr val="bg1"/>
                </a:solidFill>
              </a:defRPr>
            </a:lvl1pPr>
          </a:lstStyle>
          <a:p>
            <a:r>
              <a:rPr lang="en-US" smtClean="0"/>
              <a:t>Click icon to add picture</a:t>
            </a:r>
            <a:endParaRPr lang="en-US"/>
          </a:p>
        </p:txBody>
      </p:sp>
      <p:sp>
        <p:nvSpPr>
          <p:cNvPr id="3" name="Subtitle 2"/>
          <p:cNvSpPr>
            <a:spLocks noGrp="1"/>
          </p:cNvSpPr>
          <p:nvPr>
            <p:ph type="subTitle" idx="1"/>
          </p:nvPr>
        </p:nvSpPr>
        <p:spPr>
          <a:xfrm>
            <a:off x="1295401" y="4572000"/>
            <a:ext cx="5120640" cy="1600200"/>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2402813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5"/>
          <p:cNvSpPr>
            <a:spLocks noChangeArrowheads="1"/>
          </p:cNvSpPr>
          <p:nvPr/>
        </p:nvSpPr>
        <p:spPr bwMode="white">
          <a:xfrm>
            <a:off x="9622368" y="0"/>
            <a:ext cx="2569632" cy="6858000"/>
          </a:xfrm>
          <a:custGeom>
            <a:avLst/>
            <a:gdLst/>
            <a:ahLst/>
            <a:cxnLst/>
            <a:rect l="l" t="t" r="r" b="b"/>
            <a:pathLst>
              <a:path w="1927224" h="6858000">
                <a:moveTo>
                  <a:pt x="0" y="0"/>
                </a:moveTo>
                <a:lnTo>
                  <a:pt x="1927224" y="0"/>
                </a:lnTo>
                <a:lnTo>
                  <a:pt x="1927224" y="6858000"/>
                </a:lnTo>
                <a:lnTo>
                  <a:pt x="254000" y="6858000"/>
                </a:lnTo>
                <a:lnTo>
                  <a:pt x="892175"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sz="1800"/>
          </a:p>
        </p:txBody>
      </p:sp>
      <p:sp>
        <p:nvSpPr>
          <p:cNvPr id="8" name="Freeform 6"/>
          <p:cNvSpPr>
            <a:spLocks/>
          </p:cNvSpPr>
          <p:nvPr/>
        </p:nvSpPr>
        <p:spPr bwMode="auto">
          <a:xfrm>
            <a:off x="9237132"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9"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10"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title"/>
          </p:nvPr>
        </p:nvSpPr>
        <p:spPr>
          <a:xfrm>
            <a:off x="1295398" y="2914650"/>
            <a:ext cx="8046720" cy="1557338"/>
          </a:xfrm>
        </p:spPr>
        <p:txBody>
          <a:bodyPr anchor="b">
            <a:normAutofit/>
          </a:bodyPr>
          <a:lstStyle>
            <a:lvl1pPr>
              <a:defRPr sz="320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295398" y="4589463"/>
            <a:ext cx="8046718" cy="1011237"/>
          </a:xfrm>
        </p:spPr>
        <p:txBody>
          <a:bodyPr/>
          <a:lstStyle>
            <a:lvl1pPr marL="0" indent="0">
              <a:spcBef>
                <a:spcPts val="1200"/>
              </a:spcBef>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519642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24600" y="1828799"/>
            <a:ext cx="4572000" cy="43434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A79A3335-6331-4872-A8B7-ECD55539F4D0}" type="datetimeFigureOut">
              <a:rPr lang="en-US" smtClean="0"/>
              <a:t>6/4/2018</a:t>
            </a:fld>
            <a:endParaRPr lang="en-US"/>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2448206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1295400" y="1828800"/>
            <a:ext cx="4572000" cy="850392"/>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95400" y="2705100"/>
            <a:ext cx="4572000" cy="3467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324600" y="1828800"/>
            <a:ext cx="4572000" cy="847725"/>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24600" y="2705100"/>
            <a:ext cx="4572000" cy="3467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A79A3335-6331-4872-A8B7-ECD55539F4D0}" type="datetimeFigureOut">
              <a:rPr lang="en-US" smtClean="0"/>
              <a:t>6/4/2018</a:t>
            </a:fld>
            <a:endParaRPr lang="en-US"/>
          </a:p>
        </p:txBody>
      </p:sp>
      <p:sp>
        <p:nvSpPr>
          <p:cNvPr id="9" name="Slide Number Placeholder 8"/>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2602360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A79A3335-6331-4872-A8B7-ECD55539F4D0}" type="datetimeFigureOut">
              <a:rPr lang="en-US" smtClean="0"/>
              <a:t>6/4/2018</a:t>
            </a:fld>
            <a:endParaRPr lang="en-US"/>
          </a:p>
        </p:txBody>
      </p:sp>
      <p:sp>
        <p:nvSpPr>
          <p:cNvPr id="5" name="Slide Number Placeholder 4"/>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3397337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A79A3335-6331-4872-A8B7-ECD55539F4D0}" type="datetimeFigureOut">
              <a:rPr lang="en-US" smtClean="0"/>
              <a:t>6/4/2018</a:t>
            </a:fld>
            <a:endParaRPr lang="en-US"/>
          </a:p>
        </p:txBody>
      </p:sp>
      <p:sp>
        <p:nvSpPr>
          <p:cNvPr id="4" name="Slide Number Placeholder 3"/>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2983636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4728209" y="1828800"/>
            <a:ext cx="6126480" cy="43434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295400" y="18288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A79A3335-6331-4872-A8B7-ECD55539F4D0}" type="datetimeFigureOut">
              <a:rPr lang="en-US" smtClean="0"/>
              <a:t>6/4/2018</a:t>
            </a:fld>
            <a:endParaRPr lang="en-US"/>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254763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userDrawn="1"/>
        </p:nvSpPr>
        <p:spPr bwMode="white">
          <a:xfrm>
            <a:off x="0" y="0"/>
            <a:ext cx="12192000" cy="1371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1371600"/>
            <a:ext cx="12192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43006"/>
            <a:ext cx="12192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295400" y="255134"/>
            <a:ext cx="9601200" cy="103685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95400" y="1828800"/>
            <a:ext cx="9601200"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1295399" y="6374999"/>
            <a:ext cx="6243203" cy="274320"/>
          </a:xfrm>
          <a:prstGeom prst="rect">
            <a:avLst/>
          </a:prstGeom>
        </p:spPr>
        <p:txBody>
          <a:bodyPr vert="horz" lIns="91440" tIns="45720" rIns="91440" bIns="45720" rtlCol="0" anchor="ctr"/>
          <a:lstStyle>
            <a:lvl1pPr algn="l">
              <a:defRPr sz="1100">
                <a:solidFill>
                  <a:schemeClr val="tx1"/>
                </a:solidFill>
              </a:defRPr>
            </a:lvl1pPr>
          </a:lstStyle>
          <a:p>
            <a:r>
              <a:rPr lang="en-US" dirty="0"/>
              <a:t>Add a footer</a:t>
            </a:r>
          </a:p>
        </p:txBody>
      </p:sp>
      <p:sp>
        <p:nvSpPr>
          <p:cNvPr id="4" name="Date Placeholder 3"/>
          <p:cNvSpPr>
            <a:spLocks noGrp="1"/>
          </p:cNvSpPr>
          <p:nvPr>
            <p:ph type="dt" sz="half" idx="2"/>
          </p:nvPr>
        </p:nvSpPr>
        <p:spPr>
          <a:xfrm>
            <a:off x="7791449" y="6374999"/>
            <a:ext cx="1480705" cy="274320"/>
          </a:xfrm>
          <a:prstGeom prst="rect">
            <a:avLst/>
          </a:prstGeom>
        </p:spPr>
        <p:txBody>
          <a:bodyPr vert="horz" lIns="91440" tIns="45720" rIns="91440" bIns="45720" rtlCol="0" anchor="ctr"/>
          <a:lstStyle>
            <a:lvl1pPr algn="r">
              <a:defRPr sz="1100">
                <a:solidFill>
                  <a:schemeClr val="tx1"/>
                </a:solidFill>
              </a:defRPr>
            </a:lvl1pPr>
          </a:lstStyle>
          <a:p>
            <a:fld id="{A79A3335-6331-4872-A8B7-ECD55539F4D0}" type="datetimeFigureOut">
              <a:rPr lang="en-US" smtClean="0"/>
              <a:pPr/>
              <a:t>6/4/2018</a:t>
            </a:fld>
            <a:endParaRPr lang="en-US"/>
          </a:p>
        </p:txBody>
      </p:sp>
      <p:sp>
        <p:nvSpPr>
          <p:cNvPr id="6" name="Slide Number Placeholder 5"/>
          <p:cNvSpPr>
            <a:spLocks noGrp="1"/>
          </p:cNvSpPr>
          <p:nvPr>
            <p:ph type="sldNum" sz="quarter" idx="4"/>
          </p:nvPr>
        </p:nvSpPr>
        <p:spPr>
          <a:xfrm>
            <a:off x="9525000" y="6374999"/>
            <a:ext cx="1371600" cy="274320"/>
          </a:xfrm>
          <a:prstGeom prst="rect">
            <a:avLst/>
          </a:prstGeom>
        </p:spPr>
        <p:txBody>
          <a:bodyPr vert="horz" lIns="91440" tIns="45720" rIns="91440" bIns="45720" rtlCol="0" anchor="ctr"/>
          <a:lstStyle>
            <a:lvl1pPr algn="r">
              <a:defRPr sz="1100">
                <a:solidFill>
                  <a:schemeClr val="tx1"/>
                </a:solidFill>
              </a:defRPr>
            </a:lvl1pPr>
          </a:lstStyle>
          <a:p>
            <a:fld id="{A7F8E3F6-DE14-48B2-B2BC-6FABA9630FB8}" type="slidenum">
              <a:rPr lang="en-US" smtClean="0"/>
              <a:pPr/>
              <a:t>‹#›</a:t>
            </a:fld>
            <a:endParaRPr lang="en-US"/>
          </a:p>
        </p:txBody>
      </p:sp>
    </p:spTree>
    <p:extLst>
      <p:ext uri="{BB962C8B-B14F-4D97-AF65-F5344CB8AC3E}">
        <p14:creationId xmlns:p14="http://schemas.microsoft.com/office/powerpoint/2010/main" val="259473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61" r:id="rId11"/>
    <p:sldLayoutId id="2147483658" r:id="rId12"/>
    <p:sldLayoutId id="2147483659"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bg1"/>
          </a:solidFill>
          <a:latin typeface="+mj-lt"/>
          <a:ea typeface="+mj-ea"/>
          <a:cs typeface="+mj-cs"/>
        </a:defRPr>
      </a:lvl1pPr>
    </p:titleStyle>
    <p:bodyStyle>
      <a:lvl1pPr marL="274320" indent="-274320" algn="l" defTabSz="914400" rtl="0" eaLnBrk="1" latinLnBrk="0" hangingPunct="1">
        <a:lnSpc>
          <a:spcPct val="90000"/>
        </a:lnSpc>
        <a:spcBef>
          <a:spcPts val="1800"/>
        </a:spcBef>
        <a:buFont typeface="Arial" panose="020B0604020202020204" pitchFamily="34" charset="0"/>
        <a:buChar char="•"/>
        <a:defRPr sz="2400" kern="1200">
          <a:solidFill>
            <a:schemeClr val="tx1"/>
          </a:solidFill>
          <a:latin typeface="+mn-lt"/>
          <a:ea typeface="+mn-ea"/>
          <a:cs typeface="+mn-cs"/>
        </a:defRPr>
      </a:lvl1pPr>
      <a:lvl2pPr marL="54864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2pPr>
      <a:lvl3pPr marL="822960" indent="-228600" algn="l" defTabSz="914400" rtl="0" eaLnBrk="1" latinLnBrk="0" hangingPunct="1">
        <a:lnSpc>
          <a:spcPct val="90000"/>
        </a:lnSpc>
        <a:spcBef>
          <a:spcPts val="800"/>
        </a:spcBef>
        <a:buFont typeface="Arial" panose="020B0604020202020204" pitchFamily="34" charset="0"/>
        <a:buChar char="•"/>
        <a:defRPr sz="1800" kern="1200">
          <a:solidFill>
            <a:schemeClr val="tx1"/>
          </a:solidFill>
          <a:latin typeface="+mn-lt"/>
          <a:ea typeface="+mn-ea"/>
          <a:cs typeface="+mn-cs"/>
        </a:defRPr>
      </a:lvl3pPr>
      <a:lvl4pPr marL="1097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4pPr>
      <a:lvl5pPr marL="13258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5pPr>
      <a:lvl6pPr marL="15544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7"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chart" Target="../charts/chart23.xml"/><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chart" Target="../charts/chart3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chart" Target="../charts/chart32.xml"/><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chart" Target="../charts/chart3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chart" Target="../charts/chart3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chart" Target="../charts/chart3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chart" Target="../charts/chart37.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chart" Target="../charts/chart38.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chart" Target="../charts/chart39.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chart" Target="../charts/chart40.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chart" Target="../charts/chart4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chart" Target="../charts/chart42.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chart" Target="../charts/chart43.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chart" Target="../charts/chart44.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chart" Target="../charts/chart45.xml"/><Relationship Id="rId1" Type="http://schemas.openxmlformats.org/officeDocument/2006/relationships/slideLayout" Target="../slideLayouts/slideLayout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Use of Digital and Social Media Marketing among SMEs in Mauritius</a:t>
            </a:r>
            <a:endParaRPr lang="en-US" dirty="0"/>
          </a:p>
        </p:txBody>
      </p:sp>
      <p:pic>
        <p:nvPicPr>
          <p:cNvPr id="5" name="Picture Placeholder 4"/>
          <p:cNvPicPr>
            <a:picLocks noGrp="1" noChangeAspect="1"/>
          </p:cNvPicPr>
          <p:nvPr>
            <p:ph type="pic" sz="quarter" idx="10"/>
          </p:nvPr>
        </p:nvPicPr>
        <p:blipFill>
          <a:blip r:embed="rId3">
            <a:extLst>
              <a:ext uri="{28A0092B-C50C-407E-A947-70E740481C1C}">
                <a14:useLocalDpi xmlns:a14="http://schemas.microsoft.com/office/drawing/2010/main" val="0"/>
              </a:ext>
            </a:extLst>
          </a:blip>
          <a:stretch>
            <a:fillRect/>
          </a:stretch>
        </p:blipFill>
        <p:spPr>
          <a:xfrm>
            <a:off x="7297495" y="1223923"/>
            <a:ext cx="5156376" cy="4358637"/>
          </a:xfrm>
        </p:spPr>
      </p:pic>
      <p:sp>
        <p:nvSpPr>
          <p:cNvPr id="3" name="Subtitle 2"/>
          <p:cNvSpPr>
            <a:spLocks noGrp="1"/>
          </p:cNvSpPr>
          <p:nvPr>
            <p:ph type="subTitle" idx="1"/>
          </p:nvPr>
        </p:nvSpPr>
        <p:spPr>
          <a:xfrm>
            <a:off x="1277426" y="5061397"/>
            <a:ext cx="5120640" cy="1600200"/>
          </a:xfrm>
        </p:spPr>
        <p:txBody>
          <a:bodyPr/>
          <a:lstStyle/>
          <a:p>
            <a:r>
              <a:rPr lang="en-US" dirty="0" smtClean="0"/>
              <a:t>L</a:t>
            </a:r>
            <a:r>
              <a:rPr lang="en-US" dirty="0"/>
              <a:t>. </a:t>
            </a:r>
            <a:r>
              <a:rPr lang="en-US" dirty="0" err="1"/>
              <a:t>Amédée</a:t>
            </a:r>
            <a:r>
              <a:rPr lang="en-US" dirty="0"/>
              <a:t> </a:t>
            </a:r>
            <a:r>
              <a:rPr lang="en-US" dirty="0" smtClean="0"/>
              <a:t>Darga</a:t>
            </a:r>
          </a:p>
          <a:p>
            <a:endParaRPr lang="en-US" sz="1400" dirty="0"/>
          </a:p>
          <a:p>
            <a:r>
              <a:rPr lang="en-US" dirty="0" smtClean="0"/>
              <a:t>PRG </a:t>
            </a:r>
            <a:endParaRPr lang="en-US" dirty="0"/>
          </a:p>
        </p:txBody>
      </p:sp>
    </p:spTree>
    <p:extLst>
      <p:ext uri="{BB962C8B-B14F-4D97-AF65-F5344CB8AC3E}">
        <p14:creationId xmlns:p14="http://schemas.microsoft.com/office/powerpoint/2010/main" val="1380595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t>Key </a:t>
            </a:r>
            <a:r>
              <a:rPr lang="en-US" sz="4400" b="1" dirty="0"/>
              <a:t>F</a:t>
            </a:r>
            <a:r>
              <a:rPr lang="en-US" sz="4400" b="1" dirty="0" smtClean="0"/>
              <a:t>indings</a:t>
            </a:r>
            <a:endParaRPr lang="en-US" sz="4400" b="1" dirty="0"/>
          </a:p>
        </p:txBody>
      </p:sp>
      <p:sp>
        <p:nvSpPr>
          <p:cNvPr id="3" name="Content Placeholder 2"/>
          <p:cNvSpPr>
            <a:spLocks noGrp="1"/>
          </p:cNvSpPr>
          <p:nvPr>
            <p:ph idx="1"/>
          </p:nvPr>
        </p:nvSpPr>
        <p:spPr>
          <a:xfrm>
            <a:off x="520262" y="1828799"/>
            <a:ext cx="11240814" cy="4871546"/>
          </a:xfrm>
        </p:spPr>
        <p:txBody>
          <a:bodyPr>
            <a:normAutofit/>
          </a:bodyPr>
          <a:lstStyle/>
          <a:p>
            <a:pPr>
              <a:lnSpc>
                <a:spcPct val="120000"/>
              </a:lnSpc>
            </a:pPr>
            <a:r>
              <a:rPr lang="en-US" dirty="0" smtClean="0"/>
              <a:t>As per the </a:t>
            </a:r>
            <a:r>
              <a:rPr lang="en-US" dirty="0"/>
              <a:t>survey findings, while 74% of the respondents are aware of what DM is all about, 26% of them do not know the real definition of </a:t>
            </a:r>
            <a:r>
              <a:rPr lang="en-US" dirty="0" smtClean="0"/>
              <a:t>DM.</a:t>
            </a:r>
          </a:p>
          <a:p>
            <a:pPr>
              <a:lnSpc>
                <a:spcPct val="120000"/>
              </a:lnSpc>
            </a:pPr>
            <a:r>
              <a:rPr lang="en-GB" dirty="0"/>
              <a:t>Coming to SMM, a large majority of respondents (89%) are aware of what it means, however, 11% of them do not really understand its definition </a:t>
            </a:r>
            <a:endParaRPr lang="en-US" dirty="0" smtClean="0"/>
          </a:p>
        </p:txBody>
      </p:sp>
    </p:spTree>
    <p:extLst>
      <p:ext uri="{BB962C8B-B14F-4D97-AF65-F5344CB8AC3E}">
        <p14:creationId xmlns:p14="http://schemas.microsoft.com/office/powerpoint/2010/main" val="4089533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Definition of Digital Marketing</a:t>
            </a:r>
            <a:endParaRPr lang="en-US" b="1" dirty="0"/>
          </a:p>
        </p:txBody>
      </p:sp>
      <p:sp>
        <p:nvSpPr>
          <p:cNvPr id="7" name="Content Placeholder 6"/>
          <p:cNvSpPr>
            <a:spLocks noGrp="1"/>
          </p:cNvSpPr>
          <p:nvPr>
            <p:ph idx="1"/>
          </p:nvPr>
        </p:nvSpPr>
        <p:spPr>
          <a:xfrm>
            <a:off x="2349062" y="1828800"/>
            <a:ext cx="7283669" cy="4343400"/>
          </a:xfrm>
        </p:spPr>
        <p:txBody>
          <a:bodyPr/>
          <a:lstStyle/>
          <a:p>
            <a:endParaRPr lang="en-US" dirty="0"/>
          </a:p>
        </p:txBody>
      </p:sp>
      <p:graphicFrame>
        <p:nvGraphicFramePr>
          <p:cNvPr id="8" name="Chart 7"/>
          <p:cNvGraphicFramePr/>
          <p:nvPr>
            <p:extLst>
              <p:ext uri="{D42A27DB-BD31-4B8C-83A1-F6EECF244321}">
                <p14:modId xmlns:p14="http://schemas.microsoft.com/office/powerpoint/2010/main" val="3232624375"/>
              </p:ext>
            </p:extLst>
          </p:nvPr>
        </p:nvGraphicFramePr>
        <p:xfrm>
          <a:off x="2349062" y="1828799"/>
          <a:ext cx="7330966" cy="4130567"/>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8"/>
          <p:cNvSpPr/>
          <p:nvPr/>
        </p:nvSpPr>
        <p:spPr>
          <a:xfrm>
            <a:off x="2349062" y="6172200"/>
            <a:ext cx="8060634" cy="307777"/>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What do you understand by Digital Marketing?</a:t>
            </a:r>
            <a:endParaRPr lang="en-ZA" sz="1400" dirty="0"/>
          </a:p>
        </p:txBody>
      </p:sp>
    </p:spTree>
    <p:extLst>
      <p:ext uri="{BB962C8B-B14F-4D97-AF65-F5344CB8AC3E}">
        <p14:creationId xmlns:p14="http://schemas.microsoft.com/office/powerpoint/2010/main" val="3574231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Definition of Social Media Marketing</a:t>
            </a:r>
            <a:endParaRPr lang="en-US" b="1" dirty="0"/>
          </a:p>
        </p:txBody>
      </p:sp>
      <p:sp>
        <p:nvSpPr>
          <p:cNvPr id="7" name="Content Placeholder 6"/>
          <p:cNvSpPr>
            <a:spLocks noGrp="1"/>
          </p:cNvSpPr>
          <p:nvPr>
            <p:ph idx="1"/>
          </p:nvPr>
        </p:nvSpPr>
        <p:spPr>
          <a:xfrm>
            <a:off x="2349062" y="1828800"/>
            <a:ext cx="7283669" cy="4343400"/>
          </a:xfrm>
        </p:spPr>
        <p:txBody>
          <a:bodyPr/>
          <a:lstStyle/>
          <a:p>
            <a:endParaRPr lang="en-US" dirty="0"/>
          </a:p>
        </p:txBody>
      </p:sp>
      <p:sp>
        <p:nvSpPr>
          <p:cNvPr id="9" name="Rectangle 8"/>
          <p:cNvSpPr/>
          <p:nvPr/>
        </p:nvSpPr>
        <p:spPr>
          <a:xfrm>
            <a:off x="2349062" y="5587424"/>
            <a:ext cx="8060634" cy="1169551"/>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Social Media Marketing is a form of online marketing that uses social networking platforms such as Facebook, YouTube, Twitter as a marketing tool</a:t>
            </a:r>
            <a:r>
              <a:rPr lang="en-US" sz="1400" i="1" dirty="0" smtClean="0">
                <a:solidFill>
                  <a:srgbClr val="000000"/>
                </a:solidFill>
                <a:latin typeface="Century Gothic" panose="020B0502020202020204" pitchFamily="34" charset="0"/>
                <a:ea typeface="MS Mincho"/>
                <a:cs typeface="Times New Roman" panose="02020603050405020304" pitchFamily="18" charset="0"/>
              </a:rPr>
              <a:t>.</a:t>
            </a:r>
          </a:p>
          <a:p>
            <a:pPr>
              <a:spcAft>
                <a:spcPts val="0"/>
              </a:spcAft>
            </a:pPr>
            <a:r>
              <a:rPr lang="en-US" sz="1400" i="1" dirty="0" smtClean="0">
                <a:solidFill>
                  <a:srgbClr val="000000"/>
                </a:solidFill>
                <a:latin typeface="Century Gothic" panose="020B0502020202020204" pitchFamily="34" charset="0"/>
                <a:ea typeface="MS Mincho"/>
                <a:cs typeface="Times New Roman" panose="02020603050405020304" pitchFamily="18" charset="0"/>
              </a:rPr>
              <a:t>- True</a:t>
            </a:r>
          </a:p>
          <a:p>
            <a:pPr>
              <a:spcAft>
                <a:spcPts val="0"/>
              </a:spcAft>
            </a:pPr>
            <a:r>
              <a:rPr lang="en-US" sz="1400" i="1" dirty="0" smtClean="0">
                <a:solidFill>
                  <a:srgbClr val="000000"/>
                </a:solidFill>
                <a:latin typeface="Century Gothic" panose="020B0502020202020204" pitchFamily="34" charset="0"/>
                <a:ea typeface="MS Mincho"/>
                <a:cs typeface="Times New Roman" panose="02020603050405020304" pitchFamily="18" charset="0"/>
              </a:rPr>
              <a:t>- False</a:t>
            </a:r>
          </a:p>
          <a:p>
            <a:pPr>
              <a:spcAft>
                <a:spcPts val="0"/>
              </a:spcAft>
            </a:pPr>
            <a:r>
              <a:rPr lang="en-US" sz="1400" i="1" dirty="0" smtClean="0">
                <a:solidFill>
                  <a:srgbClr val="000000"/>
                </a:solidFill>
                <a:latin typeface="Century Gothic" panose="020B0502020202020204" pitchFamily="34" charset="0"/>
                <a:ea typeface="MS Mincho"/>
                <a:cs typeface="Times New Roman" panose="02020603050405020304" pitchFamily="18" charset="0"/>
              </a:rPr>
              <a:t>- Don’t know</a:t>
            </a:r>
            <a:endParaRPr lang="en-ZA" sz="1400" dirty="0"/>
          </a:p>
        </p:txBody>
      </p:sp>
      <p:graphicFrame>
        <p:nvGraphicFramePr>
          <p:cNvPr id="6" name="Chart 5"/>
          <p:cNvGraphicFramePr/>
          <p:nvPr>
            <p:extLst>
              <p:ext uri="{D42A27DB-BD31-4B8C-83A1-F6EECF244321}">
                <p14:modId xmlns:p14="http://schemas.microsoft.com/office/powerpoint/2010/main" val="3910391799"/>
              </p:ext>
            </p:extLst>
          </p:nvPr>
        </p:nvGraphicFramePr>
        <p:xfrm>
          <a:off x="2349061" y="1828800"/>
          <a:ext cx="7283669" cy="37364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0554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1765738"/>
            <a:ext cx="6400800" cy="3346084"/>
          </a:xfrm>
        </p:spPr>
        <p:txBody>
          <a:bodyPr>
            <a:normAutofit fontScale="90000"/>
          </a:bodyPr>
          <a:lstStyle/>
          <a:p>
            <a:r>
              <a:rPr lang="en-US" sz="6600" b="1" dirty="0">
                <a:ln>
                  <a:solidFill>
                    <a:schemeClr val="accent2"/>
                  </a:solidFill>
                </a:ln>
              </a:rPr>
              <a:t>Perception of Relevance of Digital and Social Media Marketing</a:t>
            </a:r>
          </a:p>
        </p:txBody>
      </p:sp>
      <p:sp>
        <p:nvSpPr>
          <p:cNvPr id="4" name="Subtitle 3"/>
          <p:cNvSpPr>
            <a:spLocks noGrp="1"/>
          </p:cNvSpPr>
          <p:nvPr>
            <p:ph type="subTitle" idx="1"/>
          </p:nvPr>
        </p:nvSpPr>
        <p:spPr>
          <a:xfrm>
            <a:off x="2128344" y="5785944"/>
            <a:ext cx="4319753" cy="315311"/>
          </a:xfrm>
        </p:spPr>
        <p:txBody>
          <a:bodyPr>
            <a:normAutofit fontScale="85000" lnSpcReduction="20000"/>
          </a:bodyPr>
          <a:lstStyle/>
          <a:p>
            <a:endParaRPr lang="en-US" dirty="0"/>
          </a:p>
        </p:txBody>
      </p:sp>
    </p:spTree>
    <p:extLst>
      <p:ext uri="{BB962C8B-B14F-4D97-AF65-F5344CB8AC3E}">
        <p14:creationId xmlns:p14="http://schemas.microsoft.com/office/powerpoint/2010/main" val="2605788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t>Key </a:t>
            </a:r>
            <a:r>
              <a:rPr lang="en-US" sz="4400" b="1" dirty="0"/>
              <a:t>F</a:t>
            </a:r>
            <a:r>
              <a:rPr lang="en-US" sz="4400" b="1" dirty="0" smtClean="0"/>
              <a:t>indings</a:t>
            </a:r>
            <a:endParaRPr lang="en-US" sz="4400" b="1" dirty="0"/>
          </a:p>
        </p:txBody>
      </p:sp>
      <p:sp>
        <p:nvSpPr>
          <p:cNvPr id="3" name="Content Placeholder 2"/>
          <p:cNvSpPr>
            <a:spLocks noGrp="1"/>
          </p:cNvSpPr>
          <p:nvPr>
            <p:ph idx="1"/>
          </p:nvPr>
        </p:nvSpPr>
        <p:spPr>
          <a:xfrm>
            <a:off x="475593" y="1655378"/>
            <a:ext cx="11240814" cy="5018377"/>
          </a:xfrm>
        </p:spPr>
        <p:txBody>
          <a:bodyPr>
            <a:normAutofit fontScale="92500"/>
          </a:bodyPr>
          <a:lstStyle/>
          <a:p>
            <a:pPr>
              <a:lnSpc>
                <a:spcPct val="120000"/>
              </a:lnSpc>
            </a:pPr>
            <a:r>
              <a:rPr lang="en-US" dirty="0" smtClean="0"/>
              <a:t>The study reveals that 80% of the respondents find DSMM useful.</a:t>
            </a:r>
          </a:p>
          <a:p>
            <a:pPr>
              <a:lnSpc>
                <a:spcPct val="120000"/>
              </a:lnSpc>
            </a:pPr>
            <a:r>
              <a:rPr lang="en-GB" dirty="0" smtClean="0"/>
              <a:t>More men feel that they can do without DSMM as compared to women (15% vs. 6%).</a:t>
            </a:r>
            <a:endParaRPr lang="en-US" dirty="0" smtClean="0"/>
          </a:p>
          <a:p>
            <a:pPr lvl="0">
              <a:lnSpc>
                <a:spcPct val="120000"/>
              </a:lnSpc>
            </a:pPr>
            <a:r>
              <a:rPr lang="en-GB" dirty="0" smtClean="0"/>
              <a:t>Worryingly </a:t>
            </a:r>
            <a:r>
              <a:rPr lang="en-GB" dirty="0"/>
              <a:t>two in 10 respondents (19%) aged between 41 and 50 say that they can do without DSMM. </a:t>
            </a:r>
            <a:endParaRPr lang="en-GB" dirty="0" smtClean="0"/>
          </a:p>
          <a:p>
            <a:pPr>
              <a:lnSpc>
                <a:spcPct val="120000"/>
              </a:lnSpc>
            </a:pPr>
            <a:r>
              <a:rPr lang="en-GB" dirty="0" smtClean="0"/>
              <a:t>74</a:t>
            </a:r>
            <a:r>
              <a:rPr lang="en-GB" dirty="0"/>
              <a:t>% of the respondents perceive DSMM easy, 16% </a:t>
            </a:r>
            <a:r>
              <a:rPr lang="en-GB" dirty="0" smtClean="0"/>
              <a:t>find </a:t>
            </a:r>
            <a:r>
              <a:rPr lang="en-GB" dirty="0"/>
              <a:t>it complicated and 10% do not understand it at </a:t>
            </a:r>
            <a:r>
              <a:rPr lang="en-GB" dirty="0" smtClean="0"/>
              <a:t>all.</a:t>
            </a:r>
          </a:p>
          <a:p>
            <a:pPr>
              <a:lnSpc>
                <a:spcPct val="120000"/>
              </a:lnSpc>
            </a:pPr>
            <a:r>
              <a:rPr lang="en-GB" dirty="0"/>
              <a:t>Men find DSMM more complicated than their female counterparts (17% vs. 13%). </a:t>
            </a:r>
            <a:endParaRPr lang="en-GB" dirty="0" smtClean="0"/>
          </a:p>
          <a:p>
            <a:pPr>
              <a:lnSpc>
                <a:spcPct val="120000"/>
              </a:lnSpc>
            </a:pPr>
            <a:r>
              <a:rPr lang="en-GB" dirty="0"/>
              <a:t>Understandably respondents aged above 50 (26%) find it more complicated as compared to youngsters aged between 18 and 30 (10</a:t>
            </a:r>
            <a:r>
              <a:rPr lang="en-GB" dirty="0" smtClean="0"/>
              <a:t>%).</a:t>
            </a:r>
          </a:p>
          <a:p>
            <a:pPr lvl="0">
              <a:lnSpc>
                <a:spcPct val="120000"/>
              </a:lnSpc>
            </a:pPr>
            <a:endParaRPr lang="en-US" dirty="0"/>
          </a:p>
          <a:p>
            <a:pPr>
              <a:lnSpc>
                <a:spcPct val="120000"/>
              </a:lnSpc>
            </a:pPr>
            <a:endParaRPr lang="en-US" dirty="0" smtClean="0"/>
          </a:p>
        </p:txBody>
      </p:sp>
    </p:spTree>
    <p:extLst>
      <p:ext uri="{BB962C8B-B14F-4D97-AF65-F5344CB8AC3E}">
        <p14:creationId xmlns:p14="http://schemas.microsoft.com/office/powerpoint/2010/main" val="3742957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992710" cy="1036850"/>
          </a:xfrm>
        </p:spPr>
        <p:txBody>
          <a:bodyPr/>
          <a:lstStyle/>
          <a:p>
            <a:r>
              <a:rPr lang="en-US" b="1" dirty="0" smtClean="0"/>
              <a:t>Perception of marketing by Digital and Social Media</a:t>
            </a:r>
            <a:endParaRPr lang="en-US" b="1" dirty="0"/>
          </a:p>
        </p:txBody>
      </p:sp>
      <p:sp>
        <p:nvSpPr>
          <p:cNvPr id="7" name="Content Placeholder 6"/>
          <p:cNvSpPr>
            <a:spLocks noGrp="1"/>
          </p:cNvSpPr>
          <p:nvPr>
            <p:ph idx="1"/>
          </p:nvPr>
        </p:nvSpPr>
        <p:spPr>
          <a:xfrm>
            <a:off x="2349062" y="1828800"/>
            <a:ext cx="7283669" cy="4343400"/>
          </a:xfrm>
        </p:spPr>
        <p:txBody>
          <a:bodyPr/>
          <a:lstStyle/>
          <a:p>
            <a:endParaRPr lang="en-US" dirty="0"/>
          </a:p>
        </p:txBody>
      </p:sp>
      <p:sp>
        <p:nvSpPr>
          <p:cNvPr id="9" name="Rectangle 8"/>
          <p:cNvSpPr/>
          <p:nvPr/>
        </p:nvSpPr>
        <p:spPr>
          <a:xfrm>
            <a:off x="2349062" y="5587424"/>
            <a:ext cx="8060634" cy="954107"/>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How do you perceive marketing by Digital and Social Media?.</a:t>
            </a:r>
            <a:endParaRPr lang="en-US" sz="1400" i="1" dirty="0" smtClean="0">
              <a:solidFill>
                <a:srgbClr val="000000"/>
              </a:solidFill>
              <a:latin typeface="Century Gothic" panose="020B0502020202020204" pitchFamily="34" charset="0"/>
              <a:ea typeface="MS Mincho"/>
              <a:cs typeface="Times New Roman" panose="02020603050405020304" pitchFamily="18" charset="0"/>
            </a:endParaRPr>
          </a:p>
          <a:p>
            <a:pPr>
              <a:spcAft>
                <a:spcPts val="0"/>
              </a:spcAft>
            </a:pPr>
            <a:r>
              <a:rPr lang="en-US" sz="1400" i="1" dirty="0" smtClean="0">
                <a:solidFill>
                  <a:srgbClr val="000000"/>
                </a:solidFill>
                <a:latin typeface="Century Gothic" panose="020B0502020202020204" pitchFamily="34" charset="0"/>
                <a:ea typeface="MS Mincho"/>
                <a:cs typeface="Times New Roman" panose="02020603050405020304" pitchFamily="18" charset="0"/>
              </a:rPr>
              <a:t>- Useful</a:t>
            </a:r>
          </a:p>
          <a:p>
            <a:pPr>
              <a:spcAft>
                <a:spcPts val="0"/>
              </a:spcAft>
            </a:pPr>
            <a:r>
              <a:rPr lang="en-US" sz="1400" i="1" dirty="0" smtClean="0">
                <a:solidFill>
                  <a:srgbClr val="000000"/>
                </a:solidFill>
                <a:latin typeface="Century Gothic" panose="020B0502020202020204" pitchFamily="34" charset="0"/>
                <a:ea typeface="MS Mincho"/>
                <a:cs typeface="Times New Roman" panose="02020603050405020304" pitchFamily="18" charset="0"/>
              </a:rPr>
              <a:t>- Can do without</a:t>
            </a:r>
          </a:p>
          <a:p>
            <a:pPr>
              <a:spcAft>
                <a:spcPts val="0"/>
              </a:spcAft>
            </a:pPr>
            <a:r>
              <a:rPr lang="en-US" sz="1400" i="1" dirty="0" smtClean="0">
                <a:solidFill>
                  <a:srgbClr val="000000"/>
                </a:solidFill>
                <a:latin typeface="Century Gothic" panose="020B0502020202020204" pitchFamily="34" charset="0"/>
                <a:ea typeface="MS Mincho"/>
                <a:cs typeface="Times New Roman" panose="02020603050405020304" pitchFamily="18" charset="0"/>
              </a:rPr>
              <a:t>- Irrelevant to my particular business</a:t>
            </a:r>
            <a:endParaRPr lang="en-ZA" sz="1400" dirty="0"/>
          </a:p>
        </p:txBody>
      </p:sp>
      <p:graphicFrame>
        <p:nvGraphicFramePr>
          <p:cNvPr id="10" name="Chart 9"/>
          <p:cNvGraphicFramePr/>
          <p:nvPr>
            <p:extLst>
              <p:ext uri="{D42A27DB-BD31-4B8C-83A1-F6EECF244321}">
                <p14:modId xmlns:p14="http://schemas.microsoft.com/office/powerpoint/2010/main" val="1106118032"/>
              </p:ext>
            </p:extLst>
          </p:nvPr>
        </p:nvGraphicFramePr>
        <p:xfrm>
          <a:off x="2349061" y="1828800"/>
          <a:ext cx="7283669" cy="37586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7074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992710" cy="1036850"/>
          </a:xfrm>
        </p:spPr>
        <p:txBody>
          <a:bodyPr/>
          <a:lstStyle/>
          <a:p>
            <a:r>
              <a:rPr lang="en-US" b="1" dirty="0" smtClean="0"/>
              <a:t>Perception of marketing by Digital and Social Media</a:t>
            </a:r>
            <a:endParaRPr lang="en-US" b="1" dirty="0"/>
          </a:p>
        </p:txBody>
      </p:sp>
      <p:sp>
        <p:nvSpPr>
          <p:cNvPr id="7" name="Content Placeholder 6"/>
          <p:cNvSpPr>
            <a:spLocks noGrp="1"/>
          </p:cNvSpPr>
          <p:nvPr>
            <p:ph idx="1"/>
          </p:nvPr>
        </p:nvSpPr>
        <p:spPr>
          <a:xfrm>
            <a:off x="2349062" y="1828800"/>
            <a:ext cx="7283669" cy="4343400"/>
          </a:xfrm>
        </p:spPr>
        <p:txBody>
          <a:bodyPr/>
          <a:lstStyle/>
          <a:p>
            <a:endParaRPr lang="en-US" dirty="0"/>
          </a:p>
        </p:txBody>
      </p:sp>
      <p:sp>
        <p:nvSpPr>
          <p:cNvPr id="9" name="Rectangle 8"/>
          <p:cNvSpPr/>
          <p:nvPr/>
        </p:nvSpPr>
        <p:spPr>
          <a:xfrm>
            <a:off x="2349062" y="5587424"/>
            <a:ext cx="8060634" cy="954107"/>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Do you find Digital and Social Media marketing</a:t>
            </a:r>
            <a:r>
              <a:rPr lang="en-US" sz="1400" i="1" dirty="0" smtClean="0">
                <a:solidFill>
                  <a:srgbClr val="000000"/>
                </a:solidFill>
                <a:latin typeface="Century Gothic" panose="020B0502020202020204" pitchFamily="34" charset="0"/>
                <a:ea typeface="MS Mincho"/>
                <a:cs typeface="Times New Roman" panose="02020603050405020304" pitchFamily="18" charset="0"/>
              </a:rPr>
              <a:t>?</a:t>
            </a:r>
          </a:p>
          <a:p>
            <a:pPr>
              <a:spcAft>
                <a:spcPts val="0"/>
              </a:spcAft>
            </a:pPr>
            <a:r>
              <a:rPr lang="en-US" sz="1400" i="1" dirty="0" smtClean="0">
                <a:solidFill>
                  <a:srgbClr val="000000"/>
                </a:solidFill>
                <a:latin typeface="Century Gothic" panose="020B0502020202020204" pitchFamily="34" charset="0"/>
                <a:ea typeface="MS Mincho"/>
                <a:cs typeface="Times New Roman" panose="02020603050405020304" pitchFamily="18" charset="0"/>
              </a:rPr>
              <a:t>- Easy</a:t>
            </a:r>
          </a:p>
          <a:p>
            <a:pPr>
              <a:spcAft>
                <a:spcPts val="0"/>
              </a:spcAft>
            </a:pPr>
            <a:r>
              <a:rPr lang="en-US" sz="1400" i="1" dirty="0" smtClean="0">
                <a:solidFill>
                  <a:srgbClr val="000000"/>
                </a:solidFill>
                <a:latin typeface="Century Gothic" panose="020B0502020202020204" pitchFamily="34" charset="0"/>
                <a:ea typeface="MS Mincho"/>
                <a:cs typeface="Times New Roman" panose="02020603050405020304" pitchFamily="18" charset="0"/>
              </a:rPr>
              <a:t>- Complicated</a:t>
            </a:r>
          </a:p>
          <a:p>
            <a:pPr>
              <a:spcAft>
                <a:spcPts val="0"/>
              </a:spcAft>
            </a:pPr>
            <a:r>
              <a:rPr lang="en-US" sz="1400" i="1" dirty="0" smtClean="0">
                <a:solidFill>
                  <a:srgbClr val="000000"/>
                </a:solidFill>
                <a:latin typeface="Century Gothic" panose="020B0502020202020204" pitchFamily="34" charset="0"/>
                <a:ea typeface="MS Mincho"/>
                <a:cs typeface="Times New Roman" panose="02020603050405020304" pitchFamily="18" charset="0"/>
              </a:rPr>
              <a:t>- I don’t understand</a:t>
            </a:r>
            <a:endParaRPr lang="en-ZA" sz="1400" dirty="0"/>
          </a:p>
        </p:txBody>
      </p:sp>
      <p:graphicFrame>
        <p:nvGraphicFramePr>
          <p:cNvPr id="6" name="Chart 5"/>
          <p:cNvGraphicFramePr/>
          <p:nvPr>
            <p:extLst>
              <p:ext uri="{D42A27DB-BD31-4B8C-83A1-F6EECF244321}">
                <p14:modId xmlns:p14="http://schemas.microsoft.com/office/powerpoint/2010/main" val="1701426437"/>
              </p:ext>
            </p:extLst>
          </p:nvPr>
        </p:nvGraphicFramePr>
        <p:xfrm>
          <a:off x="2349061" y="1828800"/>
          <a:ext cx="7283669" cy="35945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77221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992710" cy="1036850"/>
          </a:xfrm>
        </p:spPr>
        <p:txBody>
          <a:bodyPr>
            <a:normAutofit/>
          </a:bodyPr>
          <a:lstStyle/>
          <a:p>
            <a:r>
              <a:rPr lang="en-US" b="1" dirty="0" smtClean="0"/>
              <a:t>Percentage of respondents </a:t>
            </a:r>
            <a:r>
              <a:rPr lang="en-US" b="1" dirty="0"/>
              <a:t>f</a:t>
            </a:r>
            <a:r>
              <a:rPr lang="en-US" b="1" dirty="0" smtClean="0"/>
              <a:t>inding DSMM complicated (By Demographics)</a:t>
            </a:r>
            <a:endParaRPr lang="en-US" b="1" dirty="0"/>
          </a:p>
        </p:txBody>
      </p:sp>
      <p:sp>
        <p:nvSpPr>
          <p:cNvPr id="9" name="Rectangle 8"/>
          <p:cNvSpPr/>
          <p:nvPr/>
        </p:nvSpPr>
        <p:spPr>
          <a:xfrm>
            <a:off x="2261438" y="5903893"/>
            <a:ext cx="8060634" cy="954107"/>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Do you find Digital and Social Media marketing</a:t>
            </a:r>
            <a:r>
              <a:rPr lang="en-US" sz="1400" i="1" dirty="0" smtClean="0">
                <a:solidFill>
                  <a:srgbClr val="000000"/>
                </a:solidFill>
                <a:latin typeface="Century Gothic" panose="020B0502020202020204" pitchFamily="34" charset="0"/>
                <a:ea typeface="MS Mincho"/>
                <a:cs typeface="Times New Roman" panose="02020603050405020304" pitchFamily="18" charset="0"/>
              </a:rPr>
              <a:t>?</a:t>
            </a:r>
          </a:p>
          <a:p>
            <a:pPr>
              <a:spcAft>
                <a:spcPts val="0"/>
              </a:spcAft>
            </a:pPr>
            <a:r>
              <a:rPr lang="en-US" sz="1400" i="1" dirty="0" smtClean="0">
                <a:solidFill>
                  <a:srgbClr val="000000"/>
                </a:solidFill>
                <a:latin typeface="Century Gothic" panose="020B0502020202020204" pitchFamily="34" charset="0"/>
                <a:ea typeface="MS Mincho"/>
                <a:cs typeface="Times New Roman" panose="02020603050405020304" pitchFamily="18" charset="0"/>
              </a:rPr>
              <a:t>- Easy</a:t>
            </a:r>
          </a:p>
          <a:p>
            <a:pPr>
              <a:spcAft>
                <a:spcPts val="0"/>
              </a:spcAft>
            </a:pPr>
            <a:r>
              <a:rPr lang="en-US" sz="1400" i="1" dirty="0" smtClean="0">
                <a:solidFill>
                  <a:srgbClr val="000000"/>
                </a:solidFill>
                <a:latin typeface="Century Gothic" panose="020B0502020202020204" pitchFamily="34" charset="0"/>
                <a:ea typeface="MS Mincho"/>
                <a:cs typeface="Times New Roman" panose="02020603050405020304" pitchFamily="18" charset="0"/>
              </a:rPr>
              <a:t>- Complicated</a:t>
            </a:r>
          </a:p>
          <a:p>
            <a:pPr>
              <a:spcAft>
                <a:spcPts val="0"/>
              </a:spcAft>
            </a:pPr>
            <a:r>
              <a:rPr lang="en-US" sz="1400" i="1" dirty="0" smtClean="0">
                <a:solidFill>
                  <a:srgbClr val="000000"/>
                </a:solidFill>
                <a:latin typeface="Century Gothic" panose="020B0502020202020204" pitchFamily="34" charset="0"/>
                <a:ea typeface="MS Mincho"/>
                <a:cs typeface="Times New Roman" panose="02020603050405020304" pitchFamily="18" charset="0"/>
              </a:rPr>
              <a:t>- I don’t understand (% who finds it “complicated”)</a:t>
            </a:r>
            <a:endParaRPr lang="en-ZA" sz="14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439894541"/>
              </p:ext>
            </p:extLst>
          </p:nvPr>
        </p:nvGraphicFramePr>
        <p:xfrm>
          <a:off x="2349062" y="1608083"/>
          <a:ext cx="7283450" cy="4343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65869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276" y="226106"/>
            <a:ext cx="8902460" cy="4225124"/>
          </a:xfrm>
        </p:spPr>
        <p:txBody>
          <a:bodyPr>
            <a:normAutofit/>
          </a:bodyPr>
          <a:lstStyle/>
          <a:p>
            <a:r>
              <a:rPr lang="en-US" sz="6600" b="1" dirty="0" smtClean="0">
                <a:ln>
                  <a:solidFill>
                    <a:schemeClr val="accent2"/>
                  </a:solidFill>
                </a:ln>
              </a:rPr>
              <a:t>Use of Social Media:</a:t>
            </a:r>
            <a:br>
              <a:rPr lang="en-US" sz="6600" b="1" dirty="0" smtClean="0">
                <a:ln>
                  <a:solidFill>
                    <a:schemeClr val="accent2"/>
                  </a:solidFill>
                </a:ln>
              </a:rPr>
            </a:br>
            <a:r>
              <a:rPr lang="en-US" sz="6600" b="1" dirty="0" smtClean="0">
                <a:ln>
                  <a:solidFill>
                    <a:schemeClr val="accent2"/>
                  </a:solidFill>
                </a:ln>
              </a:rPr>
              <a:t>Personal vs. Business</a:t>
            </a:r>
            <a:endParaRPr lang="en-US" sz="6600" b="1" dirty="0">
              <a:ln>
                <a:solidFill>
                  <a:schemeClr val="accent2"/>
                </a:solidFill>
              </a:ln>
            </a:endParaRPr>
          </a:p>
        </p:txBody>
      </p:sp>
      <p:sp>
        <p:nvSpPr>
          <p:cNvPr id="4" name="Subtitle 3"/>
          <p:cNvSpPr>
            <a:spLocks noGrp="1"/>
          </p:cNvSpPr>
          <p:nvPr>
            <p:ph type="subTitle" idx="1"/>
          </p:nvPr>
        </p:nvSpPr>
        <p:spPr>
          <a:xfrm>
            <a:off x="2128344" y="5785944"/>
            <a:ext cx="4319753" cy="315311"/>
          </a:xfrm>
        </p:spPr>
        <p:txBody>
          <a:bodyPr>
            <a:normAutofit fontScale="85000" lnSpcReduction="20000"/>
          </a:bodyPr>
          <a:lstStyle/>
          <a:p>
            <a:endParaRPr lang="en-US" dirty="0"/>
          </a:p>
        </p:txBody>
      </p:sp>
    </p:spTree>
    <p:extLst>
      <p:ext uri="{BB962C8B-B14F-4D97-AF65-F5344CB8AC3E}">
        <p14:creationId xmlns:p14="http://schemas.microsoft.com/office/powerpoint/2010/main" val="1852580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t>Key </a:t>
            </a:r>
            <a:r>
              <a:rPr lang="en-US" sz="4400" b="1" dirty="0"/>
              <a:t>F</a:t>
            </a:r>
            <a:r>
              <a:rPr lang="en-US" sz="4400" b="1" dirty="0" smtClean="0"/>
              <a:t>indings</a:t>
            </a:r>
            <a:endParaRPr lang="en-US" sz="4400" b="1" dirty="0"/>
          </a:p>
        </p:txBody>
      </p:sp>
      <p:sp>
        <p:nvSpPr>
          <p:cNvPr id="3" name="Content Placeholder 2"/>
          <p:cNvSpPr>
            <a:spLocks noGrp="1"/>
          </p:cNvSpPr>
          <p:nvPr>
            <p:ph idx="1"/>
          </p:nvPr>
        </p:nvSpPr>
        <p:spPr>
          <a:xfrm>
            <a:off x="475593" y="1860094"/>
            <a:ext cx="11240814" cy="4595297"/>
          </a:xfrm>
        </p:spPr>
        <p:txBody>
          <a:bodyPr>
            <a:normAutofit/>
          </a:bodyPr>
          <a:lstStyle/>
          <a:p>
            <a:pPr algn="just">
              <a:lnSpc>
                <a:spcPct val="120000"/>
              </a:lnSpc>
            </a:pPr>
            <a:r>
              <a:rPr lang="en-US" dirty="0" smtClean="0"/>
              <a:t>Most of the respondents utilize social media for less than 1 hour on a daily basis for both personal and business use.</a:t>
            </a:r>
          </a:p>
          <a:p>
            <a:pPr algn="just">
              <a:lnSpc>
                <a:spcPct val="120000"/>
              </a:lnSpc>
            </a:pPr>
            <a:r>
              <a:rPr lang="en-US" dirty="0" smtClean="0"/>
              <a:t>Respondents are more likely to utilize social media more for their personal use than business use.</a:t>
            </a:r>
          </a:p>
          <a:p>
            <a:pPr algn="just">
              <a:lnSpc>
                <a:spcPct val="120000"/>
              </a:lnSpc>
            </a:pPr>
            <a:r>
              <a:rPr lang="en-US" dirty="0" smtClean="0"/>
              <a:t>The </a:t>
            </a:r>
            <a:r>
              <a:rPr lang="en-US" dirty="0"/>
              <a:t>survey study reveals that the majority of SMEs (65%) do not have a company website. </a:t>
            </a:r>
          </a:p>
          <a:p>
            <a:pPr>
              <a:lnSpc>
                <a:spcPct val="120000"/>
              </a:lnSpc>
            </a:pPr>
            <a:endParaRPr lang="en-US" dirty="0" smtClean="0"/>
          </a:p>
        </p:txBody>
      </p:sp>
    </p:spTree>
    <p:extLst>
      <p:ext uri="{BB962C8B-B14F-4D97-AF65-F5344CB8AC3E}">
        <p14:creationId xmlns:p14="http://schemas.microsoft.com/office/powerpoint/2010/main" val="3127255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t>Aim of the study</a:t>
            </a:r>
            <a:endParaRPr lang="en-US" sz="4400" b="1" dirty="0"/>
          </a:p>
        </p:txBody>
      </p:sp>
      <p:sp>
        <p:nvSpPr>
          <p:cNvPr id="3" name="Content Placeholder 2"/>
          <p:cNvSpPr>
            <a:spLocks noGrp="1"/>
          </p:cNvSpPr>
          <p:nvPr>
            <p:ph idx="1"/>
          </p:nvPr>
        </p:nvSpPr>
        <p:spPr>
          <a:xfrm>
            <a:off x="520262" y="1828799"/>
            <a:ext cx="11240814" cy="4871546"/>
          </a:xfrm>
        </p:spPr>
        <p:txBody>
          <a:bodyPr>
            <a:normAutofit/>
          </a:bodyPr>
          <a:lstStyle/>
          <a:p>
            <a:pPr marL="0" indent="0">
              <a:lnSpc>
                <a:spcPct val="120000"/>
              </a:lnSpc>
              <a:buNone/>
            </a:pPr>
            <a:r>
              <a:rPr lang="en-US" b="1" dirty="0" smtClean="0">
                <a:solidFill>
                  <a:schemeClr val="tx2"/>
                </a:solidFill>
              </a:rPr>
              <a:t>The objectives of the research is to investigate the following:</a:t>
            </a:r>
          </a:p>
          <a:p>
            <a:pPr marL="0" indent="0">
              <a:lnSpc>
                <a:spcPct val="100000"/>
              </a:lnSpc>
              <a:buNone/>
            </a:pPr>
            <a:endParaRPr lang="en-US" sz="100" b="1" dirty="0" smtClean="0">
              <a:solidFill>
                <a:schemeClr val="tx2"/>
              </a:solidFill>
            </a:endParaRPr>
          </a:p>
          <a:p>
            <a:pPr marL="617220" lvl="1" indent="-342900">
              <a:lnSpc>
                <a:spcPct val="150000"/>
              </a:lnSpc>
            </a:pPr>
            <a:r>
              <a:rPr lang="en-US" dirty="0" smtClean="0">
                <a:solidFill>
                  <a:schemeClr val="tx2"/>
                </a:solidFill>
              </a:rPr>
              <a:t>The </a:t>
            </a:r>
            <a:r>
              <a:rPr lang="en-US" dirty="0">
                <a:solidFill>
                  <a:schemeClr val="tx2"/>
                </a:solidFill>
              </a:rPr>
              <a:t>level of awareness of SMEs about the existence, relevance to their business and benefits they could derive from the use of DSMM. </a:t>
            </a:r>
          </a:p>
          <a:p>
            <a:pPr marL="617220" lvl="1" indent="-342900">
              <a:lnSpc>
                <a:spcPct val="150000"/>
              </a:lnSpc>
            </a:pPr>
            <a:r>
              <a:rPr lang="en-US" dirty="0" smtClean="0">
                <a:solidFill>
                  <a:schemeClr val="tx2"/>
                </a:solidFill>
              </a:rPr>
              <a:t>The </a:t>
            </a:r>
            <a:r>
              <a:rPr lang="en-US" dirty="0">
                <a:solidFill>
                  <a:schemeClr val="tx2"/>
                </a:solidFill>
              </a:rPr>
              <a:t>extent to which SMEs are using any form of digital and social media to promote themselves and their products and services. </a:t>
            </a:r>
          </a:p>
          <a:p>
            <a:pPr marL="617220" lvl="1" indent="-342900">
              <a:lnSpc>
                <a:spcPct val="150000"/>
              </a:lnSpc>
            </a:pPr>
            <a:r>
              <a:rPr lang="en-US" dirty="0" smtClean="0">
                <a:solidFill>
                  <a:schemeClr val="tx2"/>
                </a:solidFill>
              </a:rPr>
              <a:t>Whether </a:t>
            </a:r>
            <a:r>
              <a:rPr lang="en-US" dirty="0">
                <a:solidFill>
                  <a:schemeClr val="tx2"/>
                </a:solidFill>
              </a:rPr>
              <a:t>SMEs which are using DSMM are able to evaluate the benefits derived therefrom. </a:t>
            </a:r>
          </a:p>
          <a:p>
            <a:pPr marL="617220" lvl="1" indent="-342900">
              <a:lnSpc>
                <a:spcPct val="150000"/>
              </a:lnSpc>
            </a:pPr>
            <a:r>
              <a:rPr lang="en-US" dirty="0" smtClean="0">
                <a:solidFill>
                  <a:schemeClr val="tx2"/>
                </a:solidFill>
              </a:rPr>
              <a:t>The </a:t>
            </a:r>
            <a:r>
              <a:rPr lang="en-US" dirty="0">
                <a:solidFill>
                  <a:schemeClr val="tx2"/>
                </a:solidFill>
              </a:rPr>
              <a:t>reasons why some SMEs are not using or making optimum use of digital and social media. </a:t>
            </a:r>
          </a:p>
        </p:txBody>
      </p:sp>
    </p:spTree>
    <p:extLst>
      <p:ext uri="{BB962C8B-B14F-4D97-AF65-F5344CB8AC3E}">
        <p14:creationId xmlns:p14="http://schemas.microsoft.com/office/powerpoint/2010/main" val="3639872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992710" cy="1036850"/>
          </a:xfrm>
        </p:spPr>
        <p:txBody>
          <a:bodyPr/>
          <a:lstStyle/>
          <a:p>
            <a:r>
              <a:rPr lang="en-US" b="1" dirty="0" smtClean="0"/>
              <a:t>Personal use vs. Business Use</a:t>
            </a:r>
            <a:endParaRPr lang="en-US" b="1" dirty="0"/>
          </a:p>
        </p:txBody>
      </p:sp>
      <p:sp>
        <p:nvSpPr>
          <p:cNvPr id="9" name="Rectangle 8"/>
          <p:cNvSpPr/>
          <p:nvPr/>
        </p:nvSpPr>
        <p:spPr>
          <a:xfrm>
            <a:off x="1460310" y="6401239"/>
            <a:ext cx="8861762" cy="307777"/>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Do you </a:t>
            </a:r>
            <a:r>
              <a:rPr lang="en-US" sz="1400" i="1" dirty="0" smtClean="0">
                <a:solidFill>
                  <a:srgbClr val="000000"/>
                </a:solidFill>
                <a:latin typeface="Century Gothic" panose="020B0502020202020204" pitchFamily="34" charset="0"/>
                <a:ea typeface="MS Mincho"/>
                <a:cs typeface="Times New Roman" panose="02020603050405020304" pitchFamily="18" charset="0"/>
              </a:rPr>
              <a:t>utilize </a:t>
            </a:r>
            <a:r>
              <a:rPr lang="en-US" sz="1400" i="1" dirty="0">
                <a:solidFill>
                  <a:srgbClr val="000000"/>
                </a:solidFill>
                <a:latin typeface="Century Gothic" panose="020B0502020202020204" pitchFamily="34" charset="0"/>
                <a:ea typeface="MS Mincho"/>
                <a:cs typeface="Times New Roman" panose="02020603050405020304" pitchFamily="18" charset="0"/>
              </a:rPr>
              <a:t>these social media platforms for personal </a:t>
            </a:r>
            <a:r>
              <a:rPr lang="en-US" sz="1400" i="1" dirty="0" smtClean="0">
                <a:solidFill>
                  <a:srgbClr val="000000"/>
                </a:solidFill>
                <a:latin typeface="Century Gothic" panose="020B0502020202020204" pitchFamily="34" charset="0"/>
                <a:ea typeface="MS Mincho"/>
                <a:cs typeface="Times New Roman" panose="02020603050405020304" pitchFamily="18" charset="0"/>
              </a:rPr>
              <a:t>and business use</a:t>
            </a:r>
            <a:r>
              <a:rPr lang="en-US" sz="1400" i="1" dirty="0">
                <a:solidFill>
                  <a:srgbClr val="000000"/>
                </a:solidFill>
                <a:latin typeface="Century Gothic" panose="020B0502020202020204" pitchFamily="34" charset="0"/>
                <a:ea typeface="MS Mincho"/>
                <a:cs typeface="Times New Roman" panose="02020603050405020304" pitchFamily="18" charset="0"/>
              </a:rPr>
              <a:t>?</a:t>
            </a:r>
            <a:endParaRPr lang="en-US" sz="1400" i="1" dirty="0" smtClean="0">
              <a:solidFill>
                <a:srgbClr val="000000"/>
              </a:solidFill>
              <a:latin typeface="Century Gothic" panose="020B0502020202020204" pitchFamily="34" charset="0"/>
              <a:ea typeface="MS Mincho"/>
              <a:cs typeface="Times New Roman" panose="02020603050405020304" pitchFamily="18" charset="0"/>
            </a:endParaRPr>
          </a:p>
        </p:txBody>
      </p:sp>
      <p:graphicFrame>
        <p:nvGraphicFramePr>
          <p:cNvPr id="11" name="Chart 10"/>
          <p:cNvGraphicFramePr>
            <a:graphicFrameLocks/>
          </p:cNvGraphicFramePr>
          <p:nvPr>
            <p:extLst>
              <p:ext uri="{D42A27DB-BD31-4B8C-83A1-F6EECF244321}">
                <p14:modId xmlns:p14="http://schemas.microsoft.com/office/powerpoint/2010/main" val="484393721"/>
              </p:ext>
            </p:extLst>
          </p:nvPr>
        </p:nvGraphicFramePr>
        <p:xfrm>
          <a:off x="1460310" y="1655933"/>
          <a:ext cx="9601200" cy="474530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20366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992710" cy="1036850"/>
          </a:xfrm>
        </p:spPr>
        <p:txBody>
          <a:bodyPr/>
          <a:lstStyle/>
          <a:p>
            <a:r>
              <a:rPr lang="en-US" b="1" dirty="0" smtClean="0"/>
              <a:t>Having a Company website</a:t>
            </a:r>
            <a:endParaRPr lang="en-US" b="1" dirty="0"/>
          </a:p>
        </p:txBody>
      </p:sp>
      <p:sp>
        <p:nvSpPr>
          <p:cNvPr id="7" name="Content Placeholder 6"/>
          <p:cNvSpPr>
            <a:spLocks noGrp="1"/>
          </p:cNvSpPr>
          <p:nvPr>
            <p:ph idx="1"/>
          </p:nvPr>
        </p:nvSpPr>
        <p:spPr>
          <a:xfrm>
            <a:off x="2349062" y="1828800"/>
            <a:ext cx="7283669" cy="4343400"/>
          </a:xfrm>
        </p:spPr>
        <p:txBody>
          <a:bodyPr/>
          <a:lstStyle/>
          <a:p>
            <a:endParaRPr lang="en-US" dirty="0"/>
          </a:p>
        </p:txBody>
      </p:sp>
      <p:sp>
        <p:nvSpPr>
          <p:cNvPr id="9" name="Rectangle 8"/>
          <p:cNvSpPr/>
          <p:nvPr/>
        </p:nvSpPr>
        <p:spPr>
          <a:xfrm>
            <a:off x="3514079" y="6172200"/>
            <a:ext cx="8060634" cy="307777"/>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Do you </a:t>
            </a:r>
            <a:r>
              <a:rPr lang="en-US" sz="1400" i="1" dirty="0" smtClean="0">
                <a:solidFill>
                  <a:srgbClr val="000000"/>
                </a:solidFill>
                <a:latin typeface="Century Gothic" panose="020B0502020202020204" pitchFamily="34" charset="0"/>
                <a:ea typeface="MS Mincho"/>
                <a:cs typeface="Times New Roman" panose="02020603050405020304" pitchFamily="18" charset="0"/>
              </a:rPr>
              <a:t>have a company website?</a:t>
            </a:r>
          </a:p>
        </p:txBody>
      </p:sp>
      <p:graphicFrame>
        <p:nvGraphicFramePr>
          <p:cNvPr id="8" name="Chart 7"/>
          <p:cNvGraphicFramePr/>
          <p:nvPr>
            <p:extLst>
              <p:ext uri="{D42A27DB-BD31-4B8C-83A1-F6EECF244321}">
                <p14:modId xmlns:p14="http://schemas.microsoft.com/office/powerpoint/2010/main" val="2828038274"/>
              </p:ext>
            </p:extLst>
          </p:nvPr>
        </p:nvGraphicFramePr>
        <p:xfrm>
          <a:off x="2349062" y="1828800"/>
          <a:ext cx="7283669" cy="4343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33024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992710" cy="1036850"/>
          </a:xfrm>
        </p:spPr>
        <p:txBody>
          <a:bodyPr/>
          <a:lstStyle/>
          <a:p>
            <a:r>
              <a:rPr lang="en-US" b="1" dirty="0"/>
              <a:t>SMEs that do not have a company website (By demographics)</a:t>
            </a:r>
          </a:p>
        </p:txBody>
      </p:sp>
      <p:sp>
        <p:nvSpPr>
          <p:cNvPr id="7" name="Content Placeholder 6"/>
          <p:cNvSpPr>
            <a:spLocks noGrp="1"/>
          </p:cNvSpPr>
          <p:nvPr>
            <p:ph idx="1"/>
          </p:nvPr>
        </p:nvSpPr>
        <p:spPr>
          <a:xfrm>
            <a:off x="2349062" y="1828800"/>
            <a:ext cx="7283669" cy="4343400"/>
          </a:xfrm>
        </p:spPr>
        <p:txBody>
          <a:bodyPr/>
          <a:lstStyle/>
          <a:p>
            <a:endParaRPr lang="en-US" dirty="0"/>
          </a:p>
        </p:txBody>
      </p:sp>
      <p:sp>
        <p:nvSpPr>
          <p:cNvPr id="9" name="Rectangle 8"/>
          <p:cNvSpPr/>
          <p:nvPr/>
        </p:nvSpPr>
        <p:spPr>
          <a:xfrm>
            <a:off x="2349062" y="6334780"/>
            <a:ext cx="7524007" cy="523220"/>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Do </a:t>
            </a:r>
            <a:r>
              <a:rPr lang="en-US" sz="1400" i="1" dirty="0" smtClean="0">
                <a:solidFill>
                  <a:srgbClr val="000000"/>
                </a:solidFill>
                <a:latin typeface="Century Gothic" panose="020B0502020202020204" pitchFamily="34" charset="0"/>
                <a:ea typeface="MS Mincho"/>
                <a:cs typeface="Times New Roman" panose="02020603050405020304" pitchFamily="18" charset="0"/>
              </a:rPr>
              <a:t>you have a company website? (% who say “do not have a company website”)</a:t>
            </a:r>
          </a:p>
        </p:txBody>
      </p:sp>
      <p:graphicFrame>
        <p:nvGraphicFramePr>
          <p:cNvPr id="8" name="Chart 7"/>
          <p:cNvGraphicFramePr/>
          <p:nvPr>
            <p:extLst>
              <p:ext uri="{D42A27DB-BD31-4B8C-83A1-F6EECF244321}">
                <p14:modId xmlns:p14="http://schemas.microsoft.com/office/powerpoint/2010/main" val="30446772"/>
              </p:ext>
            </p:extLst>
          </p:nvPr>
        </p:nvGraphicFramePr>
        <p:xfrm>
          <a:off x="2349061" y="1629627"/>
          <a:ext cx="7283669" cy="477161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74710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528" y="226106"/>
            <a:ext cx="7850038" cy="4225124"/>
          </a:xfrm>
        </p:spPr>
        <p:txBody>
          <a:bodyPr>
            <a:normAutofit/>
          </a:bodyPr>
          <a:lstStyle/>
          <a:p>
            <a:r>
              <a:rPr lang="en-US" sz="6600" b="1" dirty="0" smtClean="0">
                <a:ln>
                  <a:solidFill>
                    <a:schemeClr val="accent2"/>
                  </a:solidFill>
                </a:ln>
              </a:rPr>
              <a:t>Use and knowledge of Social Media</a:t>
            </a:r>
            <a:endParaRPr lang="en-US" sz="6600" b="1" dirty="0">
              <a:ln>
                <a:solidFill>
                  <a:schemeClr val="accent2"/>
                </a:solidFill>
              </a:ln>
            </a:endParaRPr>
          </a:p>
        </p:txBody>
      </p:sp>
      <p:sp>
        <p:nvSpPr>
          <p:cNvPr id="4" name="Subtitle 3"/>
          <p:cNvSpPr>
            <a:spLocks noGrp="1"/>
          </p:cNvSpPr>
          <p:nvPr>
            <p:ph type="subTitle" idx="1"/>
          </p:nvPr>
        </p:nvSpPr>
        <p:spPr>
          <a:xfrm>
            <a:off x="2128344" y="5785944"/>
            <a:ext cx="4319753" cy="315311"/>
          </a:xfrm>
        </p:spPr>
        <p:txBody>
          <a:bodyPr>
            <a:normAutofit fontScale="85000" lnSpcReduction="20000"/>
          </a:bodyPr>
          <a:lstStyle/>
          <a:p>
            <a:endParaRPr lang="en-US" dirty="0"/>
          </a:p>
        </p:txBody>
      </p:sp>
    </p:spTree>
    <p:extLst>
      <p:ext uri="{BB962C8B-B14F-4D97-AF65-F5344CB8AC3E}">
        <p14:creationId xmlns:p14="http://schemas.microsoft.com/office/powerpoint/2010/main" val="408016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t>Key </a:t>
            </a:r>
            <a:r>
              <a:rPr lang="en-US" sz="4400" b="1" dirty="0"/>
              <a:t>F</a:t>
            </a:r>
            <a:r>
              <a:rPr lang="en-US" sz="4400" b="1" dirty="0" smtClean="0"/>
              <a:t>indings</a:t>
            </a:r>
            <a:endParaRPr lang="en-US" sz="4400" b="1" dirty="0"/>
          </a:p>
        </p:txBody>
      </p:sp>
      <p:sp>
        <p:nvSpPr>
          <p:cNvPr id="3" name="Content Placeholder 2"/>
          <p:cNvSpPr>
            <a:spLocks noGrp="1"/>
          </p:cNvSpPr>
          <p:nvPr>
            <p:ph idx="1"/>
          </p:nvPr>
        </p:nvSpPr>
        <p:spPr>
          <a:xfrm>
            <a:off x="475593" y="1655378"/>
            <a:ext cx="11240814" cy="5202622"/>
          </a:xfrm>
        </p:spPr>
        <p:txBody>
          <a:bodyPr>
            <a:normAutofit/>
          </a:bodyPr>
          <a:lstStyle/>
          <a:p>
            <a:pPr>
              <a:lnSpc>
                <a:spcPct val="120000"/>
              </a:lnSpc>
            </a:pPr>
            <a:r>
              <a:rPr lang="en-US" dirty="0" smtClean="0"/>
              <a:t>Four </a:t>
            </a:r>
            <a:r>
              <a:rPr lang="en-US" dirty="0"/>
              <a:t>in 10 respondents say that they are very active on their SM platforms (45%) and can use all tools on SM platforms (40</a:t>
            </a:r>
            <a:r>
              <a:rPr lang="en-US" dirty="0" smtClean="0"/>
              <a:t>%).</a:t>
            </a:r>
          </a:p>
          <a:p>
            <a:pPr>
              <a:lnSpc>
                <a:spcPct val="120000"/>
              </a:lnSpc>
            </a:pPr>
            <a:r>
              <a:rPr lang="en-US" dirty="0" smtClean="0"/>
              <a:t>While </a:t>
            </a:r>
            <a:r>
              <a:rPr lang="en-US" dirty="0"/>
              <a:t>one-third of the respondents say that they are well-versed with DM tools (34%), another 35% of respondents say that they can only use common tools on SM platforms</a:t>
            </a:r>
            <a:r>
              <a:rPr lang="en-US" dirty="0" smtClean="0"/>
              <a:t>.</a:t>
            </a:r>
          </a:p>
          <a:p>
            <a:pPr>
              <a:lnSpc>
                <a:spcPct val="120000"/>
              </a:lnSpc>
            </a:pPr>
            <a:r>
              <a:rPr lang="en-GB" dirty="0"/>
              <a:t>Three in 10 respondents (31%) say that they rarely sign-in on their SM </a:t>
            </a:r>
            <a:r>
              <a:rPr lang="en-GB" dirty="0" smtClean="0"/>
              <a:t>platforms.</a:t>
            </a:r>
            <a:endParaRPr lang="en-US" dirty="0"/>
          </a:p>
          <a:p>
            <a:pPr>
              <a:lnSpc>
                <a:spcPct val="120000"/>
              </a:lnSpc>
            </a:pPr>
            <a:endParaRPr lang="en-US" dirty="0" smtClean="0"/>
          </a:p>
        </p:txBody>
      </p:sp>
    </p:spTree>
    <p:extLst>
      <p:ext uri="{BB962C8B-B14F-4D97-AF65-F5344CB8AC3E}">
        <p14:creationId xmlns:p14="http://schemas.microsoft.com/office/powerpoint/2010/main" val="3736213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992710" cy="1036850"/>
          </a:xfrm>
        </p:spPr>
        <p:txBody>
          <a:bodyPr/>
          <a:lstStyle/>
          <a:p>
            <a:r>
              <a:rPr lang="en-US" b="1" dirty="0" smtClean="0"/>
              <a:t>Knowledge and use of social media</a:t>
            </a:r>
            <a:endParaRPr lang="en-US" b="1" dirty="0"/>
          </a:p>
        </p:txBody>
      </p:sp>
      <p:sp>
        <p:nvSpPr>
          <p:cNvPr id="7" name="Content Placeholder 6"/>
          <p:cNvSpPr>
            <a:spLocks noGrp="1"/>
          </p:cNvSpPr>
          <p:nvPr>
            <p:ph idx="1"/>
          </p:nvPr>
        </p:nvSpPr>
        <p:spPr>
          <a:xfrm>
            <a:off x="2349062" y="1828800"/>
            <a:ext cx="7283669" cy="4343400"/>
          </a:xfrm>
        </p:spPr>
        <p:txBody>
          <a:bodyPr/>
          <a:lstStyle/>
          <a:p>
            <a:endParaRPr lang="en-US" dirty="0"/>
          </a:p>
        </p:txBody>
      </p:sp>
      <p:sp>
        <p:nvSpPr>
          <p:cNvPr id="9" name="Rectangle 8"/>
          <p:cNvSpPr/>
          <p:nvPr/>
        </p:nvSpPr>
        <p:spPr>
          <a:xfrm>
            <a:off x="2261438" y="6185796"/>
            <a:ext cx="8060634" cy="523220"/>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How would you describe your level of knowledge and use of social media?</a:t>
            </a:r>
            <a:endParaRPr lang="en-US" sz="1400" i="1" dirty="0" smtClean="0">
              <a:solidFill>
                <a:srgbClr val="000000"/>
              </a:solidFill>
              <a:latin typeface="Century Gothic" panose="020B0502020202020204" pitchFamily="34" charset="0"/>
              <a:ea typeface="MS Mincho"/>
              <a:cs typeface="Times New Roman" panose="02020603050405020304" pitchFamily="18" charset="0"/>
            </a:endParaRPr>
          </a:p>
        </p:txBody>
      </p:sp>
      <p:graphicFrame>
        <p:nvGraphicFramePr>
          <p:cNvPr id="8" name="Chart 7"/>
          <p:cNvGraphicFramePr/>
          <p:nvPr>
            <p:extLst>
              <p:ext uri="{D42A27DB-BD31-4B8C-83A1-F6EECF244321}">
                <p14:modId xmlns:p14="http://schemas.microsoft.com/office/powerpoint/2010/main" val="1909920257"/>
              </p:ext>
            </p:extLst>
          </p:nvPr>
        </p:nvGraphicFramePr>
        <p:xfrm>
          <a:off x="2349061" y="1828800"/>
          <a:ext cx="7283669" cy="4343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34670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332" y="847208"/>
            <a:ext cx="7850038" cy="4225124"/>
          </a:xfrm>
        </p:spPr>
        <p:txBody>
          <a:bodyPr>
            <a:normAutofit/>
          </a:bodyPr>
          <a:lstStyle/>
          <a:p>
            <a:r>
              <a:rPr lang="en-US" sz="6600" b="1" dirty="0" smtClean="0">
                <a:ln>
                  <a:solidFill>
                    <a:schemeClr val="accent2"/>
                  </a:solidFill>
                </a:ln>
              </a:rPr>
              <a:t>Managing Digital and Social Media Marketing</a:t>
            </a:r>
            <a:endParaRPr lang="en-US" sz="6600" b="1" dirty="0">
              <a:ln>
                <a:solidFill>
                  <a:schemeClr val="accent2"/>
                </a:solidFill>
              </a:ln>
            </a:endParaRPr>
          </a:p>
        </p:txBody>
      </p:sp>
      <p:sp>
        <p:nvSpPr>
          <p:cNvPr id="4" name="Subtitle 3"/>
          <p:cNvSpPr>
            <a:spLocks noGrp="1"/>
          </p:cNvSpPr>
          <p:nvPr>
            <p:ph type="subTitle" idx="1"/>
          </p:nvPr>
        </p:nvSpPr>
        <p:spPr>
          <a:xfrm>
            <a:off x="2128344" y="5785944"/>
            <a:ext cx="4319753" cy="315311"/>
          </a:xfrm>
        </p:spPr>
        <p:txBody>
          <a:bodyPr>
            <a:normAutofit fontScale="85000" lnSpcReduction="20000"/>
          </a:bodyPr>
          <a:lstStyle/>
          <a:p>
            <a:endParaRPr lang="en-US" dirty="0"/>
          </a:p>
        </p:txBody>
      </p:sp>
    </p:spTree>
    <p:extLst>
      <p:ext uri="{BB962C8B-B14F-4D97-AF65-F5344CB8AC3E}">
        <p14:creationId xmlns:p14="http://schemas.microsoft.com/office/powerpoint/2010/main" val="1346143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t>Key </a:t>
            </a:r>
            <a:r>
              <a:rPr lang="en-US" sz="4400" b="1" dirty="0"/>
              <a:t>F</a:t>
            </a:r>
            <a:r>
              <a:rPr lang="en-US" sz="4400" b="1" dirty="0" smtClean="0"/>
              <a:t>indings</a:t>
            </a:r>
            <a:endParaRPr lang="en-US" sz="4400" b="1" dirty="0"/>
          </a:p>
        </p:txBody>
      </p:sp>
      <p:sp>
        <p:nvSpPr>
          <p:cNvPr id="3" name="Content Placeholder 2"/>
          <p:cNvSpPr>
            <a:spLocks noGrp="1"/>
          </p:cNvSpPr>
          <p:nvPr>
            <p:ph idx="1"/>
          </p:nvPr>
        </p:nvSpPr>
        <p:spPr>
          <a:xfrm>
            <a:off x="475593" y="1655378"/>
            <a:ext cx="11240814" cy="5202622"/>
          </a:xfrm>
        </p:spPr>
        <p:txBody>
          <a:bodyPr>
            <a:normAutofit/>
          </a:bodyPr>
          <a:lstStyle/>
          <a:p>
            <a:pPr>
              <a:lnSpc>
                <a:spcPct val="120000"/>
              </a:lnSpc>
            </a:pPr>
            <a:r>
              <a:rPr lang="en-US" dirty="0"/>
              <a:t>Almost half of the respondents (48%) state that they themselves manage their DSMM. </a:t>
            </a:r>
            <a:endParaRPr lang="en-US" dirty="0" smtClean="0"/>
          </a:p>
          <a:p>
            <a:pPr>
              <a:lnSpc>
                <a:spcPct val="120000"/>
              </a:lnSpc>
            </a:pPr>
            <a:r>
              <a:rPr lang="en-GB" dirty="0"/>
              <a:t>One in 10 respondents (11%) says that it is their son/daughter or another relative that manages their DSMM</a:t>
            </a:r>
            <a:r>
              <a:rPr lang="en-GB" dirty="0" smtClean="0"/>
              <a:t>.</a:t>
            </a:r>
          </a:p>
          <a:p>
            <a:pPr>
              <a:lnSpc>
                <a:spcPct val="120000"/>
              </a:lnSpc>
            </a:pPr>
            <a:r>
              <a:rPr lang="en-GB" dirty="0" smtClean="0"/>
              <a:t> </a:t>
            </a:r>
            <a:r>
              <a:rPr lang="en-GB" dirty="0"/>
              <a:t>Only 9% of SMEs have a qualified marketing staff that manages their </a:t>
            </a:r>
            <a:r>
              <a:rPr lang="en-GB" dirty="0" smtClean="0"/>
              <a:t>DSMM and these SMEs </a:t>
            </a:r>
            <a:r>
              <a:rPr lang="en-US" dirty="0" smtClean="0"/>
              <a:t>are </a:t>
            </a:r>
            <a:r>
              <a:rPr lang="en-US" dirty="0"/>
              <a:t>being run by people from higher educational </a:t>
            </a:r>
            <a:r>
              <a:rPr lang="en-US" dirty="0" smtClean="0"/>
              <a:t>level</a:t>
            </a:r>
            <a:r>
              <a:rPr lang="en-US" dirty="0"/>
              <a:t>.</a:t>
            </a:r>
            <a:endParaRPr lang="en-US" dirty="0" smtClean="0"/>
          </a:p>
        </p:txBody>
      </p:sp>
    </p:spTree>
    <p:extLst>
      <p:ext uri="{BB962C8B-B14F-4D97-AF65-F5344CB8AC3E}">
        <p14:creationId xmlns:p14="http://schemas.microsoft.com/office/powerpoint/2010/main" val="3149836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992710" cy="1036850"/>
          </a:xfrm>
        </p:spPr>
        <p:txBody>
          <a:bodyPr/>
          <a:lstStyle/>
          <a:p>
            <a:r>
              <a:rPr lang="en-US" b="1" dirty="0" smtClean="0"/>
              <a:t>Managing Digital and Social Media Marketing</a:t>
            </a:r>
            <a:endParaRPr lang="en-US" b="1" dirty="0"/>
          </a:p>
        </p:txBody>
      </p:sp>
      <p:sp>
        <p:nvSpPr>
          <p:cNvPr id="7" name="Content Placeholder 6"/>
          <p:cNvSpPr>
            <a:spLocks noGrp="1"/>
          </p:cNvSpPr>
          <p:nvPr>
            <p:ph idx="1"/>
          </p:nvPr>
        </p:nvSpPr>
        <p:spPr>
          <a:xfrm>
            <a:off x="2349062" y="1828799"/>
            <a:ext cx="7283669" cy="4082603"/>
          </a:xfrm>
        </p:spPr>
        <p:txBody>
          <a:bodyPr/>
          <a:lstStyle/>
          <a:p>
            <a:endParaRPr lang="en-US" dirty="0"/>
          </a:p>
        </p:txBody>
      </p:sp>
      <p:sp>
        <p:nvSpPr>
          <p:cNvPr id="9" name="Rectangle 8"/>
          <p:cNvSpPr/>
          <p:nvPr/>
        </p:nvSpPr>
        <p:spPr>
          <a:xfrm>
            <a:off x="2248559" y="6044129"/>
            <a:ext cx="8060634" cy="307777"/>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Who manages your Digital and Social Media Marketing?</a:t>
            </a:r>
            <a:endParaRPr lang="en-US" sz="1400" i="1" dirty="0" smtClean="0">
              <a:solidFill>
                <a:srgbClr val="000000"/>
              </a:solidFill>
              <a:latin typeface="Century Gothic" panose="020B0502020202020204" pitchFamily="34" charset="0"/>
              <a:ea typeface="MS Mincho"/>
              <a:cs typeface="Times New Roman" panose="02020603050405020304" pitchFamily="18" charset="0"/>
            </a:endParaRPr>
          </a:p>
        </p:txBody>
      </p:sp>
      <p:graphicFrame>
        <p:nvGraphicFramePr>
          <p:cNvPr id="6" name="Chart 5"/>
          <p:cNvGraphicFramePr/>
          <p:nvPr>
            <p:extLst>
              <p:ext uri="{D42A27DB-BD31-4B8C-83A1-F6EECF244321}">
                <p14:modId xmlns:p14="http://schemas.microsoft.com/office/powerpoint/2010/main" val="915305739"/>
              </p:ext>
            </p:extLst>
          </p:nvPr>
        </p:nvGraphicFramePr>
        <p:xfrm>
          <a:off x="2349061" y="1828800"/>
          <a:ext cx="7283669" cy="38894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18246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332" y="847208"/>
            <a:ext cx="7850038" cy="4225124"/>
          </a:xfrm>
        </p:spPr>
        <p:txBody>
          <a:bodyPr>
            <a:normAutofit/>
          </a:bodyPr>
          <a:lstStyle/>
          <a:p>
            <a:r>
              <a:rPr lang="en-US" sz="6600" b="1" dirty="0" smtClean="0">
                <a:ln>
                  <a:solidFill>
                    <a:schemeClr val="accent2"/>
                  </a:solidFill>
                </a:ln>
              </a:rPr>
              <a:t>Benefits of using Digital and Social Media Marketing</a:t>
            </a:r>
            <a:endParaRPr lang="en-US" sz="6600" b="1" dirty="0">
              <a:ln>
                <a:solidFill>
                  <a:schemeClr val="accent2"/>
                </a:solidFill>
              </a:ln>
            </a:endParaRPr>
          </a:p>
        </p:txBody>
      </p:sp>
      <p:sp>
        <p:nvSpPr>
          <p:cNvPr id="4" name="Subtitle 3"/>
          <p:cNvSpPr>
            <a:spLocks noGrp="1"/>
          </p:cNvSpPr>
          <p:nvPr>
            <p:ph type="subTitle" idx="1"/>
          </p:nvPr>
        </p:nvSpPr>
        <p:spPr>
          <a:xfrm>
            <a:off x="2128344" y="5785944"/>
            <a:ext cx="4319753" cy="315311"/>
          </a:xfrm>
        </p:spPr>
        <p:txBody>
          <a:bodyPr>
            <a:normAutofit fontScale="85000" lnSpcReduction="20000"/>
          </a:bodyPr>
          <a:lstStyle/>
          <a:p>
            <a:endParaRPr lang="en-US" dirty="0"/>
          </a:p>
        </p:txBody>
      </p:sp>
    </p:spTree>
    <p:extLst>
      <p:ext uri="{BB962C8B-B14F-4D97-AF65-F5344CB8AC3E}">
        <p14:creationId xmlns:p14="http://schemas.microsoft.com/office/powerpoint/2010/main" val="3418342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t>Methodology</a:t>
            </a:r>
            <a:endParaRPr lang="en-US" sz="4400" b="1" dirty="0"/>
          </a:p>
        </p:txBody>
      </p:sp>
      <p:sp>
        <p:nvSpPr>
          <p:cNvPr id="3" name="Content Placeholder 2"/>
          <p:cNvSpPr>
            <a:spLocks noGrp="1"/>
          </p:cNvSpPr>
          <p:nvPr>
            <p:ph idx="1"/>
          </p:nvPr>
        </p:nvSpPr>
        <p:spPr>
          <a:xfrm>
            <a:off x="520262" y="1828799"/>
            <a:ext cx="11240814" cy="4871546"/>
          </a:xfrm>
        </p:spPr>
        <p:txBody>
          <a:bodyPr>
            <a:normAutofit lnSpcReduction="10000"/>
          </a:bodyPr>
          <a:lstStyle/>
          <a:p>
            <a:pPr>
              <a:lnSpc>
                <a:spcPct val="150000"/>
              </a:lnSpc>
              <a:spcBef>
                <a:spcPts val="1200"/>
              </a:spcBef>
            </a:pPr>
            <a:r>
              <a:rPr lang="en-GB" sz="2000" dirty="0" smtClean="0"/>
              <a:t>Sampling was made </a:t>
            </a:r>
            <a:r>
              <a:rPr lang="en-US" sz="2000" dirty="0"/>
              <a:t>based on a census on SMEs – 2013 Collection of Statistics of Economic Activities Phase 1 – Small establishments. </a:t>
            </a:r>
            <a:endParaRPr lang="en-US" sz="2000" dirty="0" smtClean="0"/>
          </a:p>
          <a:p>
            <a:pPr>
              <a:lnSpc>
                <a:spcPct val="150000"/>
              </a:lnSpc>
              <a:spcBef>
                <a:spcPts val="1200"/>
              </a:spcBef>
            </a:pPr>
            <a:r>
              <a:rPr lang="en-US" sz="2000" dirty="0" smtClean="0"/>
              <a:t>Purposive sampling was applied to select respondents for this study.</a:t>
            </a:r>
          </a:p>
          <a:p>
            <a:pPr>
              <a:lnSpc>
                <a:spcPct val="150000"/>
              </a:lnSpc>
              <a:spcBef>
                <a:spcPts val="1200"/>
              </a:spcBef>
            </a:pPr>
            <a:r>
              <a:rPr lang="en-US" sz="2000" dirty="0" smtClean="0"/>
              <a:t>Though the sample is not a random selection, representativeness in terms of sector of activity, geographical representation as well as size of enterprise was ensured.</a:t>
            </a:r>
            <a:endParaRPr lang="en-GB" sz="2000" dirty="0"/>
          </a:p>
          <a:p>
            <a:pPr>
              <a:lnSpc>
                <a:spcPct val="150000"/>
              </a:lnSpc>
              <a:spcBef>
                <a:spcPts val="1200"/>
              </a:spcBef>
            </a:pPr>
            <a:r>
              <a:rPr lang="en-GB" sz="2000" dirty="0" smtClean="0"/>
              <a:t>Face-to-face </a:t>
            </a:r>
            <a:r>
              <a:rPr lang="en-GB" sz="2000" dirty="0"/>
              <a:t>interviews in the language of the respondent’s choice.</a:t>
            </a:r>
          </a:p>
          <a:p>
            <a:pPr>
              <a:lnSpc>
                <a:spcPct val="150000"/>
              </a:lnSpc>
              <a:spcBef>
                <a:spcPts val="1200"/>
              </a:spcBef>
            </a:pPr>
            <a:r>
              <a:rPr lang="en-GB" sz="2000" dirty="0" smtClean="0"/>
              <a:t>An English online questionnaire was also designed to send to SMEs who wish to reply online.</a:t>
            </a:r>
            <a:endParaRPr lang="en-GB" sz="2000" dirty="0"/>
          </a:p>
          <a:p>
            <a:pPr>
              <a:lnSpc>
                <a:spcPct val="150000"/>
              </a:lnSpc>
              <a:spcBef>
                <a:spcPts val="1200"/>
              </a:spcBef>
            </a:pPr>
            <a:r>
              <a:rPr lang="en-US" sz="2000" dirty="0"/>
              <a:t>Sample </a:t>
            </a:r>
            <a:r>
              <a:rPr lang="en-US" sz="2000" dirty="0" smtClean="0"/>
              <a:t>size </a:t>
            </a:r>
            <a:r>
              <a:rPr lang="en-US" sz="2000" dirty="0"/>
              <a:t>of </a:t>
            </a:r>
            <a:r>
              <a:rPr lang="en-US" sz="2000" dirty="0" smtClean="0"/>
              <a:t>151 SMEs and 14 SME Support Institutions.</a:t>
            </a:r>
            <a:endParaRPr lang="en-US" sz="2000" dirty="0"/>
          </a:p>
          <a:p>
            <a:pPr>
              <a:lnSpc>
                <a:spcPct val="150000"/>
              </a:lnSpc>
              <a:spcBef>
                <a:spcPts val="1200"/>
              </a:spcBef>
            </a:pPr>
            <a:r>
              <a:rPr lang="en-US" sz="2000" dirty="0"/>
              <a:t>Fieldwork </a:t>
            </a:r>
            <a:r>
              <a:rPr lang="en-US" sz="2000" dirty="0" smtClean="0"/>
              <a:t>was </a:t>
            </a:r>
            <a:r>
              <a:rPr lang="en-US" sz="2000" dirty="0"/>
              <a:t>conducted in </a:t>
            </a:r>
            <a:r>
              <a:rPr lang="en-US" sz="2000" dirty="0" smtClean="0"/>
              <a:t>August-October </a:t>
            </a:r>
            <a:r>
              <a:rPr lang="en-US" sz="2000" dirty="0"/>
              <a:t>2017.</a:t>
            </a:r>
          </a:p>
        </p:txBody>
      </p:sp>
    </p:spTree>
    <p:extLst>
      <p:ext uri="{BB962C8B-B14F-4D97-AF65-F5344CB8AC3E}">
        <p14:creationId xmlns:p14="http://schemas.microsoft.com/office/powerpoint/2010/main" val="3001704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dirty="0"/>
              <a:t>Do you believe there are benefits in using DSM tools for marketing?</a:t>
            </a:r>
          </a:p>
        </p:txBody>
      </p:sp>
      <p:sp>
        <p:nvSpPr>
          <p:cNvPr id="3" name="Content Placeholder 2"/>
          <p:cNvSpPr>
            <a:spLocks noGrp="1"/>
          </p:cNvSpPr>
          <p:nvPr>
            <p:ph idx="1"/>
          </p:nvPr>
        </p:nvSpPr>
        <p:spPr>
          <a:xfrm>
            <a:off x="475593" y="1655378"/>
            <a:ext cx="11240814" cy="1590098"/>
          </a:xfrm>
        </p:spPr>
        <p:txBody>
          <a:bodyPr>
            <a:normAutofit/>
          </a:bodyPr>
          <a:lstStyle/>
          <a:p>
            <a:pPr>
              <a:lnSpc>
                <a:spcPct val="120000"/>
              </a:lnSpc>
            </a:pPr>
            <a:r>
              <a:rPr lang="en-US" dirty="0"/>
              <a:t>A large majority of respondents (91%) are convinced that there are benefits in using digital and social media tools for marketing</a:t>
            </a:r>
            <a:r>
              <a:rPr lang="en-US" dirty="0" smtClean="0"/>
              <a:t>.</a:t>
            </a:r>
          </a:p>
        </p:txBody>
      </p:sp>
      <p:graphicFrame>
        <p:nvGraphicFramePr>
          <p:cNvPr id="4" name="Chart 3"/>
          <p:cNvGraphicFramePr/>
          <p:nvPr>
            <p:extLst>
              <p:ext uri="{D42A27DB-BD31-4B8C-83A1-F6EECF244321}">
                <p14:modId xmlns:p14="http://schemas.microsoft.com/office/powerpoint/2010/main" val="241020150"/>
              </p:ext>
            </p:extLst>
          </p:nvPr>
        </p:nvGraphicFramePr>
        <p:xfrm>
          <a:off x="3176587" y="2981056"/>
          <a:ext cx="5851503" cy="2853073"/>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3048000" y="6003582"/>
            <a:ext cx="6096000" cy="523220"/>
          </a:xfrm>
          <a:prstGeom prst="rect">
            <a:avLst/>
          </a:prstGeom>
        </p:spPr>
        <p:txBody>
          <a:bodyPr>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Do you believe there are benefits in using Digital and Social Media tools for marketing?</a:t>
            </a:r>
          </a:p>
        </p:txBody>
      </p:sp>
    </p:spTree>
    <p:extLst>
      <p:ext uri="{BB962C8B-B14F-4D97-AF65-F5344CB8AC3E}">
        <p14:creationId xmlns:p14="http://schemas.microsoft.com/office/powerpoint/2010/main" val="2403216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a:t>
            </a:r>
            <a:r>
              <a:rPr lang="en-US" b="1" dirty="0" smtClean="0"/>
              <a:t>enefits of using Digital and Social Media Marketing</a:t>
            </a:r>
            <a:endParaRPr lang="en-US" b="1" dirty="0"/>
          </a:p>
        </p:txBody>
      </p:sp>
      <p:sp>
        <p:nvSpPr>
          <p:cNvPr id="3" name="Content Placeholder 2"/>
          <p:cNvSpPr>
            <a:spLocks noGrp="1"/>
          </p:cNvSpPr>
          <p:nvPr>
            <p:ph sz="half" idx="1"/>
          </p:nvPr>
        </p:nvSpPr>
        <p:spPr>
          <a:xfrm>
            <a:off x="239332" y="1725769"/>
            <a:ext cx="5994043" cy="4343400"/>
          </a:xfrm>
        </p:spPr>
        <p:txBody>
          <a:bodyPr/>
          <a:lstStyle/>
          <a:p>
            <a:pPr marL="0" indent="0">
              <a:buNone/>
            </a:pPr>
            <a:r>
              <a:rPr lang="en-US" b="1" dirty="0" smtClean="0"/>
              <a:t>Top three main benefits:</a:t>
            </a:r>
          </a:p>
          <a:p>
            <a:pPr marL="0" indent="0">
              <a:buNone/>
            </a:pPr>
            <a:endParaRPr lang="en-US" sz="300" dirty="0" smtClean="0"/>
          </a:p>
          <a:p>
            <a:pPr lvl="2">
              <a:lnSpc>
                <a:spcPct val="150000"/>
              </a:lnSpc>
            </a:pPr>
            <a:r>
              <a:rPr lang="en-US" sz="2400" dirty="0" smtClean="0"/>
              <a:t>Creating </a:t>
            </a:r>
            <a:r>
              <a:rPr lang="en-US" sz="2400" dirty="0"/>
              <a:t>awareness about the </a:t>
            </a:r>
            <a:r>
              <a:rPr lang="en-US" sz="2400" dirty="0" smtClean="0"/>
              <a:t>company/products (</a:t>
            </a:r>
            <a:r>
              <a:rPr lang="en-US" sz="2400" dirty="0"/>
              <a:t>84</a:t>
            </a:r>
            <a:r>
              <a:rPr lang="en-US" sz="2400" dirty="0" smtClean="0"/>
              <a:t>%)</a:t>
            </a:r>
          </a:p>
          <a:p>
            <a:pPr lvl="2">
              <a:lnSpc>
                <a:spcPct val="150000"/>
              </a:lnSpc>
            </a:pPr>
            <a:r>
              <a:rPr lang="en-US" sz="2400" dirty="0"/>
              <a:t>A</a:t>
            </a:r>
            <a:r>
              <a:rPr lang="en-US" sz="2400" dirty="0" smtClean="0"/>
              <a:t>cquiring </a:t>
            </a:r>
            <a:r>
              <a:rPr lang="en-US" sz="2400" dirty="0"/>
              <a:t>new customers (78%) </a:t>
            </a:r>
            <a:endParaRPr lang="en-US" sz="2400" dirty="0" smtClean="0"/>
          </a:p>
          <a:p>
            <a:pPr lvl="2">
              <a:lnSpc>
                <a:spcPct val="150000"/>
              </a:lnSpc>
            </a:pPr>
            <a:r>
              <a:rPr lang="en-US" sz="2400" dirty="0"/>
              <a:t>I</a:t>
            </a:r>
            <a:r>
              <a:rPr lang="en-US" sz="2400" dirty="0" smtClean="0"/>
              <a:t>ncreasing </a:t>
            </a:r>
            <a:r>
              <a:rPr lang="en-US" sz="2400" dirty="0"/>
              <a:t>sales (54</a:t>
            </a:r>
            <a:r>
              <a:rPr lang="en-US" sz="2400" dirty="0" smtClean="0"/>
              <a:t>%)</a:t>
            </a:r>
          </a:p>
        </p:txBody>
      </p:sp>
      <p:sp>
        <p:nvSpPr>
          <p:cNvPr id="8" name="Content Placeholder 7"/>
          <p:cNvSpPr>
            <a:spLocks noGrp="1"/>
          </p:cNvSpPr>
          <p:nvPr>
            <p:ph sz="half" idx="2"/>
          </p:nvPr>
        </p:nvSpPr>
        <p:spPr/>
        <p:txBody>
          <a:bodyPr/>
          <a:lstStyle/>
          <a:p>
            <a:endParaRPr lang="en-US"/>
          </a:p>
        </p:txBody>
      </p:sp>
      <p:graphicFrame>
        <p:nvGraphicFramePr>
          <p:cNvPr id="10" name="Chart 9"/>
          <p:cNvGraphicFramePr/>
          <p:nvPr>
            <p:extLst>
              <p:ext uri="{D42A27DB-BD31-4B8C-83A1-F6EECF244321}">
                <p14:modId xmlns:p14="http://schemas.microsoft.com/office/powerpoint/2010/main" val="467422757"/>
              </p:ext>
            </p:extLst>
          </p:nvPr>
        </p:nvGraphicFramePr>
        <p:xfrm>
          <a:off x="6046429" y="1627568"/>
          <a:ext cx="5930923" cy="4768767"/>
        </p:xfrm>
        <a:graphic>
          <a:graphicData uri="http://schemas.openxmlformats.org/drawingml/2006/chart">
            <c:chart xmlns:c="http://schemas.openxmlformats.org/drawingml/2006/chart" xmlns:r="http://schemas.openxmlformats.org/officeDocument/2006/relationships" r:id="rId2"/>
          </a:graphicData>
        </a:graphic>
      </p:graphicFrame>
      <p:sp>
        <p:nvSpPr>
          <p:cNvPr id="13" name="Rectangle 12"/>
          <p:cNvSpPr/>
          <p:nvPr/>
        </p:nvSpPr>
        <p:spPr>
          <a:xfrm>
            <a:off x="5983310" y="6344374"/>
            <a:ext cx="6096000" cy="523220"/>
          </a:xfrm>
          <a:prstGeom prst="rect">
            <a:avLst/>
          </a:prstGeom>
        </p:spPr>
        <p:txBody>
          <a:bodyPr>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smtClean="0">
                <a:solidFill>
                  <a:srgbClr val="000000"/>
                </a:solidFill>
                <a:latin typeface="Century Gothic" panose="020B0502020202020204" pitchFamily="34" charset="0"/>
                <a:ea typeface="MS Mincho"/>
                <a:cs typeface="Times New Roman" panose="02020603050405020304" pitchFamily="18" charset="0"/>
              </a:rPr>
              <a:t>What </a:t>
            </a:r>
            <a:r>
              <a:rPr lang="en-US" sz="1400" i="1" dirty="0">
                <a:solidFill>
                  <a:srgbClr val="000000"/>
                </a:solidFill>
                <a:latin typeface="Century Gothic" panose="020B0502020202020204" pitchFamily="34" charset="0"/>
                <a:ea typeface="MS Mincho"/>
                <a:cs typeface="Times New Roman" panose="02020603050405020304" pitchFamily="18" charset="0"/>
              </a:rPr>
              <a:t>according to you are the benefits of Digital and Social Media Marketing?</a:t>
            </a:r>
          </a:p>
        </p:txBody>
      </p:sp>
    </p:spTree>
    <p:extLst>
      <p:ext uri="{BB962C8B-B14F-4D97-AF65-F5344CB8AC3E}">
        <p14:creationId xmlns:p14="http://schemas.microsoft.com/office/powerpoint/2010/main" val="4213855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benefits derived from using Digital and Social Media Marketing</a:t>
            </a:r>
            <a:endParaRPr lang="en-US" b="1" dirty="0"/>
          </a:p>
        </p:txBody>
      </p:sp>
      <p:sp>
        <p:nvSpPr>
          <p:cNvPr id="3" name="Content Placeholder 2"/>
          <p:cNvSpPr>
            <a:spLocks noGrp="1"/>
          </p:cNvSpPr>
          <p:nvPr>
            <p:ph sz="half" idx="1"/>
          </p:nvPr>
        </p:nvSpPr>
        <p:spPr>
          <a:xfrm>
            <a:off x="260230" y="1828800"/>
            <a:ext cx="5930214" cy="4343400"/>
          </a:xfrm>
        </p:spPr>
        <p:txBody>
          <a:bodyPr/>
          <a:lstStyle/>
          <a:p>
            <a:pPr marL="0" indent="0">
              <a:buNone/>
            </a:pPr>
            <a:r>
              <a:rPr lang="en-US" dirty="0" smtClean="0"/>
              <a:t>According to the survey, the SMEs that are currently using DSMM have mainly benefitted from the following:</a:t>
            </a:r>
          </a:p>
          <a:p>
            <a:r>
              <a:rPr lang="en-US" dirty="0"/>
              <a:t>M</a:t>
            </a:r>
            <a:r>
              <a:rPr lang="en-US" dirty="0" smtClean="0"/>
              <a:t>ore </a:t>
            </a:r>
            <a:r>
              <a:rPr lang="en-US" dirty="0"/>
              <a:t>access to wider customer </a:t>
            </a:r>
            <a:r>
              <a:rPr lang="en-US" dirty="0" smtClean="0"/>
              <a:t>audience (41%)</a:t>
            </a:r>
          </a:p>
          <a:p>
            <a:r>
              <a:rPr lang="en-GB" dirty="0"/>
              <a:t>H</a:t>
            </a:r>
            <a:r>
              <a:rPr lang="en-GB" dirty="0" smtClean="0"/>
              <a:t>ave </a:t>
            </a:r>
            <a:r>
              <a:rPr lang="en-GB" dirty="0"/>
              <a:t>had more visibility for their products and </a:t>
            </a:r>
            <a:r>
              <a:rPr lang="en-GB" dirty="0" smtClean="0"/>
              <a:t>services (26%)</a:t>
            </a:r>
          </a:p>
          <a:p>
            <a:r>
              <a:rPr lang="en-US" dirty="0" smtClean="0"/>
              <a:t>Cheaper than traditional marketing (15%)</a:t>
            </a:r>
            <a:endParaRPr lang="en-US" dirty="0"/>
          </a:p>
        </p:txBody>
      </p:sp>
      <p:sp>
        <p:nvSpPr>
          <p:cNvPr id="8" name="Content Placeholder 7"/>
          <p:cNvSpPr>
            <a:spLocks noGrp="1"/>
          </p:cNvSpPr>
          <p:nvPr>
            <p:ph sz="half" idx="2"/>
          </p:nvPr>
        </p:nvSpPr>
        <p:spPr/>
        <p:txBody>
          <a:bodyPr/>
          <a:lstStyle/>
          <a:p>
            <a:endParaRPr lang="en-US"/>
          </a:p>
        </p:txBody>
      </p:sp>
      <p:graphicFrame>
        <p:nvGraphicFramePr>
          <p:cNvPr id="9" name="Chart 8"/>
          <p:cNvGraphicFramePr/>
          <p:nvPr>
            <p:extLst>
              <p:ext uri="{D42A27DB-BD31-4B8C-83A1-F6EECF244321}">
                <p14:modId xmlns:p14="http://schemas.microsoft.com/office/powerpoint/2010/main" val="92511683"/>
              </p:ext>
            </p:extLst>
          </p:nvPr>
        </p:nvGraphicFramePr>
        <p:xfrm>
          <a:off x="6324600" y="1828798"/>
          <a:ext cx="5549721" cy="4343402"/>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p:cNvSpPr/>
          <p:nvPr/>
        </p:nvSpPr>
        <p:spPr>
          <a:xfrm>
            <a:off x="6190444" y="6185795"/>
            <a:ext cx="6096000" cy="523220"/>
          </a:xfrm>
          <a:prstGeom prst="rect">
            <a:avLst/>
          </a:prstGeom>
        </p:spPr>
        <p:txBody>
          <a:bodyPr>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What benefits have you derived from using Digital and Social Media marketing?</a:t>
            </a:r>
          </a:p>
        </p:txBody>
      </p:sp>
    </p:spTree>
    <p:extLst>
      <p:ext uri="{BB962C8B-B14F-4D97-AF65-F5344CB8AC3E}">
        <p14:creationId xmlns:p14="http://schemas.microsoft.com/office/powerpoint/2010/main" val="2334925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332" y="847208"/>
            <a:ext cx="7850038" cy="4225124"/>
          </a:xfrm>
        </p:spPr>
        <p:txBody>
          <a:bodyPr>
            <a:normAutofit/>
          </a:bodyPr>
          <a:lstStyle/>
          <a:p>
            <a:r>
              <a:rPr lang="en-US" sz="6600" b="1" dirty="0" smtClean="0">
                <a:ln>
                  <a:solidFill>
                    <a:schemeClr val="accent2"/>
                  </a:solidFill>
                </a:ln>
              </a:rPr>
              <a:t>Awareness with regards to SME Support Institutions</a:t>
            </a:r>
            <a:endParaRPr lang="en-US" sz="6600" b="1" dirty="0">
              <a:ln>
                <a:solidFill>
                  <a:schemeClr val="accent2"/>
                </a:solidFill>
              </a:ln>
            </a:endParaRPr>
          </a:p>
        </p:txBody>
      </p:sp>
      <p:sp>
        <p:nvSpPr>
          <p:cNvPr id="4" name="Subtitle 3"/>
          <p:cNvSpPr>
            <a:spLocks noGrp="1"/>
          </p:cNvSpPr>
          <p:nvPr>
            <p:ph type="subTitle" idx="1"/>
          </p:nvPr>
        </p:nvSpPr>
        <p:spPr>
          <a:xfrm>
            <a:off x="2128344" y="5785944"/>
            <a:ext cx="4319753" cy="315311"/>
          </a:xfrm>
        </p:spPr>
        <p:txBody>
          <a:bodyPr>
            <a:normAutofit fontScale="85000" lnSpcReduction="20000"/>
          </a:bodyPr>
          <a:lstStyle/>
          <a:p>
            <a:endParaRPr lang="en-US" dirty="0"/>
          </a:p>
        </p:txBody>
      </p:sp>
    </p:spTree>
    <p:extLst>
      <p:ext uri="{BB962C8B-B14F-4D97-AF65-F5344CB8AC3E}">
        <p14:creationId xmlns:p14="http://schemas.microsoft.com/office/powerpoint/2010/main" val="3247703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dirty="0" smtClean="0"/>
              <a:t>Awareness of supports offered by SME Support Institutions</a:t>
            </a:r>
            <a:endParaRPr lang="en-US" sz="4400" b="1" dirty="0"/>
          </a:p>
        </p:txBody>
      </p:sp>
      <p:sp>
        <p:nvSpPr>
          <p:cNvPr id="3" name="Content Placeholder 2"/>
          <p:cNvSpPr>
            <a:spLocks noGrp="1"/>
          </p:cNvSpPr>
          <p:nvPr>
            <p:ph idx="1"/>
          </p:nvPr>
        </p:nvSpPr>
        <p:spPr>
          <a:xfrm>
            <a:off x="475593" y="1655378"/>
            <a:ext cx="11240814" cy="1590098"/>
          </a:xfrm>
        </p:spPr>
        <p:txBody>
          <a:bodyPr>
            <a:normAutofit/>
          </a:bodyPr>
          <a:lstStyle/>
          <a:p>
            <a:pPr>
              <a:lnSpc>
                <a:spcPct val="120000"/>
              </a:lnSpc>
            </a:pPr>
            <a:endParaRPr lang="en-US" dirty="0" smtClean="0"/>
          </a:p>
        </p:txBody>
      </p:sp>
      <p:sp>
        <p:nvSpPr>
          <p:cNvPr id="5" name="Rectangle 4"/>
          <p:cNvSpPr/>
          <p:nvPr/>
        </p:nvSpPr>
        <p:spPr>
          <a:xfrm>
            <a:off x="1695718" y="6334780"/>
            <a:ext cx="8568743" cy="523220"/>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Are you aware that the following institutions offer financial and other forms of support to SMEs?</a:t>
            </a:r>
          </a:p>
        </p:txBody>
      </p:sp>
      <p:graphicFrame>
        <p:nvGraphicFramePr>
          <p:cNvPr id="6" name="Chart 5"/>
          <p:cNvGraphicFramePr/>
          <p:nvPr>
            <p:extLst>
              <p:ext uri="{D42A27DB-BD31-4B8C-83A1-F6EECF244321}">
                <p14:modId xmlns:p14="http://schemas.microsoft.com/office/powerpoint/2010/main" val="3516313384"/>
              </p:ext>
            </p:extLst>
          </p:nvPr>
        </p:nvGraphicFramePr>
        <p:xfrm>
          <a:off x="1738648" y="1600855"/>
          <a:ext cx="8551571" cy="47339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12203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Approached SME Support Institutions? Type of Support benefitted?</a:t>
            </a:r>
            <a:endParaRPr lang="en-US" b="1" dirty="0"/>
          </a:p>
        </p:txBody>
      </p:sp>
      <p:sp>
        <p:nvSpPr>
          <p:cNvPr id="3" name="Content Placeholder 2"/>
          <p:cNvSpPr>
            <a:spLocks noGrp="1"/>
          </p:cNvSpPr>
          <p:nvPr>
            <p:ph sz="half" idx="1"/>
          </p:nvPr>
        </p:nvSpPr>
        <p:spPr>
          <a:xfrm>
            <a:off x="162060" y="1777285"/>
            <a:ext cx="11711492" cy="4896470"/>
          </a:xfrm>
        </p:spPr>
        <p:txBody>
          <a:bodyPr/>
          <a:lstStyle/>
          <a:p>
            <a:r>
              <a:rPr lang="en-US" dirty="0" smtClean="0"/>
              <a:t>The two main institutions that the SMEs have approached are SMEDA (49%) and any bank (25%).</a:t>
            </a:r>
          </a:p>
          <a:p>
            <a:pPr marL="0" indent="0">
              <a:buNone/>
            </a:pPr>
            <a:endParaRPr lang="en-US" sz="1100" dirty="0" smtClean="0"/>
          </a:p>
          <a:p>
            <a:r>
              <a:rPr lang="en-US" dirty="0" smtClean="0"/>
              <a:t>The SMEs have mainly benefitted from counseling – pre registration/incorporation stage (33%) and financial support (30%).</a:t>
            </a:r>
          </a:p>
          <a:p>
            <a:pPr marL="0" indent="0">
              <a:buNone/>
            </a:pPr>
            <a:endParaRPr lang="en-US" sz="1200" dirty="0" smtClean="0"/>
          </a:p>
          <a:p>
            <a:r>
              <a:rPr lang="en-US" dirty="0" smtClean="0"/>
              <a:t>Out of the 151 SMEs surveyed, 34% of them did not approach these institutions for 3 main reasons.</a:t>
            </a:r>
          </a:p>
          <a:p>
            <a:pPr marL="777240" lvl="1" indent="-457200">
              <a:buFont typeface="+mj-lt"/>
              <a:buAutoNum type="arabicParenR"/>
            </a:pPr>
            <a:r>
              <a:rPr lang="en-US" dirty="0" smtClean="0"/>
              <a:t>Procedures are time consuming.</a:t>
            </a:r>
          </a:p>
          <a:p>
            <a:pPr marL="777240" lvl="1" indent="-457200">
              <a:buFont typeface="+mj-lt"/>
              <a:buAutoNum type="arabicParenR"/>
            </a:pPr>
            <a:r>
              <a:rPr lang="en-US" dirty="0" smtClean="0"/>
              <a:t>Did you know how to approach them.</a:t>
            </a:r>
          </a:p>
          <a:p>
            <a:pPr marL="777240" lvl="1" indent="-457200">
              <a:buFont typeface="+mj-lt"/>
              <a:buAutoNum type="arabicParenR"/>
            </a:pPr>
            <a:r>
              <a:rPr lang="en-US" dirty="0" smtClean="0"/>
              <a:t>Do not think they would have helped me.</a:t>
            </a:r>
            <a:endParaRPr lang="en-US" dirty="0"/>
          </a:p>
        </p:txBody>
      </p:sp>
    </p:spTree>
    <p:extLst>
      <p:ext uri="{BB962C8B-B14F-4D97-AF65-F5344CB8AC3E}">
        <p14:creationId xmlns:p14="http://schemas.microsoft.com/office/powerpoint/2010/main" val="2522735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Support </a:t>
            </a:r>
            <a:r>
              <a:rPr lang="en-US" b="1" dirty="0" smtClean="0"/>
              <a:t>facilities </a:t>
            </a:r>
            <a:r>
              <a:rPr lang="en-US" b="1" dirty="0"/>
              <a:t>related to Digital and Social Media Marketing</a:t>
            </a:r>
          </a:p>
        </p:txBody>
      </p:sp>
      <p:sp>
        <p:nvSpPr>
          <p:cNvPr id="3" name="Content Placeholder 2"/>
          <p:cNvSpPr>
            <a:spLocks noGrp="1"/>
          </p:cNvSpPr>
          <p:nvPr>
            <p:ph sz="half" idx="1"/>
          </p:nvPr>
        </p:nvSpPr>
        <p:spPr>
          <a:xfrm>
            <a:off x="208472" y="1828800"/>
            <a:ext cx="5950788" cy="4343400"/>
          </a:xfrm>
        </p:spPr>
        <p:txBody>
          <a:bodyPr/>
          <a:lstStyle/>
          <a:p>
            <a:r>
              <a:rPr lang="en-US" dirty="0" smtClean="0"/>
              <a:t>98% of SMEs is not aware of any facility provided by SME Support Institutions with regarding to digital and social media marketing.</a:t>
            </a:r>
          </a:p>
          <a:p>
            <a:r>
              <a:rPr lang="en-US" dirty="0" smtClean="0"/>
              <a:t>The other 2% are aware of the following facilities: financial support (1%) and </a:t>
            </a:r>
            <a:r>
              <a:rPr lang="en-US" dirty="0" err="1" smtClean="0"/>
              <a:t>MyBiz</a:t>
            </a:r>
            <a:r>
              <a:rPr lang="en-US" dirty="0" smtClean="0"/>
              <a:t> website services (1%)</a:t>
            </a:r>
            <a:r>
              <a:rPr lang="en-US" dirty="0"/>
              <a:t>.</a:t>
            </a:r>
          </a:p>
        </p:txBody>
      </p:sp>
      <p:sp>
        <p:nvSpPr>
          <p:cNvPr id="4" name="Content Placeholder 3"/>
          <p:cNvSpPr>
            <a:spLocks noGrp="1"/>
          </p:cNvSpPr>
          <p:nvPr>
            <p:ph sz="half" idx="2"/>
          </p:nvPr>
        </p:nvSpPr>
        <p:spPr>
          <a:xfrm>
            <a:off x="6324600" y="1828800"/>
            <a:ext cx="4572000" cy="2459866"/>
          </a:xfrm>
        </p:spPr>
        <p:txBody>
          <a:bodyPr/>
          <a:lstStyle/>
          <a:p>
            <a:endParaRPr lang="en-US" dirty="0"/>
          </a:p>
        </p:txBody>
      </p:sp>
      <p:graphicFrame>
        <p:nvGraphicFramePr>
          <p:cNvPr id="7" name="Chart 6"/>
          <p:cNvGraphicFramePr/>
          <p:nvPr>
            <p:extLst>
              <p:ext uri="{D42A27DB-BD31-4B8C-83A1-F6EECF244321}">
                <p14:modId xmlns:p14="http://schemas.microsoft.com/office/powerpoint/2010/main" val="2654430210"/>
              </p:ext>
            </p:extLst>
          </p:nvPr>
        </p:nvGraphicFramePr>
        <p:xfrm>
          <a:off x="6324600" y="1622737"/>
          <a:ext cx="4572000" cy="24479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p:nvPr>
            <p:extLst>
              <p:ext uri="{D42A27DB-BD31-4B8C-83A1-F6EECF244321}">
                <p14:modId xmlns:p14="http://schemas.microsoft.com/office/powerpoint/2010/main" val="1751337049"/>
              </p:ext>
            </p:extLst>
          </p:nvPr>
        </p:nvGraphicFramePr>
        <p:xfrm>
          <a:off x="6324600" y="4288666"/>
          <a:ext cx="4572000" cy="24955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75584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1" y="435084"/>
            <a:ext cx="9543245" cy="4225124"/>
          </a:xfrm>
        </p:spPr>
        <p:txBody>
          <a:bodyPr>
            <a:normAutofit/>
          </a:bodyPr>
          <a:lstStyle/>
          <a:p>
            <a:r>
              <a:rPr lang="en-US" sz="6600" b="1" dirty="0" smtClean="0">
                <a:ln>
                  <a:solidFill>
                    <a:schemeClr val="accent2"/>
                  </a:solidFill>
                </a:ln>
              </a:rPr>
              <a:t>Current marketing practice</a:t>
            </a:r>
            <a:endParaRPr lang="en-US" sz="6600" b="1" dirty="0">
              <a:ln>
                <a:solidFill>
                  <a:schemeClr val="accent2"/>
                </a:solidFill>
              </a:ln>
            </a:endParaRPr>
          </a:p>
        </p:txBody>
      </p:sp>
      <p:sp>
        <p:nvSpPr>
          <p:cNvPr id="4" name="Subtitle 3"/>
          <p:cNvSpPr>
            <a:spLocks noGrp="1"/>
          </p:cNvSpPr>
          <p:nvPr>
            <p:ph type="subTitle" idx="1"/>
          </p:nvPr>
        </p:nvSpPr>
        <p:spPr>
          <a:xfrm>
            <a:off x="2128344" y="5785944"/>
            <a:ext cx="4319753" cy="315311"/>
          </a:xfrm>
        </p:spPr>
        <p:txBody>
          <a:bodyPr>
            <a:normAutofit fontScale="85000" lnSpcReduction="20000"/>
          </a:bodyPr>
          <a:lstStyle/>
          <a:p>
            <a:endParaRPr lang="en-US" dirty="0"/>
          </a:p>
        </p:txBody>
      </p:sp>
    </p:spTree>
    <p:extLst>
      <p:ext uri="{BB962C8B-B14F-4D97-AF65-F5344CB8AC3E}">
        <p14:creationId xmlns:p14="http://schemas.microsoft.com/office/powerpoint/2010/main" val="2430980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8279" y="489396"/>
            <a:ext cx="10153918" cy="776829"/>
          </a:xfrm>
        </p:spPr>
        <p:txBody>
          <a:bodyPr>
            <a:normAutofit/>
          </a:bodyPr>
          <a:lstStyle/>
          <a:p>
            <a:r>
              <a:rPr lang="en-US" sz="4400" b="1" dirty="0" smtClean="0"/>
              <a:t>Traditional marketing tools</a:t>
            </a:r>
            <a:endParaRPr lang="en-US" sz="4400" b="1" dirty="0"/>
          </a:p>
        </p:txBody>
      </p:sp>
      <p:sp>
        <p:nvSpPr>
          <p:cNvPr id="3" name="Content Placeholder 2"/>
          <p:cNvSpPr>
            <a:spLocks noGrp="1"/>
          </p:cNvSpPr>
          <p:nvPr>
            <p:ph idx="1"/>
          </p:nvPr>
        </p:nvSpPr>
        <p:spPr>
          <a:xfrm>
            <a:off x="475593" y="1655378"/>
            <a:ext cx="11240814" cy="1590098"/>
          </a:xfrm>
        </p:spPr>
        <p:txBody>
          <a:bodyPr>
            <a:normAutofit/>
          </a:bodyPr>
          <a:lstStyle/>
          <a:p>
            <a:pPr>
              <a:lnSpc>
                <a:spcPct val="120000"/>
              </a:lnSpc>
            </a:pPr>
            <a:endParaRPr lang="en-US" dirty="0" smtClean="0"/>
          </a:p>
        </p:txBody>
      </p:sp>
      <p:sp>
        <p:nvSpPr>
          <p:cNvPr id="5" name="Rectangle 4"/>
          <p:cNvSpPr/>
          <p:nvPr/>
        </p:nvSpPr>
        <p:spPr>
          <a:xfrm>
            <a:off x="2507087" y="6347659"/>
            <a:ext cx="7280858" cy="523220"/>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Which of the following marketing tools do you use to promote your products? </a:t>
            </a:r>
            <a:r>
              <a:rPr lang="en-US" sz="1400" i="1" dirty="0" smtClean="0">
                <a:solidFill>
                  <a:srgbClr val="000000"/>
                </a:solidFill>
                <a:latin typeface="Century Gothic" panose="020B0502020202020204" pitchFamily="34" charset="0"/>
                <a:ea typeface="MS Mincho"/>
                <a:cs typeface="Times New Roman" panose="02020603050405020304" pitchFamily="18" charset="0"/>
              </a:rPr>
              <a:t>– Traditional marketing </a:t>
            </a:r>
            <a:r>
              <a:rPr lang="en-US" sz="1400" i="1" dirty="0">
                <a:solidFill>
                  <a:srgbClr val="000000"/>
                </a:solidFill>
                <a:latin typeface="Century Gothic" panose="020B0502020202020204" pitchFamily="34" charset="0"/>
                <a:ea typeface="MS Mincho"/>
                <a:cs typeface="Times New Roman" panose="02020603050405020304" pitchFamily="18" charset="0"/>
              </a:rPr>
              <a:t>channels</a:t>
            </a:r>
          </a:p>
        </p:txBody>
      </p:sp>
      <p:graphicFrame>
        <p:nvGraphicFramePr>
          <p:cNvPr id="6" name="Chart 5"/>
          <p:cNvGraphicFramePr/>
          <p:nvPr>
            <p:extLst>
              <p:ext uri="{D42A27DB-BD31-4B8C-83A1-F6EECF244321}">
                <p14:modId xmlns:p14="http://schemas.microsoft.com/office/powerpoint/2010/main" val="3966439862"/>
              </p:ext>
            </p:extLst>
          </p:nvPr>
        </p:nvGraphicFramePr>
        <p:xfrm>
          <a:off x="2507086" y="1655378"/>
          <a:ext cx="7280858" cy="469228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03116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8279" y="489396"/>
            <a:ext cx="10153918" cy="776829"/>
          </a:xfrm>
        </p:spPr>
        <p:txBody>
          <a:bodyPr>
            <a:normAutofit/>
          </a:bodyPr>
          <a:lstStyle/>
          <a:p>
            <a:r>
              <a:rPr lang="en-US" sz="4400" b="1" dirty="0" smtClean="0"/>
              <a:t>Digital marketing tools</a:t>
            </a:r>
            <a:endParaRPr lang="en-US" sz="4400" b="1" dirty="0"/>
          </a:p>
        </p:txBody>
      </p:sp>
      <p:sp>
        <p:nvSpPr>
          <p:cNvPr id="3" name="Content Placeholder 2"/>
          <p:cNvSpPr>
            <a:spLocks noGrp="1"/>
          </p:cNvSpPr>
          <p:nvPr>
            <p:ph idx="1"/>
          </p:nvPr>
        </p:nvSpPr>
        <p:spPr>
          <a:xfrm>
            <a:off x="475593" y="1655378"/>
            <a:ext cx="11240814" cy="1590098"/>
          </a:xfrm>
        </p:spPr>
        <p:txBody>
          <a:bodyPr>
            <a:normAutofit/>
          </a:bodyPr>
          <a:lstStyle/>
          <a:p>
            <a:pPr>
              <a:lnSpc>
                <a:spcPct val="120000"/>
              </a:lnSpc>
            </a:pPr>
            <a:endParaRPr lang="en-US" dirty="0" smtClean="0"/>
          </a:p>
        </p:txBody>
      </p:sp>
      <p:sp>
        <p:nvSpPr>
          <p:cNvPr id="5" name="Rectangle 4"/>
          <p:cNvSpPr/>
          <p:nvPr/>
        </p:nvSpPr>
        <p:spPr>
          <a:xfrm>
            <a:off x="1931830" y="6347659"/>
            <a:ext cx="8474299" cy="523220"/>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Which of the following marketing tools do you use to promote your products? </a:t>
            </a:r>
            <a:r>
              <a:rPr lang="en-US" sz="1400" i="1" dirty="0" smtClean="0">
                <a:solidFill>
                  <a:srgbClr val="000000"/>
                </a:solidFill>
                <a:latin typeface="Century Gothic" panose="020B0502020202020204" pitchFamily="34" charset="0"/>
                <a:ea typeface="MS Mincho"/>
                <a:cs typeface="Times New Roman" panose="02020603050405020304" pitchFamily="18" charset="0"/>
              </a:rPr>
              <a:t>– Digital marketing </a:t>
            </a:r>
            <a:r>
              <a:rPr lang="en-US" sz="1400" i="1" dirty="0">
                <a:solidFill>
                  <a:srgbClr val="000000"/>
                </a:solidFill>
                <a:latin typeface="Century Gothic" panose="020B0502020202020204" pitchFamily="34" charset="0"/>
                <a:ea typeface="MS Mincho"/>
                <a:cs typeface="Times New Roman" panose="02020603050405020304" pitchFamily="18" charset="0"/>
              </a:rPr>
              <a:t>channels</a:t>
            </a:r>
          </a:p>
        </p:txBody>
      </p:sp>
      <p:graphicFrame>
        <p:nvGraphicFramePr>
          <p:cNvPr id="7" name="Chart 6"/>
          <p:cNvGraphicFramePr/>
          <p:nvPr>
            <p:extLst>
              <p:ext uri="{D42A27DB-BD31-4B8C-83A1-F6EECF244321}">
                <p14:modId xmlns:p14="http://schemas.microsoft.com/office/powerpoint/2010/main" val="3748356968"/>
              </p:ext>
            </p:extLst>
          </p:nvPr>
        </p:nvGraphicFramePr>
        <p:xfrm>
          <a:off x="1906073" y="1558344"/>
          <a:ext cx="8525814" cy="483769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16743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t>Survey Demographics</a:t>
            </a:r>
            <a:endParaRPr lang="en-US" sz="4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2486025"/>
              </p:ext>
            </p:extLst>
          </p:nvPr>
        </p:nvGraphicFramePr>
        <p:xfrm>
          <a:off x="489169" y="1671146"/>
          <a:ext cx="3531038" cy="4997663"/>
        </p:xfrm>
        <a:graphic>
          <a:graphicData uri="http://schemas.openxmlformats.org/drawingml/2006/table">
            <a:tbl>
              <a:tblPr firstRow="1" bandRow="1">
                <a:tableStyleId>{C4B1156A-380E-4F78-BDF5-A606A8083BF9}</a:tableStyleId>
              </a:tblPr>
              <a:tblGrid>
                <a:gridCol w="2364390"/>
                <a:gridCol w="1166648"/>
              </a:tblGrid>
              <a:tr h="454333">
                <a:tc>
                  <a:txBody>
                    <a:bodyPr/>
                    <a:lstStyle/>
                    <a:p>
                      <a:r>
                        <a:rPr lang="en-US" b="1" dirty="0" smtClean="0"/>
                        <a:t>Gender</a:t>
                      </a:r>
                      <a:endParaRPr lang="en-US" b="1" dirty="0"/>
                    </a:p>
                  </a:txBody>
                  <a:tcPr>
                    <a:solidFill>
                      <a:schemeClr val="tx1">
                        <a:lumMod val="60000"/>
                        <a:lumOff val="40000"/>
                      </a:schemeClr>
                    </a:solidFill>
                  </a:tcPr>
                </a:tc>
                <a:tc>
                  <a:txBody>
                    <a:bodyPr/>
                    <a:lstStyle/>
                    <a:p>
                      <a:r>
                        <a:rPr lang="en-US" b="1" dirty="0" smtClean="0"/>
                        <a:t>%</a:t>
                      </a:r>
                      <a:endParaRPr lang="en-US" b="1" dirty="0"/>
                    </a:p>
                  </a:txBody>
                  <a:tcPr>
                    <a:solidFill>
                      <a:schemeClr val="tx1">
                        <a:lumMod val="60000"/>
                        <a:lumOff val="40000"/>
                      </a:schemeClr>
                    </a:solidFill>
                  </a:tcPr>
                </a:tc>
              </a:tr>
              <a:tr h="454333">
                <a:tc>
                  <a:txBody>
                    <a:bodyPr/>
                    <a:lstStyle/>
                    <a:p>
                      <a:pPr algn="r"/>
                      <a:r>
                        <a:rPr lang="en-US" dirty="0" smtClean="0"/>
                        <a:t>Male</a:t>
                      </a:r>
                      <a:endParaRPr lang="en-US" dirty="0"/>
                    </a:p>
                  </a:txBody>
                  <a:tcPr/>
                </a:tc>
                <a:tc>
                  <a:txBody>
                    <a:bodyPr/>
                    <a:lstStyle/>
                    <a:p>
                      <a:r>
                        <a:rPr lang="en-US" dirty="0" smtClean="0"/>
                        <a:t>69</a:t>
                      </a:r>
                      <a:endParaRPr lang="en-US" dirty="0"/>
                    </a:p>
                  </a:txBody>
                  <a:tcPr/>
                </a:tc>
              </a:tr>
              <a:tr h="454333">
                <a:tc>
                  <a:txBody>
                    <a:bodyPr/>
                    <a:lstStyle/>
                    <a:p>
                      <a:pPr algn="r"/>
                      <a:r>
                        <a:rPr lang="en-US" dirty="0" smtClean="0"/>
                        <a:t>Female</a:t>
                      </a:r>
                      <a:endParaRPr lang="en-US" dirty="0"/>
                    </a:p>
                  </a:txBody>
                  <a:tcPr/>
                </a:tc>
                <a:tc>
                  <a:txBody>
                    <a:bodyPr/>
                    <a:lstStyle/>
                    <a:p>
                      <a:r>
                        <a:rPr lang="en-US" dirty="0" smtClean="0"/>
                        <a:t>31</a:t>
                      </a:r>
                      <a:endParaRPr lang="en-US" dirty="0"/>
                    </a:p>
                  </a:txBody>
                  <a:tcPr/>
                </a:tc>
              </a:tr>
              <a:tr h="454333">
                <a:tc>
                  <a:txBody>
                    <a:bodyPr/>
                    <a:lstStyle/>
                    <a:p>
                      <a:r>
                        <a:rPr lang="en-US" b="1" dirty="0" smtClean="0"/>
                        <a:t>Location</a:t>
                      </a:r>
                      <a:endParaRPr lang="en-US" b="1" dirty="0"/>
                    </a:p>
                  </a:txBody>
                  <a:tcPr>
                    <a:solidFill>
                      <a:schemeClr val="tx1">
                        <a:lumMod val="60000"/>
                        <a:lumOff val="40000"/>
                      </a:schemeClr>
                    </a:solidFill>
                  </a:tcPr>
                </a:tc>
                <a:tc>
                  <a:txBody>
                    <a:bodyPr/>
                    <a:lstStyle/>
                    <a:p>
                      <a:endParaRPr lang="en-US" b="1" dirty="0"/>
                    </a:p>
                  </a:txBody>
                  <a:tcPr>
                    <a:solidFill>
                      <a:schemeClr val="tx1">
                        <a:lumMod val="60000"/>
                        <a:lumOff val="40000"/>
                      </a:schemeClr>
                    </a:solidFill>
                  </a:tcPr>
                </a:tc>
              </a:tr>
              <a:tr h="454333">
                <a:tc>
                  <a:txBody>
                    <a:bodyPr/>
                    <a:lstStyle/>
                    <a:p>
                      <a:pPr algn="r"/>
                      <a:r>
                        <a:rPr lang="en-US" dirty="0" smtClean="0"/>
                        <a:t>Urban</a:t>
                      </a:r>
                      <a:endParaRPr lang="en-US" dirty="0"/>
                    </a:p>
                  </a:txBody>
                  <a:tcPr/>
                </a:tc>
                <a:tc>
                  <a:txBody>
                    <a:bodyPr/>
                    <a:lstStyle/>
                    <a:p>
                      <a:r>
                        <a:rPr lang="en-US" dirty="0" smtClean="0"/>
                        <a:t>54</a:t>
                      </a:r>
                      <a:endParaRPr lang="en-US" dirty="0"/>
                    </a:p>
                  </a:txBody>
                  <a:tcPr/>
                </a:tc>
              </a:tr>
              <a:tr h="454333">
                <a:tc>
                  <a:txBody>
                    <a:bodyPr/>
                    <a:lstStyle/>
                    <a:p>
                      <a:pPr algn="r"/>
                      <a:r>
                        <a:rPr lang="en-US" dirty="0" smtClean="0"/>
                        <a:t>Rural</a:t>
                      </a:r>
                      <a:endParaRPr lang="en-US" dirty="0"/>
                    </a:p>
                  </a:txBody>
                  <a:tcPr/>
                </a:tc>
                <a:tc>
                  <a:txBody>
                    <a:bodyPr/>
                    <a:lstStyle/>
                    <a:p>
                      <a:r>
                        <a:rPr lang="en-US" dirty="0" smtClean="0"/>
                        <a:t>46</a:t>
                      </a:r>
                      <a:endParaRPr lang="en-US" dirty="0"/>
                    </a:p>
                  </a:txBody>
                  <a:tcPr/>
                </a:tc>
              </a:tr>
              <a:tr h="454333">
                <a:tc>
                  <a:txBody>
                    <a:bodyPr/>
                    <a:lstStyle/>
                    <a:p>
                      <a:r>
                        <a:rPr lang="en-US" b="1" dirty="0" smtClean="0"/>
                        <a:t>Age</a:t>
                      </a:r>
                      <a:endParaRPr lang="en-US" b="1" dirty="0"/>
                    </a:p>
                  </a:txBody>
                  <a:tcPr>
                    <a:solidFill>
                      <a:schemeClr val="tx1">
                        <a:lumMod val="60000"/>
                        <a:lumOff val="40000"/>
                      </a:schemeClr>
                    </a:solidFill>
                  </a:tcPr>
                </a:tc>
                <a:tc>
                  <a:txBody>
                    <a:bodyPr/>
                    <a:lstStyle/>
                    <a:p>
                      <a:endParaRPr lang="en-US" dirty="0"/>
                    </a:p>
                  </a:txBody>
                  <a:tcPr>
                    <a:solidFill>
                      <a:schemeClr val="tx1">
                        <a:lumMod val="60000"/>
                        <a:lumOff val="40000"/>
                      </a:schemeClr>
                    </a:solidFill>
                  </a:tcPr>
                </a:tc>
              </a:tr>
              <a:tr h="454333">
                <a:tc>
                  <a:txBody>
                    <a:bodyPr/>
                    <a:lstStyle/>
                    <a:p>
                      <a:pPr algn="r"/>
                      <a:r>
                        <a:rPr lang="en-US" dirty="0" smtClean="0"/>
                        <a:t>18-30</a:t>
                      </a:r>
                      <a:endParaRPr lang="en-US" dirty="0"/>
                    </a:p>
                  </a:txBody>
                  <a:tcPr/>
                </a:tc>
                <a:tc>
                  <a:txBody>
                    <a:bodyPr/>
                    <a:lstStyle/>
                    <a:p>
                      <a:r>
                        <a:rPr lang="en-US" dirty="0" smtClean="0"/>
                        <a:t>21</a:t>
                      </a:r>
                      <a:endParaRPr lang="en-US" dirty="0"/>
                    </a:p>
                  </a:txBody>
                  <a:tcPr/>
                </a:tc>
              </a:tr>
              <a:tr h="454333">
                <a:tc>
                  <a:txBody>
                    <a:bodyPr/>
                    <a:lstStyle/>
                    <a:p>
                      <a:pPr algn="r"/>
                      <a:r>
                        <a:rPr lang="en-US" dirty="0" smtClean="0"/>
                        <a:t>31-40</a:t>
                      </a:r>
                      <a:endParaRPr lang="en-US" dirty="0"/>
                    </a:p>
                  </a:txBody>
                  <a:tcPr/>
                </a:tc>
                <a:tc>
                  <a:txBody>
                    <a:bodyPr/>
                    <a:lstStyle/>
                    <a:p>
                      <a:r>
                        <a:rPr lang="en-US" dirty="0" smtClean="0"/>
                        <a:t>20</a:t>
                      </a:r>
                      <a:endParaRPr lang="en-US" dirty="0"/>
                    </a:p>
                  </a:txBody>
                  <a:tcPr/>
                </a:tc>
              </a:tr>
              <a:tr h="454333">
                <a:tc>
                  <a:txBody>
                    <a:bodyPr/>
                    <a:lstStyle/>
                    <a:p>
                      <a:pPr algn="r"/>
                      <a:r>
                        <a:rPr lang="en-US" dirty="0" smtClean="0"/>
                        <a:t>41-50</a:t>
                      </a:r>
                      <a:endParaRPr lang="en-US" dirty="0"/>
                    </a:p>
                  </a:txBody>
                  <a:tcPr/>
                </a:tc>
                <a:tc>
                  <a:txBody>
                    <a:bodyPr/>
                    <a:lstStyle/>
                    <a:p>
                      <a:r>
                        <a:rPr lang="en-US" dirty="0" smtClean="0"/>
                        <a:t>25</a:t>
                      </a:r>
                      <a:endParaRPr lang="en-US" dirty="0"/>
                    </a:p>
                  </a:txBody>
                  <a:tcPr/>
                </a:tc>
              </a:tr>
              <a:tr h="454333">
                <a:tc>
                  <a:txBody>
                    <a:bodyPr/>
                    <a:lstStyle/>
                    <a:p>
                      <a:pPr algn="r"/>
                      <a:r>
                        <a:rPr lang="en-US" dirty="0" smtClean="0"/>
                        <a:t>Above 50</a:t>
                      </a:r>
                      <a:endParaRPr lang="en-US" dirty="0"/>
                    </a:p>
                  </a:txBody>
                  <a:tcPr/>
                </a:tc>
                <a:tc>
                  <a:txBody>
                    <a:bodyPr/>
                    <a:lstStyle/>
                    <a:p>
                      <a:r>
                        <a:rPr lang="en-US" dirty="0" smtClean="0"/>
                        <a:t>35</a:t>
                      </a:r>
                      <a:endParaRPr lang="en-US" dirty="0"/>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839744431"/>
              </p:ext>
            </p:extLst>
          </p:nvPr>
        </p:nvGraphicFramePr>
        <p:xfrm>
          <a:off x="4369676" y="1686911"/>
          <a:ext cx="3591910" cy="5013432"/>
        </p:xfrm>
        <a:graphic>
          <a:graphicData uri="http://schemas.openxmlformats.org/drawingml/2006/table">
            <a:tbl>
              <a:tblPr firstRow="1" bandRow="1">
                <a:tableStyleId>{C4B1156A-380E-4F78-BDF5-A606A8083BF9}</a:tableStyleId>
              </a:tblPr>
              <a:tblGrid>
                <a:gridCol w="2364390"/>
                <a:gridCol w="1227520"/>
              </a:tblGrid>
              <a:tr h="510654">
                <a:tc>
                  <a:txBody>
                    <a:bodyPr/>
                    <a:lstStyle/>
                    <a:p>
                      <a:r>
                        <a:rPr lang="en-US" b="1" dirty="0" smtClean="0"/>
                        <a:t>Education</a:t>
                      </a:r>
                      <a:endParaRPr lang="en-US" b="1" dirty="0"/>
                    </a:p>
                  </a:txBody>
                  <a:tcPr>
                    <a:solidFill>
                      <a:schemeClr val="tx1">
                        <a:lumMod val="60000"/>
                        <a:lumOff val="40000"/>
                      </a:schemeClr>
                    </a:solidFill>
                  </a:tcPr>
                </a:tc>
                <a:tc>
                  <a:txBody>
                    <a:bodyPr/>
                    <a:lstStyle/>
                    <a:p>
                      <a:r>
                        <a:rPr lang="en-US" b="1" dirty="0" smtClean="0"/>
                        <a:t>%</a:t>
                      </a:r>
                      <a:endParaRPr lang="en-US" b="1" dirty="0"/>
                    </a:p>
                  </a:txBody>
                  <a:tcPr>
                    <a:solidFill>
                      <a:schemeClr val="tx1">
                        <a:lumMod val="60000"/>
                        <a:lumOff val="40000"/>
                      </a:schemeClr>
                    </a:solidFill>
                  </a:tcPr>
                </a:tc>
              </a:tr>
              <a:tr h="510654">
                <a:tc>
                  <a:txBody>
                    <a:bodyPr/>
                    <a:lstStyle/>
                    <a:p>
                      <a:pPr algn="r"/>
                      <a:r>
                        <a:rPr lang="en-US" dirty="0" smtClean="0"/>
                        <a:t>CPE</a:t>
                      </a:r>
                      <a:endParaRPr lang="en-US" dirty="0"/>
                    </a:p>
                  </a:txBody>
                  <a:tcPr/>
                </a:tc>
                <a:tc>
                  <a:txBody>
                    <a:bodyPr/>
                    <a:lstStyle/>
                    <a:p>
                      <a:r>
                        <a:rPr lang="en-US" dirty="0" smtClean="0"/>
                        <a:t>14</a:t>
                      </a:r>
                      <a:endParaRPr lang="en-US" dirty="0"/>
                    </a:p>
                  </a:txBody>
                  <a:tcPr/>
                </a:tc>
              </a:tr>
              <a:tr h="510654">
                <a:tc>
                  <a:txBody>
                    <a:bodyPr/>
                    <a:lstStyle/>
                    <a:p>
                      <a:pPr algn="r"/>
                      <a:r>
                        <a:rPr lang="en-US" dirty="0" smtClean="0"/>
                        <a:t>SC</a:t>
                      </a:r>
                      <a:endParaRPr lang="en-US" dirty="0"/>
                    </a:p>
                  </a:txBody>
                  <a:tcPr/>
                </a:tc>
                <a:tc>
                  <a:txBody>
                    <a:bodyPr/>
                    <a:lstStyle/>
                    <a:p>
                      <a:r>
                        <a:rPr lang="en-US" dirty="0" smtClean="0"/>
                        <a:t>25</a:t>
                      </a:r>
                      <a:endParaRPr lang="en-US" dirty="0"/>
                    </a:p>
                  </a:txBody>
                  <a:tcPr/>
                </a:tc>
              </a:tr>
              <a:tr h="510654">
                <a:tc>
                  <a:txBody>
                    <a:bodyPr/>
                    <a:lstStyle/>
                    <a:p>
                      <a:pPr algn="r"/>
                      <a:r>
                        <a:rPr lang="en-US" dirty="0" smtClean="0"/>
                        <a:t>HSC</a:t>
                      </a:r>
                      <a:endParaRPr lang="en-US" dirty="0"/>
                    </a:p>
                  </a:txBody>
                  <a:tcPr/>
                </a:tc>
                <a:tc>
                  <a:txBody>
                    <a:bodyPr/>
                    <a:lstStyle/>
                    <a:p>
                      <a:r>
                        <a:rPr lang="en-US" dirty="0" smtClean="0"/>
                        <a:t>19</a:t>
                      </a:r>
                      <a:endParaRPr lang="en-US" dirty="0"/>
                    </a:p>
                  </a:txBody>
                  <a:tcPr/>
                </a:tc>
              </a:tr>
              <a:tr h="719427">
                <a:tc>
                  <a:txBody>
                    <a:bodyPr/>
                    <a:lstStyle/>
                    <a:p>
                      <a:pPr algn="r"/>
                      <a:r>
                        <a:rPr lang="en-US" dirty="0" smtClean="0"/>
                        <a:t>Diploma / Advanced Diploma</a:t>
                      </a:r>
                      <a:endParaRPr lang="en-US" dirty="0"/>
                    </a:p>
                  </a:txBody>
                  <a:tcPr/>
                </a:tc>
                <a:tc>
                  <a:txBody>
                    <a:bodyPr/>
                    <a:lstStyle/>
                    <a:p>
                      <a:r>
                        <a:rPr lang="en-US" dirty="0" smtClean="0"/>
                        <a:t>10</a:t>
                      </a:r>
                      <a:endParaRPr lang="en-US" dirty="0"/>
                    </a:p>
                  </a:txBody>
                  <a:tcPr/>
                </a:tc>
              </a:tr>
              <a:tr h="510654">
                <a:tc>
                  <a:txBody>
                    <a:bodyPr/>
                    <a:lstStyle/>
                    <a:p>
                      <a:pPr algn="r"/>
                      <a:r>
                        <a:rPr lang="en-US" dirty="0" smtClean="0"/>
                        <a:t>Bachelor</a:t>
                      </a:r>
                      <a:r>
                        <a:rPr lang="en-US" baseline="0" dirty="0" smtClean="0"/>
                        <a:t> Degree</a:t>
                      </a:r>
                      <a:endParaRPr lang="en-US" dirty="0"/>
                    </a:p>
                  </a:txBody>
                  <a:tcPr/>
                </a:tc>
                <a:tc>
                  <a:txBody>
                    <a:bodyPr/>
                    <a:lstStyle/>
                    <a:p>
                      <a:r>
                        <a:rPr lang="en-US" dirty="0" smtClean="0"/>
                        <a:t>14</a:t>
                      </a:r>
                      <a:endParaRPr lang="en-US" dirty="0"/>
                    </a:p>
                  </a:txBody>
                  <a:tcPr/>
                </a:tc>
              </a:tr>
              <a:tr h="510654">
                <a:tc>
                  <a:txBody>
                    <a:bodyPr/>
                    <a:lstStyle/>
                    <a:p>
                      <a:pPr algn="r"/>
                      <a:r>
                        <a:rPr lang="en-US" dirty="0" smtClean="0"/>
                        <a:t>Master Degree</a:t>
                      </a:r>
                      <a:endParaRPr lang="en-US" dirty="0"/>
                    </a:p>
                  </a:txBody>
                  <a:tcPr/>
                </a:tc>
                <a:tc>
                  <a:txBody>
                    <a:bodyPr/>
                    <a:lstStyle/>
                    <a:p>
                      <a:r>
                        <a:rPr lang="en-US" dirty="0" smtClean="0"/>
                        <a:t>11</a:t>
                      </a:r>
                      <a:endParaRPr lang="en-US" dirty="0"/>
                    </a:p>
                  </a:txBody>
                  <a:tcPr/>
                </a:tc>
              </a:tr>
              <a:tr h="510654">
                <a:tc>
                  <a:txBody>
                    <a:bodyPr/>
                    <a:lstStyle/>
                    <a:p>
                      <a:pPr algn="r"/>
                      <a:r>
                        <a:rPr lang="en-US" dirty="0" smtClean="0"/>
                        <a:t>PhD</a:t>
                      </a:r>
                      <a:endParaRPr lang="en-US" dirty="0"/>
                    </a:p>
                  </a:txBody>
                  <a:tcPr/>
                </a:tc>
                <a:tc>
                  <a:txBody>
                    <a:bodyPr/>
                    <a:lstStyle/>
                    <a:p>
                      <a:r>
                        <a:rPr lang="en-US" dirty="0" smtClean="0"/>
                        <a:t>1</a:t>
                      </a:r>
                      <a:endParaRPr lang="en-US" dirty="0"/>
                    </a:p>
                  </a:txBody>
                  <a:tcPr/>
                </a:tc>
              </a:tr>
              <a:tr h="719427">
                <a:tc>
                  <a:txBody>
                    <a:bodyPr/>
                    <a:lstStyle/>
                    <a:p>
                      <a:pPr algn="r"/>
                      <a:r>
                        <a:rPr lang="en-US" dirty="0" smtClean="0"/>
                        <a:t>Professional Qualification</a:t>
                      </a:r>
                      <a:endParaRPr lang="en-US" dirty="0"/>
                    </a:p>
                  </a:txBody>
                  <a:tcPr/>
                </a:tc>
                <a:tc>
                  <a:txBody>
                    <a:bodyPr/>
                    <a:lstStyle/>
                    <a:p>
                      <a:r>
                        <a:rPr lang="en-US" dirty="0" smtClean="0"/>
                        <a:t>7</a:t>
                      </a:r>
                      <a:endParaRPr lang="en-US"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403939530"/>
              </p:ext>
            </p:extLst>
          </p:nvPr>
        </p:nvGraphicFramePr>
        <p:xfrm>
          <a:off x="8247994" y="1686905"/>
          <a:ext cx="3513082" cy="5029204"/>
        </p:xfrm>
        <a:graphic>
          <a:graphicData uri="http://schemas.openxmlformats.org/drawingml/2006/table">
            <a:tbl>
              <a:tblPr firstRow="1" bandRow="1">
                <a:tableStyleId>{C4B1156A-380E-4F78-BDF5-A606A8083BF9}</a:tableStyleId>
              </a:tblPr>
              <a:tblGrid>
                <a:gridCol w="2273590"/>
                <a:gridCol w="1239492"/>
              </a:tblGrid>
              <a:tr h="470181">
                <a:tc>
                  <a:txBody>
                    <a:bodyPr/>
                    <a:lstStyle/>
                    <a:p>
                      <a:r>
                        <a:rPr lang="en-US" b="1" dirty="0" smtClean="0"/>
                        <a:t>Sector</a:t>
                      </a:r>
                      <a:endParaRPr lang="en-US" b="1" dirty="0"/>
                    </a:p>
                  </a:txBody>
                  <a:tcPr>
                    <a:solidFill>
                      <a:schemeClr val="tx1">
                        <a:lumMod val="60000"/>
                        <a:lumOff val="40000"/>
                      </a:schemeClr>
                    </a:solidFill>
                  </a:tcPr>
                </a:tc>
                <a:tc>
                  <a:txBody>
                    <a:bodyPr/>
                    <a:lstStyle/>
                    <a:p>
                      <a:r>
                        <a:rPr lang="en-US" b="1" dirty="0" smtClean="0"/>
                        <a:t>%</a:t>
                      </a:r>
                      <a:endParaRPr lang="en-US" b="1" dirty="0"/>
                    </a:p>
                  </a:txBody>
                  <a:tcPr>
                    <a:solidFill>
                      <a:schemeClr val="tx1">
                        <a:lumMod val="60000"/>
                        <a:lumOff val="40000"/>
                      </a:schemeClr>
                    </a:solidFill>
                  </a:tcPr>
                </a:tc>
              </a:tr>
              <a:tr h="470181">
                <a:tc>
                  <a:txBody>
                    <a:bodyPr/>
                    <a:lstStyle/>
                    <a:p>
                      <a:pPr algn="r"/>
                      <a:r>
                        <a:rPr lang="en-US" dirty="0" smtClean="0"/>
                        <a:t>Retail</a:t>
                      </a:r>
                      <a:endParaRPr lang="en-US" dirty="0"/>
                    </a:p>
                  </a:txBody>
                  <a:tcPr/>
                </a:tc>
                <a:tc>
                  <a:txBody>
                    <a:bodyPr/>
                    <a:lstStyle/>
                    <a:p>
                      <a:r>
                        <a:rPr lang="en-US" dirty="0" smtClean="0"/>
                        <a:t>34</a:t>
                      </a:r>
                      <a:endParaRPr lang="en-US" dirty="0"/>
                    </a:p>
                  </a:txBody>
                  <a:tcPr/>
                </a:tc>
              </a:tr>
              <a:tr h="470181">
                <a:tc>
                  <a:txBody>
                    <a:bodyPr/>
                    <a:lstStyle/>
                    <a:p>
                      <a:pPr algn="r"/>
                      <a:r>
                        <a:rPr lang="en-US" dirty="0" smtClean="0"/>
                        <a:t>Construction</a:t>
                      </a:r>
                      <a:endParaRPr lang="en-US" dirty="0"/>
                    </a:p>
                  </a:txBody>
                  <a:tcPr/>
                </a:tc>
                <a:tc>
                  <a:txBody>
                    <a:bodyPr/>
                    <a:lstStyle/>
                    <a:p>
                      <a:r>
                        <a:rPr lang="en-US" dirty="0" smtClean="0"/>
                        <a:t>21</a:t>
                      </a:r>
                      <a:endParaRPr lang="en-US" dirty="0"/>
                    </a:p>
                  </a:txBody>
                  <a:tcPr/>
                </a:tc>
              </a:tr>
              <a:tr h="470181">
                <a:tc>
                  <a:txBody>
                    <a:bodyPr/>
                    <a:lstStyle/>
                    <a:p>
                      <a:pPr algn="r"/>
                      <a:r>
                        <a:rPr lang="en-US" dirty="0" smtClean="0"/>
                        <a:t>Manufacturing</a:t>
                      </a:r>
                      <a:endParaRPr lang="en-US" dirty="0"/>
                    </a:p>
                  </a:txBody>
                  <a:tcPr/>
                </a:tc>
                <a:tc>
                  <a:txBody>
                    <a:bodyPr/>
                    <a:lstStyle/>
                    <a:p>
                      <a:r>
                        <a:rPr lang="en-US" dirty="0" smtClean="0"/>
                        <a:t>19</a:t>
                      </a:r>
                      <a:endParaRPr lang="en-US" dirty="0"/>
                    </a:p>
                  </a:txBody>
                  <a:tcPr/>
                </a:tc>
              </a:tr>
              <a:tr h="662406">
                <a:tc>
                  <a:txBody>
                    <a:bodyPr/>
                    <a:lstStyle/>
                    <a:p>
                      <a:pPr algn="r"/>
                      <a:r>
                        <a:rPr lang="en-US" dirty="0" smtClean="0"/>
                        <a:t>Accommodation</a:t>
                      </a:r>
                      <a:r>
                        <a:rPr lang="en-US" baseline="0" dirty="0" smtClean="0"/>
                        <a:t> &amp; food service</a:t>
                      </a:r>
                      <a:endParaRPr lang="en-US" dirty="0"/>
                    </a:p>
                  </a:txBody>
                  <a:tcPr/>
                </a:tc>
                <a:tc>
                  <a:txBody>
                    <a:bodyPr/>
                    <a:lstStyle/>
                    <a:p>
                      <a:r>
                        <a:rPr lang="en-US" dirty="0" smtClean="0"/>
                        <a:t>9</a:t>
                      </a:r>
                      <a:endParaRPr lang="en-US" dirty="0"/>
                    </a:p>
                  </a:txBody>
                  <a:tcPr/>
                </a:tc>
              </a:tr>
              <a:tr h="652350">
                <a:tc>
                  <a:txBody>
                    <a:bodyPr/>
                    <a:lstStyle/>
                    <a:p>
                      <a:pPr algn="r"/>
                      <a:r>
                        <a:rPr lang="en-US" dirty="0" smtClean="0"/>
                        <a:t>Arts, entertainment &amp; recreation</a:t>
                      </a:r>
                      <a:endParaRPr lang="en-US" dirty="0"/>
                    </a:p>
                  </a:txBody>
                  <a:tcPr/>
                </a:tc>
                <a:tc>
                  <a:txBody>
                    <a:bodyPr/>
                    <a:lstStyle/>
                    <a:p>
                      <a:r>
                        <a:rPr lang="en-US" dirty="0" smtClean="0"/>
                        <a:t>9</a:t>
                      </a:r>
                      <a:endParaRPr lang="en-US" dirty="0"/>
                    </a:p>
                  </a:txBody>
                  <a:tcPr/>
                </a:tc>
              </a:tr>
              <a:tr h="470181">
                <a:tc>
                  <a:txBody>
                    <a:bodyPr/>
                    <a:lstStyle/>
                    <a:p>
                      <a:pPr algn="r"/>
                      <a:r>
                        <a:rPr lang="en-US" dirty="0" smtClean="0"/>
                        <a:t>Education</a:t>
                      </a:r>
                      <a:endParaRPr lang="en-US" dirty="0"/>
                    </a:p>
                  </a:txBody>
                  <a:tcPr/>
                </a:tc>
                <a:tc>
                  <a:txBody>
                    <a:bodyPr/>
                    <a:lstStyle/>
                    <a:p>
                      <a:r>
                        <a:rPr lang="en-US" dirty="0" smtClean="0"/>
                        <a:t>3</a:t>
                      </a:r>
                      <a:endParaRPr lang="en-US" dirty="0"/>
                    </a:p>
                  </a:txBody>
                  <a:tcPr/>
                </a:tc>
              </a:tr>
              <a:tr h="470181">
                <a:tc>
                  <a:txBody>
                    <a:bodyPr/>
                    <a:lstStyle/>
                    <a:p>
                      <a:pPr algn="r"/>
                      <a:r>
                        <a:rPr lang="en-US" dirty="0" smtClean="0"/>
                        <a:t>IT</a:t>
                      </a:r>
                      <a:endParaRPr lang="en-US" dirty="0"/>
                    </a:p>
                  </a:txBody>
                  <a:tcPr/>
                </a:tc>
                <a:tc>
                  <a:txBody>
                    <a:bodyPr/>
                    <a:lstStyle/>
                    <a:p>
                      <a:r>
                        <a:rPr lang="en-US" dirty="0" smtClean="0"/>
                        <a:t>2</a:t>
                      </a:r>
                      <a:endParaRPr lang="en-US" dirty="0"/>
                    </a:p>
                  </a:txBody>
                  <a:tcPr/>
                </a:tc>
              </a:tr>
              <a:tr h="475601">
                <a:tc>
                  <a:txBody>
                    <a:bodyPr/>
                    <a:lstStyle/>
                    <a:p>
                      <a:pPr algn="r"/>
                      <a:r>
                        <a:rPr lang="en-US" dirty="0" smtClean="0"/>
                        <a:t>Financial Service</a:t>
                      </a:r>
                      <a:endParaRPr lang="en-US" dirty="0"/>
                    </a:p>
                  </a:txBody>
                  <a:tcPr/>
                </a:tc>
                <a:tc>
                  <a:txBody>
                    <a:bodyPr/>
                    <a:lstStyle/>
                    <a:p>
                      <a:r>
                        <a:rPr lang="en-US" dirty="0" smtClean="0"/>
                        <a:t>1</a:t>
                      </a:r>
                      <a:endParaRPr lang="en-US" dirty="0"/>
                    </a:p>
                  </a:txBody>
                  <a:tcPr/>
                </a:tc>
              </a:tr>
              <a:tr h="417761">
                <a:tc>
                  <a:txBody>
                    <a:bodyPr/>
                    <a:lstStyle/>
                    <a:p>
                      <a:pPr algn="r"/>
                      <a:r>
                        <a:rPr lang="en-US" dirty="0" smtClean="0"/>
                        <a:t>Others</a:t>
                      </a:r>
                      <a:endParaRPr lang="en-US" dirty="0"/>
                    </a:p>
                  </a:txBody>
                  <a:tcPr/>
                </a:tc>
                <a:tc>
                  <a:txBody>
                    <a:bodyPr/>
                    <a:lstStyle/>
                    <a:p>
                      <a:r>
                        <a:rPr lang="en-US" dirty="0" smtClean="0"/>
                        <a:t>3</a:t>
                      </a:r>
                      <a:endParaRPr lang="en-US" dirty="0"/>
                    </a:p>
                  </a:txBody>
                  <a:tcPr/>
                </a:tc>
              </a:tr>
            </a:tbl>
          </a:graphicData>
        </a:graphic>
      </p:graphicFrame>
    </p:spTree>
    <p:extLst>
      <p:ext uri="{BB962C8B-B14F-4D97-AF65-F5344CB8AC3E}">
        <p14:creationId xmlns:p14="http://schemas.microsoft.com/office/powerpoint/2010/main" val="2485344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8279" y="489396"/>
            <a:ext cx="10153918" cy="776829"/>
          </a:xfrm>
        </p:spPr>
        <p:txBody>
          <a:bodyPr>
            <a:normAutofit/>
          </a:bodyPr>
          <a:lstStyle/>
          <a:p>
            <a:r>
              <a:rPr lang="en-US" sz="4400" b="1" dirty="0" smtClean="0"/>
              <a:t>Top 3 marketing tools</a:t>
            </a:r>
            <a:endParaRPr lang="en-US" sz="4400" b="1" dirty="0"/>
          </a:p>
        </p:txBody>
      </p:sp>
      <p:sp>
        <p:nvSpPr>
          <p:cNvPr id="3" name="Content Placeholder 2"/>
          <p:cNvSpPr>
            <a:spLocks noGrp="1"/>
          </p:cNvSpPr>
          <p:nvPr>
            <p:ph idx="1"/>
          </p:nvPr>
        </p:nvSpPr>
        <p:spPr>
          <a:xfrm>
            <a:off x="475593" y="1655378"/>
            <a:ext cx="11240814" cy="1590098"/>
          </a:xfrm>
        </p:spPr>
        <p:txBody>
          <a:bodyPr>
            <a:normAutofit/>
          </a:bodyPr>
          <a:lstStyle/>
          <a:p>
            <a:pPr>
              <a:lnSpc>
                <a:spcPct val="120000"/>
              </a:lnSpc>
            </a:pPr>
            <a:endParaRPr lang="en-US" dirty="0" smtClean="0"/>
          </a:p>
        </p:txBody>
      </p:sp>
      <p:sp>
        <p:nvSpPr>
          <p:cNvPr id="5" name="Rectangle 4"/>
          <p:cNvSpPr/>
          <p:nvPr/>
        </p:nvSpPr>
        <p:spPr>
          <a:xfrm>
            <a:off x="2794715" y="6012808"/>
            <a:ext cx="6465195" cy="523220"/>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Of the above, what are the Top 3 Marketing tools that you use the most?</a:t>
            </a:r>
          </a:p>
        </p:txBody>
      </p:sp>
      <p:graphicFrame>
        <p:nvGraphicFramePr>
          <p:cNvPr id="6" name="Chart 5"/>
          <p:cNvGraphicFramePr/>
          <p:nvPr>
            <p:extLst>
              <p:ext uri="{D42A27DB-BD31-4B8C-83A1-F6EECF244321}">
                <p14:modId xmlns:p14="http://schemas.microsoft.com/office/powerpoint/2010/main" val="1580184817"/>
              </p:ext>
            </p:extLst>
          </p:nvPr>
        </p:nvGraphicFramePr>
        <p:xfrm>
          <a:off x="2865080" y="2080380"/>
          <a:ext cx="6369073" cy="377950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82932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8279" y="489396"/>
            <a:ext cx="10153918" cy="776829"/>
          </a:xfrm>
        </p:spPr>
        <p:txBody>
          <a:bodyPr>
            <a:normAutofit fontScale="90000"/>
          </a:bodyPr>
          <a:lstStyle/>
          <a:p>
            <a:r>
              <a:rPr lang="en-US" sz="4400" b="1" dirty="0"/>
              <a:t>Why do you consider the channels you are using to be the most efficient ones?</a:t>
            </a:r>
          </a:p>
        </p:txBody>
      </p:sp>
      <p:sp>
        <p:nvSpPr>
          <p:cNvPr id="3" name="Content Placeholder 2"/>
          <p:cNvSpPr>
            <a:spLocks noGrp="1"/>
          </p:cNvSpPr>
          <p:nvPr>
            <p:ph idx="1"/>
          </p:nvPr>
        </p:nvSpPr>
        <p:spPr>
          <a:xfrm>
            <a:off x="475593" y="1655378"/>
            <a:ext cx="11240814" cy="1590098"/>
          </a:xfrm>
        </p:spPr>
        <p:txBody>
          <a:bodyPr>
            <a:normAutofit/>
          </a:bodyPr>
          <a:lstStyle/>
          <a:p>
            <a:pPr>
              <a:lnSpc>
                <a:spcPct val="120000"/>
              </a:lnSpc>
            </a:pPr>
            <a:endParaRPr lang="en-US" dirty="0" smtClean="0"/>
          </a:p>
        </p:txBody>
      </p:sp>
      <p:sp>
        <p:nvSpPr>
          <p:cNvPr id="5" name="Rectangle 4"/>
          <p:cNvSpPr/>
          <p:nvPr/>
        </p:nvSpPr>
        <p:spPr>
          <a:xfrm>
            <a:off x="2550016" y="6012808"/>
            <a:ext cx="6465195" cy="523220"/>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Why do you consider the channels you are using to be the most efficient ones? </a:t>
            </a:r>
          </a:p>
        </p:txBody>
      </p:sp>
      <p:graphicFrame>
        <p:nvGraphicFramePr>
          <p:cNvPr id="7" name="Chart 6"/>
          <p:cNvGraphicFramePr/>
          <p:nvPr>
            <p:extLst>
              <p:ext uri="{D42A27DB-BD31-4B8C-83A1-F6EECF244321}">
                <p14:modId xmlns:p14="http://schemas.microsoft.com/office/powerpoint/2010/main" val="1526909711"/>
              </p:ext>
            </p:extLst>
          </p:nvPr>
        </p:nvGraphicFramePr>
        <p:xfrm>
          <a:off x="2522113" y="1655378"/>
          <a:ext cx="6454462" cy="435743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538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0004" y="1079028"/>
            <a:ext cx="7276565" cy="4225124"/>
          </a:xfrm>
        </p:spPr>
        <p:txBody>
          <a:bodyPr>
            <a:normAutofit/>
          </a:bodyPr>
          <a:lstStyle/>
          <a:p>
            <a:r>
              <a:rPr lang="en-US" sz="6600" b="1" dirty="0" smtClean="0">
                <a:ln>
                  <a:solidFill>
                    <a:schemeClr val="accent2"/>
                  </a:solidFill>
                </a:ln>
              </a:rPr>
              <a:t>Motivation behind use of Digital and Social Media Marketing</a:t>
            </a:r>
            <a:endParaRPr lang="en-US" sz="6600" b="1" dirty="0">
              <a:ln>
                <a:solidFill>
                  <a:schemeClr val="accent2"/>
                </a:solidFill>
              </a:ln>
            </a:endParaRPr>
          </a:p>
        </p:txBody>
      </p:sp>
      <p:sp>
        <p:nvSpPr>
          <p:cNvPr id="4" name="Subtitle 3"/>
          <p:cNvSpPr>
            <a:spLocks noGrp="1"/>
          </p:cNvSpPr>
          <p:nvPr>
            <p:ph type="subTitle" idx="1"/>
          </p:nvPr>
        </p:nvSpPr>
        <p:spPr>
          <a:xfrm>
            <a:off x="2128344" y="5785944"/>
            <a:ext cx="4319753" cy="315311"/>
          </a:xfrm>
        </p:spPr>
        <p:txBody>
          <a:bodyPr>
            <a:normAutofit fontScale="85000" lnSpcReduction="20000"/>
          </a:bodyPr>
          <a:lstStyle/>
          <a:p>
            <a:endParaRPr lang="en-US" dirty="0"/>
          </a:p>
        </p:txBody>
      </p:sp>
    </p:spTree>
    <p:extLst>
      <p:ext uri="{BB962C8B-B14F-4D97-AF65-F5344CB8AC3E}">
        <p14:creationId xmlns:p14="http://schemas.microsoft.com/office/powerpoint/2010/main" val="485424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8279" y="489396"/>
            <a:ext cx="10153918" cy="776829"/>
          </a:xfrm>
        </p:spPr>
        <p:txBody>
          <a:bodyPr>
            <a:normAutofit fontScale="90000"/>
          </a:bodyPr>
          <a:lstStyle/>
          <a:p>
            <a:r>
              <a:rPr lang="en-US" sz="4400" b="1" dirty="0"/>
              <a:t>Number of years SMEs have been using Digital and Social Media Marketing</a:t>
            </a:r>
          </a:p>
        </p:txBody>
      </p:sp>
      <p:sp>
        <p:nvSpPr>
          <p:cNvPr id="3" name="Content Placeholder 2"/>
          <p:cNvSpPr>
            <a:spLocks noGrp="1"/>
          </p:cNvSpPr>
          <p:nvPr>
            <p:ph idx="1"/>
          </p:nvPr>
        </p:nvSpPr>
        <p:spPr>
          <a:xfrm>
            <a:off x="475593" y="1655378"/>
            <a:ext cx="11240814" cy="1590098"/>
          </a:xfrm>
        </p:spPr>
        <p:txBody>
          <a:bodyPr>
            <a:normAutofit/>
          </a:bodyPr>
          <a:lstStyle/>
          <a:p>
            <a:pPr>
              <a:lnSpc>
                <a:spcPct val="120000"/>
              </a:lnSpc>
            </a:pPr>
            <a:endParaRPr lang="en-US" dirty="0" smtClean="0"/>
          </a:p>
        </p:txBody>
      </p:sp>
      <p:sp>
        <p:nvSpPr>
          <p:cNvPr id="5" name="Rectangle 4"/>
          <p:cNvSpPr/>
          <p:nvPr/>
        </p:nvSpPr>
        <p:spPr>
          <a:xfrm>
            <a:off x="3152641" y="6051445"/>
            <a:ext cx="5656509" cy="523220"/>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Since how many years have you been using DSMM within your business?</a:t>
            </a:r>
          </a:p>
        </p:txBody>
      </p:sp>
      <p:graphicFrame>
        <p:nvGraphicFramePr>
          <p:cNvPr id="6" name="Chart 5"/>
          <p:cNvGraphicFramePr/>
          <p:nvPr>
            <p:extLst>
              <p:ext uri="{D42A27DB-BD31-4B8C-83A1-F6EECF244321}">
                <p14:modId xmlns:p14="http://schemas.microsoft.com/office/powerpoint/2010/main" val="1811081007"/>
              </p:ext>
            </p:extLst>
          </p:nvPr>
        </p:nvGraphicFramePr>
        <p:xfrm>
          <a:off x="3142445" y="2205037"/>
          <a:ext cx="5602309" cy="37321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67480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8279" y="489396"/>
            <a:ext cx="10153918" cy="776829"/>
          </a:xfrm>
        </p:spPr>
        <p:txBody>
          <a:bodyPr>
            <a:normAutofit fontScale="90000"/>
          </a:bodyPr>
          <a:lstStyle/>
          <a:p>
            <a:r>
              <a:rPr lang="en-US" sz="4400" b="1" dirty="0"/>
              <a:t>Motivation to start using Digital and Social Media Marketing?</a:t>
            </a:r>
          </a:p>
        </p:txBody>
      </p:sp>
      <p:sp>
        <p:nvSpPr>
          <p:cNvPr id="3" name="Content Placeholder 2"/>
          <p:cNvSpPr>
            <a:spLocks noGrp="1"/>
          </p:cNvSpPr>
          <p:nvPr>
            <p:ph idx="1"/>
          </p:nvPr>
        </p:nvSpPr>
        <p:spPr>
          <a:xfrm>
            <a:off x="475593" y="1655378"/>
            <a:ext cx="11240814" cy="1590098"/>
          </a:xfrm>
        </p:spPr>
        <p:txBody>
          <a:bodyPr>
            <a:normAutofit/>
          </a:bodyPr>
          <a:lstStyle/>
          <a:p>
            <a:pPr>
              <a:lnSpc>
                <a:spcPct val="120000"/>
              </a:lnSpc>
            </a:pPr>
            <a:endParaRPr lang="en-US" dirty="0" smtClean="0"/>
          </a:p>
        </p:txBody>
      </p:sp>
      <p:sp>
        <p:nvSpPr>
          <p:cNvPr id="5" name="Rectangle 4"/>
          <p:cNvSpPr/>
          <p:nvPr/>
        </p:nvSpPr>
        <p:spPr>
          <a:xfrm>
            <a:off x="2585971" y="6244627"/>
            <a:ext cx="6983032" cy="523220"/>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What made you start using Digital and Social Media marketing?</a:t>
            </a:r>
          </a:p>
        </p:txBody>
      </p:sp>
      <p:graphicFrame>
        <p:nvGraphicFramePr>
          <p:cNvPr id="7" name="Chart 6"/>
          <p:cNvGraphicFramePr/>
          <p:nvPr>
            <p:extLst>
              <p:ext uri="{D42A27DB-BD31-4B8C-83A1-F6EECF244321}">
                <p14:modId xmlns:p14="http://schemas.microsoft.com/office/powerpoint/2010/main" val="4230613424"/>
              </p:ext>
            </p:extLst>
          </p:nvPr>
        </p:nvGraphicFramePr>
        <p:xfrm>
          <a:off x="2601532" y="1607958"/>
          <a:ext cx="6928834" cy="46386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16907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a:t>Frequency of the use of Social Media for business purpose</a:t>
            </a:r>
          </a:p>
        </p:txBody>
      </p:sp>
      <p:sp>
        <p:nvSpPr>
          <p:cNvPr id="3" name="Content Placeholder 2"/>
          <p:cNvSpPr>
            <a:spLocks noGrp="1"/>
          </p:cNvSpPr>
          <p:nvPr>
            <p:ph sz="half" idx="1"/>
          </p:nvPr>
        </p:nvSpPr>
        <p:spPr/>
        <p:txBody>
          <a:bodyPr/>
          <a:lstStyle/>
          <a:p>
            <a:r>
              <a:rPr lang="en-US" dirty="0"/>
              <a:t>First bullet point here</a:t>
            </a:r>
          </a:p>
          <a:p>
            <a:r>
              <a:rPr lang="en-US" dirty="0"/>
              <a:t>Second bullet point here</a:t>
            </a:r>
          </a:p>
          <a:p>
            <a:r>
              <a:rPr lang="en-US" dirty="0"/>
              <a:t>Third bullet point here</a:t>
            </a:r>
          </a:p>
        </p:txBody>
      </p:sp>
      <p:sp>
        <p:nvSpPr>
          <p:cNvPr id="4" name="Content Placeholder 3"/>
          <p:cNvSpPr>
            <a:spLocks noGrp="1"/>
          </p:cNvSpPr>
          <p:nvPr>
            <p:ph sz="half" idx="2"/>
          </p:nvPr>
        </p:nvSpPr>
        <p:spPr/>
        <p:txBody>
          <a:bodyPr/>
          <a:lstStyle/>
          <a:p>
            <a:endParaRPr lang="en-US"/>
          </a:p>
        </p:txBody>
      </p:sp>
      <p:graphicFrame>
        <p:nvGraphicFramePr>
          <p:cNvPr id="6" name="Chart 5"/>
          <p:cNvGraphicFramePr/>
          <p:nvPr>
            <p:extLst>
              <p:ext uri="{D42A27DB-BD31-4B8C-83A1-F6EECF244321}">
                <p14:modId xmlns:p14="http://schemas.microsoft.com/office/powerpoint/2010/main" val="2806607096"/>
              </p:ext>
            </p:extLst>
          </p:nvPr>
        </p:nvGraphicFramePr>
        <p:xfrm>
          <a:off x="510396" y="1828798"/>
          <a:ext cx="4572000" cy="4343402"/>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425570" y="6185796"/>
            <a:ext cx="4681268" cy="523220"/>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How often do you use SM as part of your business activities?</a:t>
            </a:r>
          </a:p>
        </p:txBody>
      </p:sp>
      <p:graphicFrame>
        <p:nvGraphicFramePr>
          <p:cNvPr id="8" name="Chart 7"/>
          <p:cNvGraphicFramePr/>
          <p:nvPr>
            <p:extLst>
              <p:ext uri="{D42A27DB-BD31-4B8C-83A1-F6EECF244321}">
                <p14:modId xmlns:p14="http://schemas.microsoft.com/office/powerpoint/2010/main" val="3603400927"/>
              </p:ext>
            </p:extLst>
          </p:nvPr>
        </p:nvGraphicFramePr>
        <p:xfrm>
          <a:off x="6324600" y="1828798"/>
          <a:ext cx="4572000" cy="4343401"/>
        </p:xfrm>
        <a:graphic>
          <a:graphicData uri="http://schemas.openxmlformats.org/drawingml/2006/chart">
            <c:chart xmlns:c="http://schemas.openxmlformats.org/drawingml/2006/chart" xmlns:r="http://schemas.openxmlformats.org/officeDocument/2006/relationships" r:id="rId3"/>
          </a:graphicData>
        </a:graphic>
      </p:graphicFrame>
      <p:sp>
        <p:nvSpPr>
          <p:cNvPr id="9" name="Rectangle 8"/>
          <p:cNvSpPr/>
          <p:nvPr/>
        </p:nvSpPr>
        <p:spPr>
          <a:xfrm>
            <a:off x="6324599" y="6185796"/>
            <a:ext cx="4803475" cy="738664"/>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On a normal working day, how many updates and/or posts do you create on SM networks?</a:t>
            </a:r>
          </a:p>
        </p:txBody>
      </p:sp>
    </p:spTree>
    <p:extLst>
      <p:ext uri="{BB962C8B-B14F-4D97-AF65-F5344CB8AC3E}">
        <p14:creationId xmlns:p14="http://schemas.microsoft.com/office/powerpoint/2010/main" val="2933849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0004" y="1079028"/>
            <a:ext cx="7276565" cy="4225124"/>
          </a:xfrm>
        </p:spPr>
        <p:txBody>
          <a:bodyPr>
            <a:normAutofit/>
          </a:bodyPr>
          <a:lstStyle/>
          <a:p>
            <a:r>
              <a:rPr lang="en-US" sz="6600" b="1" dirty="0" smtClean="0">
                <a:ln>
                  <a:solidFill>
                    <a:schemeClr val="accent2"/>
                  </a:solidFill>
                </a:ln>
              </a:rPr>
              <a:t>Future plans regarding Digital and Social Media Marketing</a:t>
            </a:r>
            <a:endParaRPr lang="en-US" sz="6600" b="1" dirty="0">
              <a:ln>
                <a:solidFill>
                  <a:schemeClr val="accent2"/>
                </a:solidFill>
              </a:ln>
            </a:endParaRPr>
          </a:p>
        </p:txBody>
      </p:sp>
      <p:sp>
        <p:nvSpPr>
          <p:cNvPr id="4" name="Subtitle 3"/>
          <p:cNvSpPr>
            <a:spLocks noGrp="1"/>
          </p:cNvSpPr>
          <p:nvPr>
            <p:ph type="subTitle" idx="1"/>
          </p:nvPr>
        </p:nvSpPr>
        <p:spPr>
          <a:xfrm>
            <a:off x="2128344" y="5785944"/>
            <a:ext cx="4319753" cy="315311"/>
          </a:xfrm>
        </p:spPr>
        <p:txBody>
          <a:bodyPr>
            <a:normAutofit fontScale="85000" lnSpcReduction="20000"/>
          </a:bodyPr>
          <a:lstStyle/>
          <a:p>
            <a:endParaRPr lang="en-US" dirty="0"/>
          </a:p>
        </p:txBody>
      </p:sp>
    </p:spTree>
    <p:extLst>
      <p:ext uri="{BB962C8B-B14F-4D97-AF65-F5344CB8AC3E}">
        <p14:creationId xmlns:p14="http://schemas.microsoft.com/office/powerpoint/2010/main" val="3692121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Future plan concerning use of </a:t>
            </a:r>
            <a:r>
              <a:rPr lang="en-US" b="1" dirty="0" smtClean="0"/>
              <a:t>digital and social media marketing</a:t>
            </a:r>
            <a:endParaRPr lang="en-US" b="1" dirty="0"/>
          </a:p>
        </p:txBody>
      </p:sp>
      <p:sp>
        <p:nvSpPr>
          <p:cNvPr id="3" name="Content Placeholder 2"/>
          <p:cNvSpPr>
            <a:spLocks noGrp="1"/>
          </p:cNvSpPr>
          <p:nvPr>
            <p:ph sz="half" idx="1"/>
          </p:nvPr>
        </p:nvSpPr>
        <p:spPr>
          <a:xfrm>
            <a:off x="258792" y="1815203"/>
            <a:ext cx="5745193" cy="4343400"/>
          </a:xfrm>
        </p:spPr>
        <p:txBody>
          <a:bodyPr>
            <a:normAutofit/>
          </a:bodyPr>
          <a:lstStyle/>
          <a:p>
            <a:r>
              <a:rPr lang="en-US" dirty="0" smtClean="0"/>
              <a:t>43 SMEs are currently not using digital and social media marketing.</a:t>
            </a:r>
            <a:endParaRPr lang="en-US" dirty="0"/>
          </a:p>
          <a:p>
            <a:r>
              <a:rPr lang="en-US" dirty="0"/>
              <a:t>42% of them are still uncertain about wherever they will use DSM in the near future or </a:t>
            </a:r>
            <a:r>
              <a:rPr lang="en-US" dirty="0" smtClean="0"/>
              <a:t>not.</a:t>
            </a:r>
          </a:p>
          <a:p>
            <a:r>
              <a:rPr lang="en-US" dirty="0"/>
              <a:t>28% of the SMEs </a:t>
            </a:r>
            <a:r>
              <a:rPr lang="en-US" dirty="0" smtClean="0"/>
              <a:t>will not </a:t>
            </a:r>
            <a:r>
              <a:rPr lang="en-US" dirty="0"/>
              <a:t>be adopting DSMM </a:t>
            </a:r>
            <a:r>
              <a:rPr lang="en-US" dirty="0" smtClean="0"/>
              <a:t>despite the benefits that it offers.</a:t>
            </a:r>
          </a:p>
          <a:p>
            <a:r>
              <a:rPr lang="en-GB" dirty="0"/>
              <a:t>26% of them will soon be </a:t>
            </a:r>
            <a:r>
              <a:rPr lang="en-GB" dirty="0" smtClean="0"/>
              <a:t>implementing it.</a:t>
            </a:r>
            <a:endParaRPr lang="en-US" dirty="0"/>
          </a:p>
        </p:txBody>
      </p:sp>
      <p:sp>
        <p:nvSpPr>
          <p:cNvPr id="4" name="Content Placeholder 3"/>
          <p:cNvSpPr>
            <a:spLocks noGrp="1"/>
          </p:cNvSpPr>
          <p:nvPr>
            <p:ph sz="half" idx="2"/>
          </p:nvPr>
        </p:nvSpPr>
        <p:spPr/>
        <p:txBody>
          <a:bodyPr>
            <a:normAutofit/>
          </a:bodyPr>
          <a:lstStyle/>
          <a:p>
            <a:endParaRPr lang="en-US"/>
          </a:p>
        </p:txBody>
      </p:sp>
      <p:graphicFrame>
        <p:nvGraphicFramePr>
          <p:cNvPr id="6" name="Chart 5"/>
          <p:cNvGraphicFramePr/>
          <p:nvPr>
            <p:extLst>
              <p:ext uri="{D42A27DB-BD31-4B8C-83A1-F6EECF244321}">
                <p14:modId xmlns:p14="http://schemas.microsoft.com/office/powerpoint/2010/main" val="614754698"/>
              </p:ext>
            </p:extLst>
          </p:nvPr>
        </p:nvGraphicFramePr>
        <p:xfrm>
          <a:off x="6324600" y="1661373"/>
          <a:ext cx="4572000" cy="4343401"/>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6229081" y="6122555"/>
            <a:ext cx="4667519" cy="738664"/>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If you are currently NOT using DSMM, do you plan to use it in the near future?</a:t>
            </a:r>
          </a:p>
        </p:txBody>
      </p:sp>
    </p:spTree>
    <p:extLst>
      <p:ext uri="{BB962C8B-B14F-4D97-AF65-F5344CB8AC3E}">
        <p14:creationId xmlns:p14="http://schemas.microsoft.com/office/powerpoint/2010/main" val="2551494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8279" y="489396"/>
            <a:ext cx="10153918" cy="776829"/>
          </a:xfrm>
        </p:spPr>
        <p:txBody>
          <a:bodyPr>
            <a:normAutofit/>
          </a:bodyPr>
          <a:lstStyle/>
          <a:p>
            <a:r>
              <a:rPr lang="en-US" sz="4400" b="1" dirty="0"/>
              <a:t>Reasons behind not adopting DSMM</a:t>
            </a:r>
          </a:p>
        </p:txBody>
      </p:sp>
      <p:sp>
        <p:nvSpPr>
          <p:cNvPr id="3" name="Content Placeholder 2"/>
          <p:cNvSpPr>
            <a:spLocks noGrp="1"/>
          </p:cNvSpPr>
          <p:nvPr>
            <p:ph idx="1"/>
          </p:nvPr>
        </p:nvSpPr>
        <p:spPr>
          <a:xfrm>
            <a:off x="475593" y="1655378"/>
            <a:ext cx="11240814" cy="1590098"/>
          </a:xfrm>
        </p:spPr>
        <p:txBody>
          <a:bodyPr>
            <a:normAutofit/>
          </a:bodyPr>
          <a:lstStyle/>
          <a:p>
            <a:pPr>
              <a:lnSpc>
                <a:spcPct val="120000"/>
              </a:lnSpc>
            </a:pPr>
            <a:endParaRPr lang="en-US" dirty="0" smtClean="0"/>
          </a:p>
        </p:txBody>
      </p:sp>
      <p:sp>
        <p:nvSpPr>
          <p:cNvPr id="5" name="Rectangle 4"/>
          <p:cNvSpPr/>
          <p:nvPr/>
        </p:nvSpPr>
        <p:spPr>
          <a:xfrm>
            <a:off x="850006" y="6334780"/>
            <a:ext cx="8255357" cy="307777"/>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If your answer to </a:t>
            </a:r>
            <a:r>
              <a:rPr lang="en-US" sz="1400" i="1" dirty="0" smtClean="0">
                <a:solidFill>
                  <a:srgbClr val="000000"/>
                </a:solidFill>
                <a:latin typeface="Century Gothic" panose="020B0502020202020204" pitchFamily="34" charset="0"/>
                <a:ea typeface="MS Mincho"/>
                <a:cs typeface="Times New Roman" panose="02020603050405020304" pitchFamily="18" charset="0"/>
              </a:rPr>
              <a:t>the previous question </a:t>
            </a:r>
            <a:r>
              <a:rPr lang="en-US" sz="1400" i="1" dirty="0">
                <a:solidFill>
                  <a:srgbClr val="000000"/>
                </a:solidFill>
                <a:latin typeface="Century Gothic" panose="020B0502020202020204" pitchFamily="34" charset="0"/>
                <a:ea typeface="MS Mincho"/>
                <a:cs typeface="Times New Roman" panose="02020603050405020304" pitchFamily="18" charset="0"/>
              </a:rPr>
              <a:t>is No or Maybe, say why?</a:t>
            </a:r>
          </a:p>
        </p:txBody>
      </p:sp>
      <p:graphicFrame>
        <p:nvGraphicFramePr>
          <p:cNvPr id="6" name="Chart 5"/>
          <p:cNvGraphicFramePr/>
          <p:nvPr>
            <p:extLst>
              <p:ext uri="{D42A27DB-BD31-4B8C-83A1-F6EECF244321}">
                <p14:modId xmlns:p14="http://schemas.microsoft.com/office/powerpoint/2010/main" val="153259688"/>
              </p:ext>
            </p:extLst>
          </p:nvPr>
        </p:nvGraphicFramePr>
        <p:xfrm>
          <a:off x="798489" y="1655378"/>
          <a:ext cx="10419009" cy="467940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52862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8279" y="489396"/>
            <a:ext cx="10153918" cy="776829"/>
          </a:xfrm>
        </p:spPr>
        <p:txBody>
          <a:bodyPr>
            <a:normAutofit fontScale="90000"/>
          </a:bodyPr>
          <a:lstStyle/>
          <a:p>
            <a:r>
              <a:rPr lang="en-US" sz="4400" b="1" dirty="0"/>
              <a:t>Reasons </a:t>
            </a:r>
            <a:r>
              <a:rPr lang="en-US" sz="4400" b="1" dirty="0" smtClean="0"/>
              <a:t>behind implementing DSMM in near future</a:t>
            </a:r>
            <a:endParaRPr lang="en-US" sz="4400" b="1" dirty="0"/>
          </a:p>
        </p:txBody>
      </p:sp>
      <p:sp>
        <p:nvSpPr>
          <p:cNvPr id="3" name="Content Placeholder 2"/>
          <p:cNvSpPr>
            <a:spLocks noGrp="1"/>
          </p:cNvSpPr>
          <p:nvPr>
            <p:ph idx="1"/>
          </p:nvPr>
        </p:nvSpPr>
        <p:spPr>
          <a:xfrm>
            <a:off x="475593" y="1655378"/>
            <a:ext cx="11240814" cy="1590098"/>
          </a:xfrm>
        </p:spPr>
        <p:txBody>
          <a:bodyPr>
            <a:normAutofit/>
          </a:bodyPr>
          <a:lstStyle/>
          <a:p>
            <a:pPr>
              <a:lnSpc>
                <a:spcPct val="120000"/>
              </a:lnSpc>
            </a:pPr>
            <a:endParaRPr lang="en-US" dirty="0" smtClean="0"/>
          </a:p>
        </p:txBody>
      </p:sp>
      <p:sp>
        <p:nvSpPr>
          <p:cNvPr id="5" name="Rectangle 4"/>
          <p:cNvSpPr/>
          <p:nvPr/>
        </p:nvSpPr>
        <p:spPr>
          <a:xfrm>
            <a:off x="2575775" y="6025687"/>
            <a:ext cx="6542467" cy="523220"/>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If you would implement DSMM in the near future, what is it you want to achieve? </a:t>
            </a:r>
          </a:p>
        </p:txBody>
      </p:sp>
      <p:graphicFrame>
        <p:nvGraphicFramePr>
          <p:cNvPr id="7" name="Chart 6"/>
          <p:cNvGraphicFramePr/>
          <p:nvPr>
            <p:extLst>
              <p:ext uri="{D42A27DB-BD31-4B8C-83A1-F6EECF244321}">
                <p14:modId xmlns:p14="http://schemas.microsoft.com/office/powerpoint/2010/main" val="1116716158"/>
              </p:ext>
            </p:extLst>
          </p:nvPr>
        </p:nvGraphicFramePr>
        <p:xfrm>
          <a:off x="2665927" y="1655377"/>
          <a:ext cx="6439436" cy="42817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92413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t>At a glance</a:t>
            </a:r>
            <a:endParaRPr lang="en-US" sz="4400" b="1" dirty="0"/>
          </a:p>
        </p:txBody>
      </p:sp>
      <p:sp>
        <p:nvSpPr>
          <p:cNvPr id="3" name="Content Placeholder 2"/>
          <p:cNvSpPr>
            <a:spLocks noGrp="1"/>
          </p:cNvSpPr>
          <p:nvPr>
            <p:ph idx="1"/>
          </p:nvPr>
        </p:nvSpPr>
        <p:spPr>
          <a:xfrm>
            <a:off x="520262" y="1828799"/>
            <a:ext cx="11240814" cy="4871546"/>
          </a:xfrm>
        </p:spPr>
        <p:txBody>
          <a:bodyPr>
            <a:normAutofit fontScale="85000" lnSpcReduction="10000"/>
          </a:bodyPr>
          <a:lstStyle/>
          <a:p>
            <a:pPr>
              <a:lnSpc>
                <a:spcPct val="120000"/>
              </a:lnSpc>
            </a:pPr>
            <a:r>
              <a:rPr lang="en-US" b="1" u="sng" dirty="0" smtClean="0">
                <a:solidFill>
                  <a:srgbClr val="C00000"/>
                </a:solidFill>
              </a:rPr>
              <a:t>Awareness of DSMM</a:t>
            </a:r>
            <a:r>
              <a:rPr lang="en-US" b="1" dirty="0" smtClean="0">
                <a:solidFill>
                  <a:srgbClr val="C00000"/>
                </a:solidFill>
              </a:rPr>
              <a:t>: </a:t>
            </a:r>
            <a:r>
              <a:rPr lang="en-US" dirty="0" smtClean="0"/>
              <a:t>The majority of SMEs are aware of Digital and Social Media Marketing.</a:t>
            </a:r>
          </a:p>
          <a:p>
            <a:pPr>
              <a:lnSpc>
                <a:spcPct val="120000"/>
              </a:lnSpc>
            </a:pPr>
            <a:r>
              <a:rPr lang="en-US" b="1" u="sng" dirty="0" smtClean="0">
                <a:solidFill>
                  <a:srgbClr val="C00000"/>
                </a:solidFill>
              </a:rPr>
              <a:t>Perception of Relevance of DSMM</a:t>
            </a:r>
            <a:r>
              <a:rPr lang="en-US" b="1" dirty="0" smtClean="0">
                <a:solidFill>
                  <a:srgbClr val="C00000"/>
                </a:solidFill>
              </a:rPr>
              <a:t>:</a:t>
            </a:r>
            <a:r>
              <a:rPr lang="en-US" b="1" dirty="0" smtClean="0"/>
              <a:t> </a:t>
            </a:r>
            <a:r>
              <a:rPr lang="en-US" dirty="0" smtClean="0"/>
              <a:t>While eight in 10 SMEs find DSMM useful and easy to use, a minority of SMEs find it either irrelevant to their business or can simply do without them. Less than two in 10 SMEs find it complicated and do not understand it at all.</a:t>
            </a:r>
          </a:p>
          <a:p>
            <a:pPr>
              <a:lnSpc>
                <a:spcPct val="110000"/>
              </a:lnSpc>
            </a:pPr>
            <a:r>
              <a:rPr lang="en-US" b="1" u="sng" dirty="0" smtClean="0">
                <a:solidFill>
                  <a:srgbClr val="C00000"/>
                </a:solidFill>
              </a:rPr>
              <a:t>Use of Social Media</a:t>
            </a:r>
            <a:r>
              <a:rPr lang="en-US" b="1" dirty="0" smtClean="0">
                <a:solidFill>
                  <a:srgbClr val="C00000"/>
                </a:solidFill>
              </a:rPr>
              <a:t>: </a:t>
            </a:r>
            <a:r>
              <a:rPr lang="en-US" dirty="0" smtClean="0"/>
              <a:t>Out of 151 SMEs surveyed, 108 are using social media and most of them use Social Media less than one hour per day for both personal and business use.</a:t>
            </a:r>
          </a:p>
          <a:p>
            <a:pPr>
              <a:lnSpc>
                <a:spcPct val="110000"/>
              </a:lnSpc>
            </a:pPr>
            <a:r>
              <a:rPr lang="en-US" b="1" u="sng" dirty="0" smtClean="0">
                <a:solidFill>
                  <a:srgbClr val="C00000"/>
                </a:solidFill>
              </a:rPr>
              <a:t>Managing DSMM</a:t>
            </a:r>
            <a:r>
              <a:rPr lang="en-US" b="1" dirty="0" smtClean="0">
                <a:solidFill>
                  <a:srgbClr val="C00000"/>
                </a:solidFill>
              </a:rPr>
              <a:t>: </a:t>
            </a:r>
            <a:r>
              <a:rPr lang="en-US" dirty="0" smtClean="0"/>
              <a:t>Almost half of the SMEs say that the owners or managers manage the DSMM of the company. Only a small minority of SMEs have a qualified marketing staff that manage their DSMM.</a:t>
            </a:r>
          </a:p>
          <a:p>
            <a:pPr>
              <a:lnSpc>
                <a:spcPct val="110000"/>
              </a:lnSpc>
            </a:pPr>
            <a:r>
              <a:rPr lang="en-US" b="1" u="sng" dirty="0" smtClean="0">
                <a:solidFill>
                  <a:srgbClr val="C00000"/>
                </a:solidFill>
              </a:rPr>
              <a:t>Approaching SME Support Institutions</a:t>
            </a:r>
            <a:r>
              <a:rPr lang="en-US" b="1" dirty="0" smtClean="0">
                <a:solidFill>
                  <a:srgbClr val="C00000"/>
                </a:solidFill>
              </a:rPr>
              <a:t>: </a:t>
            </a:r>
            <a:r>
              <a:rPr lang="en-US" dirty="0" smtClean="0"/>
              <a:t>More than one-third of the SMEs say that they do not approach SME Support Institutions because the procedures are time-consuming.</a:t>
            </a:r>
          </a:p>
        </p:txBody>
      </p:sp>
    </p:spTree>
    <p:extLst>
      <p:ext uri="{BB962C8B-B14F-4D97-AF65-F5344CB8AC3E}">
        <p14:creationId xmlns:p14="http://schemas.microsoft.com/office/powerpoint/2010/main" val="3069131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0004" y="1079028"/>
            <a:ext cx="7276565" cy="4225124"/>
          </a:xfrm>
        </p:spPr>
        <p:txBody>
          <a:bodyPr>
            <a:normAutofit/>
          </a:bodyPr>
          <a:lstStyle/>
          <a:p>
            <a:r>
              <a:rPr lang="en-US" sz="6600" b="1" dirty="0" smtClean="0">
                <a:ln>
                  <a:solidFill>
                    <a:schemeClr val="accent2"/>
                  </a:solidFill>
                </a:ln>
              </a:rPr>
              <a:t>Digital and Social Media Marketing strategies</a:t>
            </a:r>
            <a:endParaRPr lang="en-US" sz="6600" b="1" dirty="0">
              <a:ln>
                <a:solidFill>
                  <a:schemeClr val="accent2"/>
                </a:solidFill>
              </a:ln>
            </a:endParaRPr>
          </a:p>
        </p:txBody>
      </p:sp>
      <p:sp>
        <p:nvSpPr>
          <p:cNvPr id="4" name="Subtitle 3"/>
          <p:cNvSpPr>
            <a:spLocks noGrp="1"/>
          </p:cNvSpPr>
          <p:nvPr>
            <p:ph type="subTitle" idx="1"/>
          </p:nvPr>
        </p:nvSpPr>
        <p:spPr>
          <a:xfrm>
            <a:off x="2128344" y="5785944"/>
            <a:ext cx="4319753" cy="315311"/>
          </a:xfrm>
        </p:spPr>
        <p:txBody>
          <a:bodyPr>
            <a:normAutofit fontScale="85000" lnSpcReduction="20000"/>
          </a:bodyPr>
          <a:lstStyle/>
          <a:p>
            <a:endParaRPr lang="en-US" dirty="0"/>
          </a:p>
        </p:txBody>
      </p:sp>
    </p:spTree>
    <p:extLst>
      <p:ext uri="{BB962C8B-B14F-4D97-AF65-F5344CB8AC3E}">
        <p14:creationId xmlns:p14="http://schemas.microsoft.com/office/powerpoint/2010/main" val="2077675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8279" y="489396"/>
            <a:ext cx="10153918" cy="776829"/>
          </a:xfrm>
        </p:spPr>
        <p:txBody>
          <a:bodyPr>
            <a:normAutofit fontScale="90000"/>
          </a:bodyPr>
          <a:lstStyle/>
          <a:p>
            <a:r>
              <a:rPr lang="en-US" sz="4400" b="1" dirty="0"/>
              <a:t>Tailored content for Digital and Social Media Marketing</a:t>
            </a:r>
          </a:p>
        </p:txBody>
      </p:sp>
      <p:sp>
        <p:nvSpPr>
          <p:cNvPr id="3" name="Content Placeholder 2"/>
          <p:cNvSpPr>
            <a:spLocks noGrp="1"/>
          </p:cNvSpPr>
          <p:nvPr>
            <p:ph idx="1"/>
          </p:nvPr>
        </p:nvSpPr>
        <p:spPr>
          <a:xfrm>
            <a:off x="475593" y="1655378"/>
            <a:ext cx="11240814" cy="1590098"/>
          </a:xfrm>
        </p:spPr>
        <p:txBody>
          <a:bodyPr>
            <a:normAutofit/>
          </a:bodyPr>
          <a:lstStyle/>
          <a:p>
            <a:pPr>
              <a:lnSpc>
                <a:spcPct val="120000"/>
              </a:lnSpc>
            </a:pPr>
            <a:endParaRPr lang="en-US" dirty="0" smtClean="0"/>
          </a:p>
        </p:txBody>
      </p:sp>
      <p:sp>
        <p:nvSpPr>
          <p:cNvPr id="5" name="Rectangle 4"/>
          <p:cNvSpPr/>
          <p:nvPr/>
        </p:nvSpPr>
        <p:spPr>
          <a:xfrm>
            <a:off x="2378937" y="6141110"/>
            <a:ext cx="6983032" cy="523220"/>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Do you create tailored content for your </a:t>
            </a:r>
            <a:r>
              <a:rPr lang="en-US" sz="1400" i="1" dirty="0" smtClean="0">
                <a:solidFill>
                  <a:srgbClr val="000000"/>
                </a:solidFill>
                <a:latin typeface="Century Gothic" panose="020B0502020202020204" pitchFamily="34" charset="0"/>
                <a:ea typeface="MS Mincho"/>
                <a:cs typeface="Times New Roman" panose="02020603050405020304" pitchFamily="18" charset="0"/>
              </a:rPr>
              <a:t>Digital and Social Media Marketing?</a:t>
            </a:r>
            <a:endParaRPr lang="en-US" sz="1400" i="1" dirty="0">
              <a:solidFill>
                <a:srgbClr val="000000"/>
              </a:solidFill>
              <a:latin typeface="Century Gothic" panose="020B0502020202020204" pitchFamily="34" charset="0"/>
              <a:ea typeface="MS Mincho"/>
              <a:cs typeface="Times New Roman" panose="02020603050405020304" pitchFamily="18" charset="0"/>
            </a:endParaRPr>
          </a:p>
        </p:txBody>
      </p:sp>
      <p:graphicFrame>
        <p:nvGraphicFramePr>
          <p:cNvPr id="6" name="Chart 5"/>
          <p:cNvGraphicFramePr/>
          <p:nvPr>
            <p:extLst>
              <p:ext uri="{D42A27DB-BD31-4B8C-83A1-F6EECF244321}">
                <p14:modId xmlns:p14="http://schemas.microsoft.com/office/powerpoint/2010/main" val="1187219914"/>
              </p:ext>
            </p:extLst>
          </p:nvPr>
        </p:nvGraphicFramePr>
        <p:xfrm>
          <a:off x="2380892" y="2035025"/>
          <a:ext cx="7056406" cy="395170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6928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8279" y="489396"/>
            <a:ext cx="10153918" cy="776829"/>
          </a:xfrm>
        </p:spPr>
        <p:txBody>
          <a:bodyPr>
            <a:normAutofit fontScale="90000"/>
          </a:bodyPr>
          <a:lstStyle/>
          <a:p>
            <a:r>
              <a:rPr lang="en-US" sz="4400" b="1" dirty="0" smtClean="0"/>
              <a:t>Have you develop your Digital and Social Media Marketing strategies?</a:t>
            </a:r>
            <a:endParaRPr lang="en-US" sz="4400" b="1" dirty="0"/>
          </a:p>
        </p:txBody>
      </p:sp>
      <p:sp>
        <p:nvSpPr>
          <p:cNvPr id="3" name="Content Placeholder 2"/>
          <p:cNvSpPr>
            <a:spLocks noGrp="1"/>
          </p:cNvSpPr>
          <p:nvPr>
            <p:ph idx="1"/>
          </p:nvPr>
        </p:nvSpPr>
        <p:spPr>
          <a:xfrm>
            <a:off x="475593" y="1655378"/>
            <a:ext cx="11240814" cy="1590098"/>
          </a:xfrm>
        </p:spPr>
        <p:txBody>
          <a:bodyPr>
            <a:normAutofit/>
          </a:bodyPr>
          <a:lstStyle/>
          <a:p>
            <a:pPr>
              <a:lnSpc>
                <a:spcPct val="120000"/>
              </a:lnSpc>
            </a:pPr>
            <a:endParaRPr lang="en-US" dirty="0" smtClean="0"/>
          </a:p>
        </p:txBody>
      </p:sp>
      <p:sp>
        <p:nvSpPr>
          <p:cNvPr id="5" name="Rectangle 4"/>
          <p:cNvSpPr/>
          <p:nvPr/>
        </p:nvSpPr>
        <p:spPr>
          <a:xfrm>
            <a:off x="2378937" y="6141110"/>
            <a:ext cx="6661546" cy="523220"/>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Have you developed your </a:t>
            </a:r>
            <a:r>
              <a:rPr lang="en-US" sz="1400" i="1" dirty="0" smtClean="0">
                <a:solidFill>
                  <a:srgbClr val="000000"/>
                </a:solidFill>
                <a:latin typeface="Century Gothic" panose="020B0502020202020204" pitchFamily="34" charset="0"/>
                <a:ea typeface="MS Mincho"/>
                <a:cs typeface="Times New Roman" panose="02020603050405020304" pitchFamily="18" charset="0"/>
              </a:rPr>
              <a:t>Digital and Social Media Marketing </a:t>
            </a:r>
            <a:r>
              <a:rPr lang="en-US" sz="1400" i="1" dirty="0">
                <a:solidFill>
                  <a:srgbClr val="000000"/>
                </a:solidFill>
                <a:latin typeface="Century Gothic" panose="020B0502020202020204" pitchFamily="34" charset="0"/>
                <a:ea typeface="MS Mincho"/>
                <a:cs typeface="Times New Roman" panose="02020603050405020304" pitchFamily="18" charset="0"/>
              </a:rPr>
              <a:t>strategies?</a:t>
            </a:r>
          </a:p>
        </p:txBody>
      </p:sp>
      <p:graphicFrame>
        <p:nvGraphicFramePr>
          <p:cNvPr id="7" name="Chart 6"/>
          <p:cNvGraphicFramePr/>
          <p:nvPr>
            <p:extLst>
              <p:ext uri="{D42A27DB-BD31-4B8C-83A1-F6EECF244321}">
                <p14:modId xmlns:p14="http://schemas.microsoft.com/office/powerpoint/2010/main" val="2883466635"/>
              </p:ext>
            </p:extLst>
          </p:nvPr>
        </p:nvGraphicFramePr>
        <p:xfrm>
          <a:off x="2378937" y="2273926"/>
          <a:ext cx="6558029" cy="36783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92669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1064" y="498987"/>
            <a:ext cx="11800936" cy="776829"/>
          </a:xfrm>
        </p:spPr>
        <p:txBody>
          <a:bodyPr>
            <a:noAutofit/>
          </a:bodyPr>
          <a:lstStyle/>
          <a:p>
            <a:r>
              <a:rPr lang="en-US" sz="3900" b="1" dirty="0" smtClean="0"/>
              <a:t>Are these Digital and Social Media Marketing strategies incorporated with your marketing plans?</a:t>
            </a:r>
            <a:endParaRPr lang="en-US" sz="3900" b="1" dirty="0"/>
          </a:p>
        </p:txBody>
      </p:sp>
      <p:sp>
        <p:nvSpPr>
          <p:cNvPr id="3" name="Content Placeholder 2"/>
          <p:cNvSpPr>
            <a:spLocks noGrp="1"/>
          </p:cNvSpPr>
          <p:nvPr>
            <p:ph idx="1"/>
          </p:nvPr>
        </p:nvSpPr>
        <p:spPr>
          <a:xfrm>
            <a:off x="475593" y="1655378"/>
            <a:ext cx="11240814" cy="1590098"/>
          </a:xfrm>
        </p:spPr>
        <p:txBody>
          <a:bodyPr>
            <a:normAutofit/>
          </a:bodyPr>
          <a:lstStyle/>
          <a:p>
            <a:pPr>
              <a:lnSpc>
                <a:spcPct val="120000"/>
              </a:lnSpc>
            </a:pPr>
            <a:endParaRPr lang="en-US" dirty="0" smtClean="0"/>
          </a:p>
        </p:txBody>
      </p:sp>
      <p:sp>
        <p:nvSpPr>
          <p:cNvPr id="5" name="Rectangle 4"/>
          <p:cNvSpPr/>
          <p:nvPr/>
        </p:nvSpPr>
        <p:spPr>
          <a:xfrm>
            <a:off x="2765227" y="6089352"/>
            <a:ext cx="5878441" cy="523220"/>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Are these </a:t>
            </a:r>
            <a:r>
              <a:rPr lang="en-US" sz="1400" i="1" dirty="0" smtClean="0">
                <a:solidFill>
                  <a:srgbClr val="000000"/>
                </a:solidFill>
                <a:latin typeface="Century Gothic" panose="020B0502020202020204" pitchFamily="34" charset="0"/>
                <a:ea typeface="MS Mincho"/>
                <a:cs typeface="Times New Roman" panose="02020603050405020304" pitchFamily="18" charset="0"/>
              </a:rPr>
              <a:t>Digital and Social Media Marketing </a:t>
            </a:r>
            <a:r>
              <a:rPr lang="en-US" sz="1400" i="1" dirty="0">
                <a:solidFill>
                  <a:srgbClr val="000000"/>
                </a:solidFill>
                <a:latin typeface="Century Gothic" panose="020B0502020202020204" pitchFamily="34" charset="0"/>
                <a:ea typeface="MS Mincho"/>
                <a:cs typeface="Times New Roman" panose="02020603050405020304" pitchFamily="18" charset="0"/>
              </a:rPr>
              <a:t>strategies incorporated with your marketing plans?</a:t>
            </a:r>
          </a:p>
        </p:txBody>
      </p:sp>
      <p:graphicFrame>
        <p:nvGraphicFramePr>
          <p:cNvPr id="6" name="Chart 5"/>
          <p:cNvGraphicFramePr/>
          <p:nvPr>
            <p:extLst>
              <p:ext uri="{D42A27DB-BD31-4B8C-83A1-F6EECF244321}">
                <p14:modId xmlns:p14="http://schemas.microsoft.com/office/powerpoint/2010/main" val="3966157834"/>
              </p:ext>
            </p:extLst>
          </p:nvPr>
        </p:nvGraphicFramePr>
        <p:xfrm>
          <a:off x="2762519" y="2221538"/>
          <a:ext cx="5794885" cy="371343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69483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8279" y="489396"/>
            <a:ext cx="10153918" cy="776829"/>
          </a:xfrm>
        </p:spPr>
        <p:txBody>
          <a:bodyPr>
            <a:normAutofit fontScale="90000"/>
          </a:bodyPr>
          <a:lstStyle/>
          <a:p>
            <a:r>
              <a:rPr lang="en-US" sz="4400" b="1" dirty="0" smtClean="0"/>
              <a:t>Digital and Social Media Marketing </a:t>
            </a:r>
            <a:r>
              <a:rPr lang="en-US" sz="4400" b="1" dirty="0"/>
              <a:t>tactics and strategies</a:t>
            </a:r>
          </a:p>
        </p:txBody>
      </p:sp>
      <p:sp>
        <p:nvSpPr>
          <p:cNvPr id="3" name="Content Placeholder 2"/>
          <p:cNvSpPr>
            <a:spLocks noGrp="1"/>
          </p:cNvSpPr>
          <p:nvPr>
            <p:ph idx="1"/>
          </p:nvPr>
        </p:nvSpPr>
        <p:spPr>
          <a:xfrm>
            <a:off x="475593" y="1655378"/>
            <a:ext cx="11240814" cy="1590098"/>
          </a:xfrm>
        </p:spPr>
        <p:txBody>
          <a:bodyPr>
            <a:normAutofit/>
          </a:bodyPr>
          <a:lstStyle/>
          <a:p>
            <a:pPr>
              <a:lnSpc>
                <a:spcPct val="120000"/>
              </a:lnSpc>
            </a:pPr>
            <a:endParaRPr lang="en-US" dirty="0" smtClean="0"/>
          </a:p>
        </p:txBody>
      </p:sp>
      <p:sp>
        <p:nvSpPr>
          <p:cNvPr id="5" name="Rectangle 4"/>
          <p:cNvSpPr/>
          <p:nvPr/>
        </p:nvSpPr>
        <p:spPr>
          <a:xfrm>
            <a:off x="2765227" y="6141110"/>
            <a:ext cx="6661546" cy="523220"/>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Have you created specific </a:t>
            </a:r>
            <a:r>
              <a:rPr lang="en-US" sz="1400" i="1" dirty="0" smtClean="0">
                <a:solidFill>
                  <a:srgbClr val="000000"/>
                </a:solidFill>
                <a:latin typeface="Century Gothic" panose="020B0502020202020204" pitchFamily="34" charset="0"/>
                <a:ea typeface="MS Mincho"/>
                <a:cs typeface="Times New Roman" panose="02020603050405020304" pitchFamily="18" charset="0"/>
              </a:rPr>
              <a:t>Digital and Social Media Marketing </a:t>
            </a:r>
            <a:r>
              <a:rPr lang="en-US" sz="1400" i="1" dirty="0">
                <a:solidFill>
                  <a:srgbClr val="000000"/>
                </a:solidFill>
                <a:latin typeface="Century Gothic" panose="020B0502020202020204" pitchFamily="34" charset="0"/>
                <a:ea typeface="MS Mincho"/>
                <a:cs typeface="Times New Roman" panose="02020603050405020304" pitchFamily="18" charset="0"/>
              </a:rPr>
              <a:t>tactics related to your strategies?</a:t>
            </a:r>
          </a:p>
        </p:txBody>
      </p:sp>
      <p:graphicFrame>
        <p:nvGraphicFramePr>
          <p:cNvPr id="6" name="Chart 5"/>
          <p:cNvGraphicFramePr/>
          <p:nvPr>
            <p:extLst>
              <p:ext uri="{D42A27DB-BD31-4B8C-83A1-F6EECF244321}">
                <p14:modId xmlns:p14="http://schemas.microsoft.com/office/powerpoint/2010/main" val="356593852"/>
              </p:ext>
            </p:extLst>
          </p:nvPr>
        </p:nvGraphicFramePr>
        <p:xfrm>
          <a:off x="2797553" y="2364413"/>
          <a:ext cx="6136224" cy="354401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84676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39" y="528034"/>
            <a:ext cx="7276565" cy="3771566"/>
          </a:xfrm>
        </p:spPr>
        <p:txBody>
          <a:bodyPr>
            <a:normAutofit/>
          </a:bodyPr>
          <a:lstStyle/>
          <a:p>
            <a:r>
              <a:rPr lang="en-US" sz="6600" b="1" dirty="0" smtClean="0">
                <a:ln>
                  <a:solidFill>
                    <a:schemeClr val="accent2"/>
                  </a:solidFill>
                </a:ln>
              </a:rPr>
              <a:t>Online sales</a:t>
            </a:r>
            <a:endParaRPr lang="en-US" sz="6600" b="1" dirty="0">
              <a:ln>
                <a:solidFill>
                  <a:schemeClr val="accent2"/>
                </a:solidFill>
              </a:ln>
            </a:endParaRPr>
          </a:p>
        </p:txBody>
      </p:sp>
      <p:sp>
        <p:nvSpPr>
          <p:cNvPr id="4" name="Subtitle 3"/>
          <p:cNvSpPr>
            <a:spLocks noGrp="1"/>
          </p:cNvSpPr>
          <p:nvPr>
            <p:ph type="subTitle" idx="1"/>
          </p:nvPr>
        </p:nvSpPr>
        <p:spPr>
          <a:xfrm>
            <a:off x="2128344" y="5785944"/>
            <a:ext cx="4319753" cy="315311"/>
          </a:xfrm>
        </p:spPr>
        <p:txBody>
          <a:bodyPr>
            <a:normAutofit fontScale="85000" lnSpcReduction="20000"/>
          </a:bodyPr>
          <a:lstStyle/>
          <a:p>
            <a:endParaRPr lang="en-US" dirty="0"/>
          </a:p>
        </p:txBody>
      </p:sp>
    </p:spTree>
    <p:extLst>
      <p:ext uri="{BB962C8B-B14F-4D97-AF65-F5344CB8AC3E}">
        <p14:creationId xmlns:p14="http://schemas.microsoft.com/office/powerpoint/2010/main" val="1213971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Online sales</a:t>
            </a:r>
            <a:endParaRPr lang="en-US" b="1" dirty="0"/>
          </a:p>
        </p:txBody>
      </p:sp>
      <p:sp>
        <p:nvSpPr>
          <p:cNvPr id="3" name="Content Placeholder 2"/>
          <p:cNvSpPr>
            <a:spLocks noGrp="1"/>
          </p:cNvSpPr>
          <p:nvPr>
            <p:ph sz="half" idx="1"/>
          </p:nvPr>
        </p:nvSpPr>
        <p:spPr>
          <a:xfrm>
            <a:off x="208472" y="1811544"/>
            <a:ext cx="5899030" cy="4882553"/>
          </a:xfrm>
        </p:spPr>
        <p:txBody>
          <a:bodyPr>
            <a:normAutofit/>
          </a:bodyPr>
          <a:lstStyle/>
          <a:p>
            <a:r>
              <a:rPr lang="en-US" dirty="0" smtClean="0"/>
              <a:t>86% of SMEs do not sell online, only 14% sell online.</a:t>
            </a:r>
          </a:p>
          <a:p>
            <a:r>
              <a:rPr lang="en-US" dirty="0" smtClean="0"/>
              <a:t>Out of those selling online, 80% of them sell online to foreign customers.</a:t>
            </a:r>
            <a:endParaRPr lang="en-US" dirty="0"/>
          </a:p>
          <a:p>
            <a:r>
              <a:rPr lang="en-US" dirty="0" smtClean="0"/>
              <a:t>The majority of SMEs that sell online are from the Manufacturing and Retail sector.</a:t>
            </a:r>
          </a:p>
          <a:p>
            <a:r>
              <a:rPr lang="en-US" dirty="0" smtClean="0"/>
              <a:t>Similarly, the majority of SMEs selling online to foreigners are from the Manufacturing and Retail sector. </a:t>
            </a:r>
            <a:endParaRPr lang="en-US" dirty="0"/>
          </a:p>
        </p:txBody>
      </p:sp>
      <p:sp>
        <p:nvSpPr>
          <p:cNvPr id="4" name="Content Placeholder 3"/>
          <p:cNvSpPr>
            <a:spLocks noGrp="1"/>
          </p:cNvSpPr>
          <p:nvPr>
            <p:ph sz="half" idx="2"/>
          </p:nvPr>
        </p:nvSpPr>
        <p:spPr/>
        <p:txBody>
          <a:bodyPr>
            <a:normAutofit/>
          </a:bodyPr>
          <a:lstStyle/>
          <a:p>
            <a:endParaRPr lang="en-US"/>
          </a:p>
        </p:txBody>
      </p:sp>
      <p:graphicFrame>
        <p:nvGraphicFramePr>
          <p:cNvPr id="6" name="Chart 5"/>
          <p:cNvGraphicFramePr/>
          <p:nvPr>
            <p:extLst>
              <p:ext uri="{D42A27DB-BD31-4B8C-83A1-F6EECF244321}">
                <p14:modId xmlns:p14="http://schemas.microsoft.com/office/powerpoint/2010/main" val="4193767044"/>
              </p:ext>
            </p:extLst>
          </p:nvPr>
        </p:nvGraphicFramePr>
        <p:xfrm>
          <a:off x="6324600" y="1570006"/>
          <a:ext cx="4572000" cy="272594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p:nvPr>
            <p:extLst>
              <p:ext uri="{D42A27DB-BD31-4B8C-83A1-F6EECF244321}">
                <p14:modId xmlns:p14="http://schemas.microsoft.com/office/powerpoint/2010/main" val="1337985426"/>
              </p:ext>
            </p:extLst>
          </p:nvPr>
        </p:nvGraphicFramePr>
        <p:xfrm>
          <a:off x="6324600" y="4438650"/>
          <a:ext cx="4572000" cy="22899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95960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5892" y="1511445"/>
            <a:ext cx="7276565" cy="3771566"/>
          </a:xfrm>
        </p:spPr>
        <p:txBody>
          <a:bodyPr>
            <a:normAutofit/>
          </a:bodyPr>
          <a:lstStyle/>
          <a:p>
            <a:r>
              <a:rPr lang="en-US" sz="6600" b="1" dirty="0" smtClean="0">
                <a:ln>
                  <a:solidFill>
                    <a:schemeClr val="accent2"/>
                  </a:solidFill>
                </a:ln>
              </a:rPr>
              <a:t>Monitoring and measuring Digital and Social Media Marketing</a:t>
            </a:r>
            <a:endParaRPr lang="en-US" sz="6600" b="1" dirty="0">
              <a:ln>
                <a:solidFill>
                  <a:schemeClr val="accent2"/>
                </a:solidFill>
              </a:ln>
            </a:endParaRPr>
          </a:p>
        </p:txBody>
      </p:sp>
      <p:sp>
        <p:nvSpPr>
          <p:cNvPr id="4" name="Subtitle 3"/>
          <p:cNvSpPr>
            <a:spLocks noGrp="1"/>
          </p:cNvSpPr>
          <p:nvPr>
            <p:ph type="subTitle" idx="1"/>
          </p:nvPr>
        </p:nvSpPr>
        <p:spPr>
          <a:xfrm>
            <a:off x="2128344" y="5785944"/>
            <a:ext cx="4319753" cy="315311"/>
          </a:xfrm>
        </p:spPr>
        <p:txBody>
          <a:bodyPr>
            <a:normAutofit fontScale="85000" lnSpcReduction="20000"/>
          </a:bodyPr>
          <a:lstStyle/>
          <a:p>
            <a:endParaRPr lang="en-US" dirty="0"/>
          </a:p>
        </p:txBody>
      </p:sp>
    </p:spTree>
    <p:extLst>
      <p:ext uri="{BB962C8B-B14F-4D97-AF65-F5344CB8AC3E}">
        <p14:creationId xmlns:p14="http://schemas.microsoft.com/office/powerpoint/2010/main" val="3328760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8279" y="489396"/>
            <a:ext cx="10153918" cy="776829"/>
          </a:xfrm>
        </p:spPr>
        <p:txBody>
          <a:bodyPr>
            <a:normAutofit fontScale="90000"/>
          </a:bodyPr>
          <a:lstStyle/>
          <a:p>
            <a:r>
              <a:rPr lang="en-US" sz="4400" b="1" dirty="0" smtClean="0"/>
              <a:t>Digital and Social Media monitoring analytics</a:t>
            </a:r>
            <a:endParaRPr lang="en-US" sz="4400" b="1" dirty="0"/>
          </a:p>
        </p:txBody>
      </p:sp>
      <p:sp>
        <p:nvSpPr>
          <p:cNvPr id="3" name="Content Placeholder 2"/>
          <p:cNvSpPr>
            <a:spLocks noGrp="1"/>
          </p:cNvSpPr>
          <p:nvPr>
            <p:ph idx="1"/>
          </p:nvPr>
        </p:nvSpPr>
        <p:spPr>
          <a:xfrm>
            <a:off x="475593" y="1655378"/>
            <a:ext cx="11240814" cy="1590098"/>
          </a:xfrm>
        </p:spPr>
        <p:txBody>
          <a:bodyPr>
            <a:normAutofit/>
          </a:bodyPr>
          <a:lstStyle/>
          <a:p>
            <a:pPr>
              <a:lnSpc>
                <a:spcPct val="120000"/>
              </a:lnSpc>
            </a:pPr>
            <a:endParaRPr lang="en-US" dirty="0" smtClean="0"/>
          </a:p>
        </p:txBody>
      </p:sp>
      <p:sp>
        <p:nvSpPr>
          <p:cNvPr id="5" name="Rectangle 4"/>
          <p:cNvSpPr/>
          <p:nvPr/>
        </p:nvSpPr>
        <p:spPr>
          <a:xfrm>
            <a:off x="2765227" y="6141110"/>
            <a:ext cx="6661546" cy="523220"/>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Do you have </a:t>
            </a:r>
            <a:r>
              <a:rPr lang="en-US" sz="1400" i="1" dirty="0" smtClean="0">
                <a:solidFill>
                  <a:srgbClr val="000000"/>
                </a:solidFill>
                <a:latin typeface="Century Gothic" panose="020B0502020202020204" pitchFamily="34" charset="0"/>
                <a:ea typeface="MS Mincho"/>
                <a:cs typeface="Times New Roman" panose="02020603050405020304" pitchFamily="18" charset="0"/>
              </a:rPr>
              <a:t>Digital and Social Media </a:t>
            </a:r>
            <a:r>
              <a:rPr lang="en-US" sz="1400" i="1" dirty="0">
                <a:solidFill>
                  <a:srgbClr val="000000"/>
                </a:solidFill>
                <a:latin typeface="Century Gothic" panose="020B0502020202020204" pitchFamily="34" charset="0"/>
                <a:ea typeface="MS Mincho"/>
                <a:cs typeface="Times New Roman" panose="02020603050405020304" pitchFamily="18" charset="0"/>
              </a:rPr>
              <a:t>monitoring analytics in place?</a:t>
            </a:r>
          </a:p>
        </p:txBody>
      </p:sp>
      <p:graphicFrame>
        <p:nvGraphicFramePr>
          <p:cNvPr id="7" name="Chart 6"/>
          <p:cNvGraphicFramePr/>
          <p:nvPr>
            <p:extLst>
              <p:ext uri="{D42A27DB-BD31-4B8C-83A1-F6EECF244321}">
                <p14:modId xmlns:p14="http://schemas.microsoft.com/office/powerpoint/2010/main" val="291993018"/>
              </p:ext>
            </p:extLst>
          </p:nvPr>
        </p:nvGraphicFramePr>
        <p:xfrm>
          <a:off x="2765227" y="2083426"/>
          <a:ext cx="6661546" cy="40576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28805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8279" y="489396"/>
            <a:ext cx="10153918" cy="776829"/>
          </a:xfrm>
        </p:spPr>
        <p:txBody>
          <a:bodyPr>
            <a:normAutofit fontScale="90000"/>
          </a:bodyPr>
          <a:lstStyle/>
          <a:p>
            <a:r>
              <a:rPr lang="en-US" sz="4400" b="1" dirty="0" smtClean="0"/>
              <a:t>Conversion of Digital and Social Media information into effective data</a:t>
            </a:r>
            <a:endParaRPr lang="en-US" sz="4400" b="1" dirty="0"/>
          </a:p>
        </p:txBody>
      </p:sp>
      <p:sp>
        <p:nvSpPr>
          <p:cNvPr id="3" name="Content Placeholder 2"/>
          <p:cNvSpPr>
            <a:spLocks noGrp="1"/>
          </p:cNvSpPr>
          <p:nvPr>
            <p:ph idx="1"/>
          </p:nvPr>
        </p:nvSpPr>
        <p:spPr>
          <a:xfrm>
            <a:off x="475593" y="1655378"/>
            <a:ext cx="11240814" cy="1590098"/>
          </a:xfrm>
        </p:spPr>
        <p:txBody>
          <a:bodyPr>
            <a:normAutofit/>
          </a:bodyPr>
          <a:lstStyle/>
          <a:p>
            <a:pPr>
              <a:lnSpc>
                <a:spcPct val="120000"/>
              </a:lnSpc>
            </a:pPr>
            <a:endParaRPr lang="en-US" dirty="0" smtClean="0"/>
          </a:p>
        </p:txBody>
      </p:sp>
      <p:sp>
        <p:nvSpPr>
          <p:cNvPr id="5" name="Rectangle 4"/>
          <p:cNvSpPr/>
          <p:nvPr/>
        </p:nvSpPr>
        <p:spPr>
          <a:xfrm>
            <a:off x="2765227" y="5973685"/>
            <a:ext cx="6661546" cy="523220"/>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Is the </a:t>
            </a:r>
            <a:r>
              <a:rPr lang="en-US" sz="1400" i="1" dirty="0" smtClean="0">
                <a:solidFill>
                  <a:srgbClr val="000000"/>
                </a:solidFill>
                <a:latin typeface="Century Gothic" panose="020B0502020202020204" pitchFamily="34" charset="0"/>
                <a:ea typeface="MS Mincho"/>
                <a:cs typeface="Times New Roman" panose="02020603050405020304" pitchFamily="18" charset="0"/>
              </a:rPr>
              <a:t>Digital and Social Media </a:t>
            </a:r>
            <a:r>
              <a:rPr lang="en-US" sz="1400" i="1" dirty="0">
                <a:solidFill>
                  <a:srgbClr val="000000"/>
                </a:solidFill>
                <a:latin typeface="Century Gothic" panose="020B0502020202020204" pitchFamily="34" charset="0"/>
                <a:ea typeface="MS Mincho"/>
                <a:cs typeface="Times New Roman" panose="02020603050405020304" pitchFamily="18" charset="0"/>
              </a:rPr>
              <a:t>information collected being converted to effective data?</a:t>
            </a:r>
          </a:p>
        </p:txBody>
      </p:sp>
      <p:graphicFrame>
        <p:nvGraphicFramePr>
          <p:cNvPr id="6" name="Chart 5"/>
          <p:cNvGraphicFramePr/>
          <p:nvPr>
            <p:extLst>
              <p:ext uri="{D42A27DB-BD31-4B8C-83A1-F6EECF244321}">
                <p14:modId xmlns:p14="http://schemas.microsoft.com/office/powerpoint/2010/main" val="3659963763"/>
              </p:ext>
            </p:extLst>
          </p:nvPr>
        </p:nvGraphicFramePr>
        <p:xfrm>
          <a:off x="2467155" y="2092950"/>
          <a:ext cx="6556075" cy="38937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51845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t>At a glance</a:t>
            </a:r>
            <a:endParaRPr lang="en-US" sz="4400" b="1" dirty="0"/>
          </a:p>
        </p:txBody>
      </p:sp>
      <p:sp>
        <p:nvSpPr>
          <p:cNvPr id="3" name="Content Placeholder 2"/>
          <p:cNvSpPr>
            <a:spLocks noGrp="1"/>
          </p:cNvSpPr>
          <p:nvPr>
            <p:ph idx="1"/>
          </p:nvPr>
        </p:nvSpPr>
        <p:spPr>
          <a:xfrm>
            <a:off x="520262" y="1828799"/>
            <a:ext cx="11240814" cy="4918842"/>
          </a:xfrm>
        </p:spPr>
        <p:txBody>
          <a:bodyPr>
            <a:normAutofit fontScale="85000" lnSpcReduction="20000"/>
          </a:bodyPr>
          <a:lstStyle/>
          <a:p>
            <a:pPr>
              <a:lnSpc>
                <a:spcPct val="120000"/>
              </a:lnSpc>
            </a:pPr>
            <a:r>
              <a:rPr lang="en-US" b="1" u="sng" dirty="0" smtClean="0">
                <a:solidFill>
                  <a:srgbClr val="C00000"/>
                </a:solidFill>
              </a:rPr>
              <a:t>Top three marketing tools</a:t>
            </a:r>
            <a:r>
              <a:rPr lang="en-US" b="1" dirty="0" smtClean="0">
                <a:solidFill>
                  <a:srgbClr val="C00000"/>
                </a:solidFill>
              </a:rPr>
              <a:t>: </a:t>
            </a:r>
            <a:r>
              <a:rPr lang="en-US" dirty="0" smtClean="0"/>
              <a:t>Among all the marketing tools available to SMEs, the majority of them use Facebook, word of mouth and flyers.</a:t>
            </a:r>
          </a:p>
          <a:p>
            <a:pPr>
              <a:lnSpc>
                <a:spcPct val="120000"/>
              </a:lnSpc>
            </a:pPr>
            <a:r>
              <a:rPr lang="en-US" b="1" u="sng" dirty="0" smtClean="0">
                <a:solidFill>
                  <a:srgbClr val="C00000"/>
                </a:solidFill>
              </a:rPr>
              <a:t>Future plans regarding DSMM</a:t>
            </a:r>
            <a:r>
              <a:rPr lang="en-US" b="1" dirty="0" smtClean="0">
                <a:solidFill>
                  <a:srgbClr val="C00000"/>
                </a:solidFill>
              </a:rPr>
              <a:t>: </a:t>
            </a:r>
            <a:r>
              <a:rPr lang="en-US" dirty="0" smtClean="0"/>
              <a:t>Out of the 43 SMEs who are not currently using DSMM, almost three-fourths of them say “no” or “maybe”. Only three in 10 SMEs say that they will or is currently in process of implementing DSMM. And the main reason for not adopting DSMM is lack of knowledge and expertise to start using it.</a:t>
            </a:r>
          </a:p>
          <a:p>
            <a:r>
              <a:rPr lang="en-US" b="1" u="sng" dirty="0" smtClean="0">
                <a:solidFill>
                  <a:srgbClr val="C00000"/>
                </a:solidFill>
              </a:rPr>
              <a:t>DSMM strategies</a:t>
            </a:r>
            <a:r>
              <a:rPr lang="en-US" b="1" dirty="0" smtClean="0">
                <a:solidFill>
                  <a:srgbClr val="C00000"/>
                </a:solidFill>
              </a:rPr>
              <a:t>: </a:t>
            </a:r>
            <a:r>
              <a:rPr lang="en-US" dirty="0" smtClean="0"/>
              <a:t>The majority of SMEs have not developed DSMM strategies.</a:t>
            </a:r>
          </a:p>
          <a:p>
            <a:pPr>
              <a:lnSpc>
                <a:spcPct val="120000"/>
              </a:lnSpc>
            </a:pPr>
            <a:r>
              <a:rPr lang="en-US" b="1" u="sng" dirty="0" smtClean="0">
                <a:solidFill>
                  <a:srgbClr val="C00000"/>
                </a:solidFill>
              </a:rPr>
              <a:t>Benefits derived from using DSMM</a:t>
            </a:r>
            <a:r>
              <a:rPr lang="en-US" b="1" dirty="0" smtClean="0">
                <a:solidFill>
                  <a:srgbClr val="C00000"/>
                </a:solidFill>
              </a:rPr>
              <a:t>: </a:t>
            </a:r>
            <a:r>
              <a:rPr lang="en-US" dirty="0" smtClean="0"/>
              <a:t>The three main benefits that the SMEs have derived from using DSMM are namely: (a) have access to wider audience, (b) have more visibility for their products/services and (c) cheaper than traditional marketing.</a:t>
            </a:r>
          </a:p>
          <a:p>
            <a:pPr>
              <a:lnSpc>
                <a:spcPct val="120000"/>
              </a:lnSpc>
            </a:pPr>
            <a:r>
              <a:rPr lang="en-US" b="1" u="sng" dirty="0" smtClean="0">
                <a:solidFill>
                  <a:srgbClr val="C00000"/>
                </a:solidFill>
              </a:rPr>
              <a:t>Online sales</a:t>
            </a:r>
            <a:r>
              <a:rPr lang="en-US" b="1" dirty="0" smtClean="0">
                <a:solidFill>
                  <a:srgbClr val="C00000"/>
                </a:solidFill>
              </a:rPr>
              <a:t>: </a:t>
            </a:r>
            <a:r>
              <a:rPr lang="en-US" dirty="0" smtClean="0"/>
              <a:t>The majority of SMEs do not sell online and out of the few SMEs that sell online, they are mostly from the Manufacturing and Retail sector.</a:t>
            </a:r>
          </a:p>
        </p:txBody>
      </p:sp>
    </p:spTree>
    <p:extLst>
      <p:ext uri="{BB962C8B-B14F-4D97-AF65-F5344CB8AC3E}">
        <p14:creationId xmlns:p14="http://schemas.microsoft.com/office/powerpoint/2010/main" val="3114612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8279" y="489396"/>
            <a:ext cx="10153918" cy="776829"/>
          </a:xfrm>
        </p:spPr>
        <p:txBody>
          <a:bodyPr>
            <a:normAutofit fontScale="90000"/>
          </a:bodyPr>
          <a:lstStyle/>
          <a:p>
            <a:r>
              <a:rPr lang="en-US" sz="4400" b="1" dirty="0" smtClean="0"/>
              <a:t>Measuring the benefits of Digital and Social Media Marketing</a:t>
            </a:r>
            <a:endParaRPr lang="en-US" sz="4400" b="1" dirty="0"/>
          </a:p>
        </p:txBody>
      </p:sp>
      <p:sp>
        <p:nvSpPr>
          <p:cNvPr id="3" name="Content Placeholder 2"/>
          <p:cNvSpPr>
            <a:spLocks noGrp="1"/>
          </p:cNvSpPr>
          <p:nvPr>
            <p:ph idx="1"/>
          </p:nvPr>
        </p:nvSpPr>
        <p:spPr>
          <a:xfrm>
            <a:off x="475593" y="1655378"/>
            <a:ext cx="11240814" cy="1590098"/>
          </a:xfrm>
        </p:spPr>
        <p:txBody>
          <a:bodyPr>
            <a:normAutofit/>
          </a:bodyPr>
          <a:lstStyle/>
          <a:p>
            <a:pPr>
              <a:lnSpc>
                <a:spcPct val="120000"/>
              </a:lnSpc>
            </a:pPr>
            <a:endParaRPr lang="en-US" dirty="0" smtClean="0"/>
          </a:p>
        </p:txBody>
      </p:sp>
      <p:sp>
        <p:nvSpPr>
          <p:cNvPr id="5" name="Rectangle 4"/>
          <p:cNvSpPr/>
          <p:nvPr/>
        </p:nvSpPr>
        <p:spPr>
          <a:xfrm>
            <a:off x="2765227" y="6179747"/>
            <a:ext cx="6661546" cy="523220"/>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How do you measure/evaluate the benefits derived from your use of </a:t>
            </a:r>
            <a:r>
              <a:rPr lang="en-US" sz="1400" i="1" dirty="0" smtClean="0">
                <a:solidFill>
                  <a:srgbClr val="000000"/>
                </a:solidFill>
                <a:latin typeface="Century Gothic" panose="020B0502020202020204" pitchFamily="34" charset="0"/>
                <a:ea typeface="MS Mincho"/>
                <a:cs typeface="Times New Roman" panose="02020603050405020304" pitchFamily="18" charset="0"/>
              </a:rPr>
              <a:t>Digital and Social Media Marketing?</a:t>
            </a:r>
            <a:endParaRPr lang="en-US" sz="1400" i="1" dirty="0">
              <a:solidFill>
                <a:srgbClr val="000000"/>
              </a:solidFill>
              <a:latin typeface="Century Gothic" panose="020B0502020202020204" pitchFamily="34" charset="0"/>
              <a:ea typeface="MS Mincho"/>
              <a:cs typeface="Times New Roman" panose="02020603050405020304" pitchFamily="18" charset="0"/>
            </a:endParaRPr>
          </a:p>
        </p:txBody>
      </p:sp>
      <p:graphicFrame>
        <p:nvGraphicFramePr>
          <p:cNvPr id="7" name="Chart 6"/>
          <p:cNvGraphicFramePr/>
          <p:nvPr>
            <p:extLst>
              <p:ext uri="{D42A27DB-BD31-4B8C-83A1-F6EECF244321}">
                <p14:modId xmlns:p14="http://schemas.microsoft.com/office/powerpoint/2010/main" val="160242913"/>
              </p:ext>
            </p:extLst>
          </p:nvPr>
        </p:nvGraphicFramePr>
        <p:xfrm>
          <a:off x="2765227" y="1655377"/>
          <a:ext cx="6137233" cy="452437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97557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5892" y="1511445"/>
            <a:ext cx="7276565" cy="3771566"/>
          </a:xfrm>
        </p:spPr>
        <p:txBody>
          <a:bodyPr>
            <a:normAutofit/>
          </a:bodyPr>
          <a:lstStyle/>
          <a:p>
            <a:r>
              <a:rPr lang="en-US" sz="6600" b="1" dirty="0" smtClean="0">
                <a:ln>
                  <a:solidFill>
                    <a:schemeClr val="accent2"/>
                  </a:solidFill>
                </a:ln>
              </a:rPr>
              <a:t>Effectiveness of Digital Marketing channels on sales</a:t>
            </a:r>
            <a:endParaRPr lang="en-US" sz="6600" b="1" dirty="0">
              <a:ln>
                <a:solidFill>
                  <a:schemeClr val="accent2"/>
                </a:solidFill>
              </a:ln>
            </a:endParaRPr>
          </a:p>
        </p:txBody>
      </p:sp>
      <p:sp>
        <p:nvSpPr>
          <p:cNvPr id="4" name="Subtitle 3"/>
          <p:cNvSpPr>
            <a:spLocks noGrp="1"/>
          </p:cNvSpPr>
          <p:nvPr>
            <p:ph type="subTitle" idx="1"/>
          </p:nvPr>
        </p:nvSpPr>
        <p:spPr>
          <a:xfrm>
            <a:off x="2128344" y="5785944"/>
            <a:ext cx="4319753" cy="315311"/>
          </a:xfrm>
        </p:spPr>
        <p:txBody>
          <a:bodyPr>
            <a:normAutofit fontScale="85000" lnSpcReduction="20000"/>
          </a:bodyPr>
          <a:lstStyle/>
          <a:p>
            <a:endParaRPr lang="en-US" dirty="0"/>
          </a:p>
        </p:txBody>
      </p:sp>
    </p:spTree>
    <p:extLst>
      <p:ext uri="{BB962C8B-B14F-4D97-AF65-F5344CB8AC3E}">
        <p14:creationId xmlns:p14="http://schemas.microsoft.com/office/powerpoint/2010/main" val="2217775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8279" y="489396"/>
            <a:ext cx="10153918" cy="776829"/>
          </a:xfrm>
        </p:spPr>
        <p:txBody>
          <a:bodyPr>
            <a:normAutofit fontScale="90000"/>
          </a:bodyPr>
          <a:lstStyle/>
          <a:p>
            <a:r>
              <a:rPr lang="en-US" sz="4400" b="1" dirty="0"/>
              <a:t>Effectiveness of </a:t>
            </a:r>
            <a:r>
              <a:rPr lang="en-US" sz="4400" b="1" dirty="0" smtClean="0"/>
              <a:t>Digital Marketing </a:t>
            </a:r>
            <a:r>
              <a:rPr lang="en-US" sz="4400" b="1" dirty="0"/>
              <a:t>channels on sales</a:t>
            </a:r>
          </a:p>
        </p:txBody>
      </p:sp>
      <p:sp>
        <p:nvSpPr>
          <p:cNvPr id="5" name="Rectangle 4"/>
          <p:cNvSpPr/>
          <p:nvPr/>
        </p:nvSpPr>
        <p:spPr>
          <a:xfrm>
            <a:off x="2765227" y="6334780"/>
            <a:ext cx="6661546" cy="523220"/>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Please rate the effectiveness of the following digital marketing channels on your sales.</a:t>
            </a:r>
          </a:p>
        </p:txBody>
      </p:sp>
      <p:graphicFrame>
        <p:nvGraphicFramePr>
          <p:cNvPr id="6" name="Chart 5"/>
          <p:cNvGraphicFramePr/>
          <p:nvPr>
            <p:extLst>
              <p:ext uri="{D42A27DB-BD31-4B8C-83A1-F6EECF244321}">
                <p14:modId xmlns:p14="http://schemas.microsoft.com/office/powerpoint/2010/main" val="1990109190"/>
              </p:ext>
            </p:extLst>
          </p:nvPr>
        </p:nvGraphicFramePr>
        <p:xfrm>
          <a:off x="914400" y="1542198"/>
          <a:ext cx="10181229" cy="47925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75392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1650" y="2356834"/>
            <a:ext cx="7276565" cy="1844352"/>
          </a:xfrm>
        </p:spPr>
        <p:txBody>
          <a:bodyPr>
            <a:normAutofit/>
          </a:bodyPr>
          <a:lstStyle/>
          <a:p>
            <a:r>
              <a:rPr lang="en-US" sz="6600" b="1" dirty="0" smtClean="0">
                <a:ln>
                  <a:solidFill>
                    <a:schemeClr val="accent2"/>
                  </a:solidFill>
                </a:ln>
              </a:rPr>
              <a:t>Spending pattern</a:t>
            </a:r>
            <a:endParaRPr lang="en-US" sz="6600" b="1" dirty="0">
              <a:ln>
                <a:solidFill>
                  <a:schemeClr val="accent2"/>
                </a:solidFill>
              </a:ln>
            </a:endParaRPr>
          </a:p>
        </p:txBody>
      </p:sp>
      <p:sp>
        <p:nvSpPr>
          <p:cNvPr id="4" name="Subtitle 3"/>
          <p:cNvSpPr>
            <a:spLocks noGrp="1"/>
          </p:cNvSpPr>
          <p:nvPr>
            <p:ph type="subTitle" idx="1"/>
          </p:nvPr>
        </p:nvSpPr>
        <p:spPr>
          <a:xfrm>
            <a:off x="2128344" y="5785944"/>
            <a:ext cx="4319753" cy="315311"/>
          </a:xfrm>
        </p:spPr>
        <p:txBody>
          <a:bodyPr>
            <a:normAutofit fontScale="85000" lnSpcReduction="20000"/>
          </a:bodyPr>
          <a:lstStyle/>
          <a:p>
            <a:endParaRPr lang="en-US" dirty="0"/>
          </a:p>
        </p:txBody>
      </p:sp>
    </p:spTree>
    <p:extLst>
      <p:ext uri="{BB962C8B-B14F-4D97-AF65-F5344CB8AC3E}">
        <p14:creationId xmlns:p14="http://schemas.microsoft.com/office/powerpoint/2010/main" val="2758423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1675" y="517941"/>
            <a:ext cx="11075830" cy="776829"/>
          </a:xfrm>
        </p:spPr>
        <p:txBody>
          <a:bodyPr>
            <a:normAutofit fontScale="90000"/>
          </a:bodyPr>
          <a:lstStyle/>
          <a:p>
            <a:r>
              <a:rPr lang="en-US" sz="4400" b="1" dirty="0" smtClean="0"/>
              <a:t>Maintain, increase or reduce your current spending on your digital marketing activities?</a:t>
            </a:r>
            <a:endParaRPr lang="en-US" sz="4400" b="1" dirty="0"/>
          </a:p>
        </p:txBody>
      </p:sp>
      <p:sp>
        <p:nvSpPr>
          <p:cNvPr id="3" name="Content Placeholder 2"/>
          <p:cNvSpPr>
            <a:spLocks noGrp="1"/>
          </p:cNvSpPr>
          <p:nvPr>
            <p:ph idx="1"/>
          </p:nvPr>
        </p:nvSpPr>
        <p:spPr>
          <a:xfrm>
            <a:off x="475593" y="1655378"/>
            <a:ext cx="11240814" cy="1590098"/>
          </a:xfrm>
        </p:spPr>
        <p:txBody>
          <a:bodyPr>
            <a:normAutofit/>
          </a:bodyPr>
          <a:lstStyle/>
          <a:p>
            <a:pPr>
              <a:lnSpc>
                <a:spcPct val="120000"/>
              </a:lnSpc>
            </a:pPr>
            <a:endParaRPr lang="en-US" dirty="0" smtClean="0"/>
          </a:p>
        </p:txBody>
      </p:sp>
      <p:sp>
        <p:nvSpPr>
          <p:cNvPr id="5" name="Rectangle 4"/>
          <p:cNvSpPr/>
          <p:nvPr/>
        </p:nvSpPr>
        <p:spPr>
          <a:xfrm>
            <a:off x="2765227" y="6179747"/>
            <a:ext cx="6661546" cy="523220"/>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Will you maintain, increase or reduce your current spending on your DM activities in in the next 12 months?</a:t>
            </a:r>
          </a:p>
        </p:txBody>
      </p:sp>
      <p:graphicFrame>
        <p:nvGraphicFramePr>
          <p:cNvPr id="7" name="Chart 6"/>
          <p:cNvGraphicFramePr/>
          <p:nvPr>
            <p:extLst>
              <p:ext uri="{D42A27DB-BD31-4B8C-83A1-F6EECF244321}">
                <p14:modId xmlns:p14="http://schemas.microsoft.com/office/powerpoint/2010/main" val="3588488403"/>
              </p:ext>
            </p:extLst>
          </p:nvPr>
        </p:nvGraphicFramePr>
        <p:xfrm>
          <a:off x="2765227" y="2209933"/>
          <a:ext cx="6237105" cy="377662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93252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1675" y="517941"/>
            <a:ext cx="11075830" cy="776829"/>
          </a:xfrm>
        </p:spPr>
        <p:txBody>
          <a:bodyPr>
            <a:normAutofit/>
          </a:bodyPr>
          <a:lstStyle/>
          <a:p>
            <a:r>
              <a:rPr lang="en-GB" sz="4400" b="1" dirty="0"/>
              <a:t>Investment in the coming 12 months</a:t>
            </a:r>
            <a:endParaRPr lang="en-US" sz="4400" b="1" dirty="0"/>
          </a:p>
        </p:txBody>
      </p:sp>
      <p:sp>
        <p:nvSpPr>
          <p:cNvPr id="3" name="Content Placeholder 2"/>
          <p:cNvSpPr>
            <a:spLocks noGrp="1"/>
          </p:cNvSpPr>
          <p:nvPr>
            <p:ph idx="1"/>
          </p:nvPr>
        </p:nvSpPr>
        <p:spPr>
          <a:xfrm>
            <a:off x="475593" y="1655378"/>
            <a:ext cx="11240814" cy="1590098"/>
          </a:xfrm>
        </p:spPr>
        <p:txBody>
          <a:bodyPr>
            <a:normAutofit/>
          </a:bodyPr>
          <a:lstStyle/>
          <a:p>
            <a:pPr>
              <a:lnSpc>
                <a:spcPct val="120000"/>
              </a:lnSpc>
            </a:pPr>
            <a:endParaRPr lang="en-US" dirty="0" smtClean="0"/>
          </a:p>
        </p:txBody>
      </p:sp>
      <p:sp>
        <p:nvSpPr>
          <p:cNvPr id="5" name="Rectangle 4"/>
          <p:cNvSpPr/>
          <p:nvPr/>
        </p:nvSpPr>
        <p:spPr>
          <a:xfrm>
            <a:off x="2559165" y="6179747"/>
            <a:ext cx="6661546" cy="523220"/>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Which digital marketing activities will you focus on or invest further in the next 12 months?</a:t>
            </a:r>
          </a:p>
        </p:txBody>
      </p:sp>
      <p:graphicFrame>
        <p:nvGraphicFramePr>
          <p:cNvPr id="6" name="Chart 5"/>
          <p:cNvGraphicFramePr/>
          <p:nvPr>
            <p:extLst>
              <p:ext uri="{D42A27DB-BD31-4B8C-83A1-F6EECF244321}">
                <p14:modId xmlns:p14="http://schemas.microsoft.com/office/powerpoint/2010/main" val="2871196558"/>
              </p:ext>
            </p:extLst>
          </p:nvPr>
        </p:nvGraphicFramePr>
        <p:xfrm>
          <a:off x="2625143" y="2045325"/>
          <a:ext cx="6621888" cy="413442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20652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3014" y="2923504"/>
            <a:ext cx="7276565" cy="1844352"/>
          </a:xfrm>
        </p:spPr>
        <p:txBody>
          <a:bodyPr>
            <a:normAutofit fontScale="90000"/>
          </a:bodyPr>
          <a:lstStyle/>
          <a:p>
            <a:r>
              <a:rPr lang="en-US" sz="6600" b="1" dirty="0" smtClean="0">
                <a:ln>
                  <a:solidFill>
                    <a:schemeClr val="accent2"/>
                  </a:solidFill>
                </a:ln>
              </a:rPr>
              <a:t>Optimum use of Digital and Social Media Marketing</a:t>
            </a:r>
            <a:endParaRPr lang="en-US" sz="6600" b="1" dirty="0">
              <a:ln>
                <a:solidFill>
                  <a:schemeClr val="accent2"/>
                </a:solidFill>
              </a:ln>
            </a:endParaRPr>
          </a:p>
        </p:txBody>
      </p:sp>
      <p:sp>
        <p:nvSpPr>
          <p:cNvPr id="4" name="Subtitle 3"/>
          <p:cNvSpPr>
            <a:spLocks noGrp="1"/>
          </p:cNvSpPr>
          <p:nvPr>
            <p:ph type="subTitle" idx="1"/>
          </p:nvPr>
        </p:nvSpPr>
        <p:spPr>
          <a:xfrm>
            <a:off x="2128344" y="5785944"/>
            <a:ext cx="4319753" cy="315311"/>
          </a:xfrm>
        </p:spPr>
        <p:txBody>
          <a:bodyPr>
            <a:normAutofit fontScale="85000" lnSpcReduction="20000"/>
          </a:bodyPr>
          <a:lstStyle/>
          <a:p>
            <a:endParaRPr lang="en-US" dirty="0"/>
          </a:p>
        </p:txBody>
      </p:sp>
    </p:spTree>
    <p:extLst>
      <p:ext uri="{BB962C8B-B14F-4D97-AF65-F5344CB8AC3E}">
        <p14:creationId xmlns:p14="http://schemas.microsoft.com/office/powerpoint/2010/main" val="949491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1675" y="517941"/>
            <a:ext cx="11075830" cy="776829"/>
          </a:xfrm>
        </p:spPr>
        <p:txBody>
          <a:bodyPr>
            <a:normAutofit fontScale="90000"/>
          </a:bodyPr>
          <a:lstStyle/>
          <a:p>
            <a:r>
              <a:rPr lang="en-GB" sz="4400" b="1" dirty="0"/>
              <a:t>Is optimum use being made of Digital and Social Media Marketing?</a:t>
            </a:r>
            <a:endParaRPr lang="en-US" sz="4400" b="1" dirty="0"/>
          </a:p>
        </p:txBody>
      </p:sp>
      <p:sp>
        <p:nvSpPr>
          <p:cNvPr id="3" name="Content Placeholder 2"/>
          <p:cNvSpPr>
            <a:spLocks noGrp="1"/>
          </p:cNvSpPr>
          <p:nvPr>
            <p:ph idx="1"/>
          </p:nvPr>
        </p:nvSpPr>
        <p:spPr>
          <a:xfrm>
            <a:off x="475593" y="1655378"/>
            <a:ext cx="11240814" cy="1590098"/>
          </a:xfrm>
        </p:spPr>
        <p:txBody>
          <a:bodyPr>
            <a:normAutofit/>
          </a:bodyPr>
          <a:lstStyle/>
          <a:p>
            <a:pPr>
              <a:lnSpc>
                <a:spcPct val="120000"/>
              </a:lnSpc>
            </a:pPr>
            <a:endParaRPr lang="en-US" dirty="0" smtClean="0"/>
          </a:p>
        </p:txBody>
      </p:sp>
      <p:sp>
        <p:nvSpPr>
          <p:cNvPr id="5" name="Rectangle 4"/>
          <p:cNvSpPr/>
          <p:nvPr/>
        </p:nvSpPr>
        <p:spPr>
          <a:xfrm>
            <a:off x="2765227" y="6179747"/>
            <a:ext cx="6661546" cy="523220"/>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Do you believe you are making optimum use of </a:t>
            </a:r>
            <a:r>
              <a:rPr lang="en-US" sz="1400" i="1" dirty="0" smtClean="0">
                <a:solidFill>
                  <a:srgbClr val="000000"/>
                </a:solidFill>
                <a:latin typeface="Century Gothic" panose="020B0502020202020204" pitchFamily="34" charset="0"/>
                <a:ea typeface="MS Mincho"/>
                <a:cs typeface="Times New Roman" panose="02020603050405020304" pitchFamily="18" charset="0"/>
              </a:rPr>
              <a:t>Digital and Social Media Marketing?</a:t>
            </a:r>
            <a:endParaRPr lang="en-US" sz="1400" i="1" dirty="0">
              <a:solidFill>
                <a:srgbClr val="000000"/>
              </a:solidFill>
              <a:latin typeface="Century Gothic" panose="020B0502020202020204" pitchFamily="34" charset="0"/>
              <a:ea typeface="MS Mincho"/>
              <a:cs typeface="Times New Roman" panose="02020603050405020304" pitchFamily="18" charset="0"/>
            </a:endParaRPr>
          </a:p>
        </p:txBody>
      </p:sp>
      <p:graphicFrame>
        <p:nvGraphicFramePr>
          <p:cNvPr id="6" name="Chart 5"/>
          <p:cNvGraphicFramePr/>
          <p:nvPr>
            <p:extLst>
              <p:ext uri="{D42A27DB-BD31-4B8C-83A1-F6EECF244321}">
                <p14:modId xmlns:p14="http://schemas.microsoft.com/office/powerpoint/2010/main" val="2797337539"/>
              </p:ext>
            </p:extLst>
          </p:nvPr>
        </p:nvGraphicFramePr>
        <p:xfrm>
          <a:off x="2895600" y="2128904"/>
          <a:ext cx="6390068" cy="38962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15626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1675" y="517941"/>
            <a:ext cx="11075830" cy="776829"/>
          </a:xfrm>
        </p:spPr>
        <p:txBody>
          <a:bodyPr>
            <a:normAutofit fontScale="90000"/>
          </a:bodyPr>
          <a:lstStyle/>
          <a:p>
            <a:r>
              <a:rPr lang="en-US" sz="4400" b="1" dirty="0"/>
              <a:t>Reasons behind not making optimum use of </a:t>
            </a:r>
            <a:r>
              <a:rPr lang="en-US" sz="4400" b="1" dirty="0" smtClean="0"/>
              <a:t>Digital and Social Media Marketing</a:t>
            </a:r>
            <a:endParaRPr lang="en-US" sz="4400" b="1" dirty="0"/>
          </a:p>
        </p:txBody>
      </p:sp>
      <p:sp>
        <p:nvSpPr>
          <p:cNvPr id="3" name="Content Placeholder 2"/>
          <p:cNvSpPr>
            <a:spLocks noGrp="1"/>
          </p:cNvSpPr>
          <p:nvPr>
            <p:ph idx="1"/>
          </p:nvPr>
        </p:nvSpPr>
        <p:spPr>
          <a:xfrm>
            <a:off x="475593" y="1655378"/>
            <a:ext cx="11240814" cy="1590098"/>
          </a:xfrm>
        </p:spPr>
        <p:txBody>
          <a:bodyPr>
            <a:normAutofit/>
          </a:bodyPr>
          <a:lstStyle/>
          <a:p>
            <a:pPr>
              <a:lnSpc>
                <a:spcPct val="120000"/>
              </a:lnSpc>
            </a:pPr>
            <a:endParaRPr lang="en-US" dirty="0" smtClean="0"/>
          </a:p>
        </p:txBody>
      </p:sp>
      <p:sp>
        <p:nvSpPr>
          <p:cNvPr id="5" name="Rectangle 4"/>
          <p:cNvSpPr/>
          <p:nvPr/>
        </p:nvSpPr>
        <p:spPr>
          <a:xfrm>
            <a:off x="2765227" y="6179747"/>
            <a:ext cx="6661546" cy="523220"/>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If No, why are you not making optimum use of </a:t>
            </a:r>
            <a:r>
              <a:rPr lang="en-US" sz="1400" i="1" dirty="0" smtClean="0">
                <a:solidFill>
                  <a:srgbClr val="000000"/>
                </a:solidFill>
                <a:latin typeface="Century Gothic" panose="020B0502020202020204" pitchFamily="34" charset="0"/>
                <a:ea typeface="MS Mincho"/>
                <a:cs typeface="Times New Roman" panose="02020603050405020304" pitchFamily="18" charset="0"/>
              </a:rPr>
              <a:t>Digital and Social Media Marketing?</a:t>
            </a:r>
            <a:endParaRPr lang="en-US" sz="1400" i="1" dirty="0">
              <a:solidFill>
                <a:srgbClr val="000000"/>
              </a:solidFill>
              <a:latin typeface="Century Gothic" panose="020B0502020202020204" pitchFamily="34" charset="0"/>
              <a:ea typeface="MS Mincho"/>
              <a:cs typeface="Times New Roman" panose="02020603050405020304" pitchFamily="18" charset="0"/>
            </a:endParaRPr>
          </a:p>
        </p:txBody>
      </p:sp>
      <p:graphicFrame>
        <p:nvGraphicFramePr>
          <p:cNvPr id="7" name="Chart 6"/>
          <p:cNvGraphicFramePr/>
          <p:nvPr>
            <p:extLst>
              <p:ext uri="{D42A27DB-BD31-4B8C-83A1-F6EECF244321}">
                <p14:modId xmlns:p14="http://schemas.microsoft.com/office/powerpoint/2010/main" val="3701619743"/>
              </p:ext>
            </p:extLst>
          </p:nvPr>
        </p:nvGraphicFramePr>
        <p:xfrm>
          <a:off x="2889159" y="1655377"/>
          <a:ext cx="6293477" cy="452436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17975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3014" y="2923504"/>
            <a:ext cx="7276565" cy="1844352"/>
          </a:xfrm>
        </p:spPr>
        <p:txBody>
          <a:bodyPr>
            <a:normAutofit fontScale="90000"/>
          </a:bodyPr>
          <a:lstStyle/>
          <a:p>
            <a:r>
              <a:rPr lang="en-US" sz="6600" b="1" dirty="0" smtClean="0">
                <a:ln>
                  <a:solidFill>
                    <a:schemeClr val="accent2"/>
                  </a:solidFill>
                </a:ln>
              </a:rPr>
              <a:t>Difficulties in using Digital and Social Media Marketing</a:t>
            </a:r>
            <a:endParaRPr lang="en-US" sz="6600" b="1" dirty="0">
              <a:ln>
                <a:solidFill>
                  <a:schemeClr val="accent2"/>
                </a:solidFill>
              </a:ln>
            </a:endParaRPr>
          </a:p>
        </p:txBody>
      </p:sp>
      <p:sp>
        <p:nvSpPr>
          <p:cNvPr id="4" name="Subtitle 3"/>
          <p:cNvSpPr>
            <a:spLocks noGrp="1"/>
          </p:cNvSpPr>
          <p:nvPr>
            <p:ph type="subTitle" idx="1"/>
          </p:nvPr>
        </p:nvSpPr>
        <p:spPr>
          <a:xfrm>
            <a:off x="2128344" y="5785944"/>
            <a:ext cx="4319753" cy="315311"/>
          </a:xfrm>
        </p:spPr>
        <p:txBody>
          <a:bodyPr>
            <a:normAutofit fontScale="85000" lnSpcReduction="20000"/>
          </a:bodyPr>
          <a:lstStyle/>
          <a:p>
            <a:endParaRPr lang="en-US" dirty="0"/>
          </a:p>
        </p:txBody>
      </p:sp>
    </p:spTree>
    <p:extLst>
      <p:ext uri="{BB962C8B-B14F-4D97-AF65-F5344CB8AC3E}">
        <p14:creationId xmlns:p14="http://schemas.microsoft.com/office/powerpoint/2010/main" val="432715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t>At a glance</a:t>
            </a:r>
            <a:endParaRPr lang="en-US" sz="4400" b="1" dirty="0"/>
          </a:p>
        </p:txBody>
      </p:sp>
      <p:sp>
        <p:nvSpPr>
          <p:cNvPr id="3" name="Content Placeholder 2"/>
          <p:cNvSpPr>
            <a:spLocks noGrp="1"/>
          </p:cNvSpPr>
          <p:nvPr>
            <p:ph idx="1"/>
          </p:nvPr>
        </p:nvSpPr>
        <p:spPr>
          <a:xfrm>
            <a:off x="520262" y="1828799"/>
            <a:ext cx="11240814" cy="4871546"/>
          </a:xfrm>
        </p:spPr>
        <p:txBody>
          <a:bodyPr>
            <a:normAutofit fontScale="92500" lnSpcReduction="20000"/>
          </a:bodyPr>
          <a:lstStyle/>
          <a:p>
            <a:pPr>
              <a:lnSpc>
                <a:spcPct val="120000"/>
              </a:lnSpc>
            </a:pPr>
            <a:r>
              <a:rPr lang="en-US" b="1" u="sng" dirty="0" smtClean="0">
                <a:solidFill>
                  <a:srgbClr val="C00000"/>
                </a:solidFill>
              </a:rPr>
              <a:t>Effectiveness of DSMM channels on sales</a:t>
            </a:r>
            <a:r>
              <a:rPr lang="en-US" b="1" dirty="0" smtClean="0">
                <a:solidFill>
                  <a:srgbClr val="C00000"/>
                </a:solidFill>
              </a:rPr>
              <a:t>: </a:t>
            </a:r>
            <a:r>
              <a:rPr lang="en-US" dirty="0" smtClean="0"/>
              <a:t>Among all the marketing channels, the top three marketing channels that the SMEs find “moderately effective” or “very effective” are Facebook, WhatsApp marketing and Email marketing.</a:t>
            </a:r>
          </a:p>
          <a:p>
            <a:pPr>
              <a:lnSpc>
                <a:spcPct val="120000"/>
              </a:lnSpc>
            </a:pPr>
            <a:r>
              <a:rPr lang="en-US" b="1" u="sng" dirty="0" smtClean="0">
                <a:solidFill>
                  <a:srgbClr val="C00000"/>
                </a:solidFill>
              </a:rPr>
              <a:t>Optimum use of DSMM</a:t>
            </a:r>
            <a:r>
              <a:rPr lang="en-US" b="1" dirty="0" smtClean="0">
                <a:solidFill>
                  <a:srgbClr val="C00000"/>
                </a:solidFill>
              </a:rPr>
              <a:t>: </a:t>
            </a:r>
            <a:r>
              <a:rPr lang="en-US" dirty="0" smtClean="0"/>
              <a:t>Out of the 108 SMEs that use DSMM, 70 of them do not believe that they are making optimum use of it and the main reason being that they do not have much time to dedicate to it.</a:t>
            </a:r>
          </a:p>
          <a:p>
            <a:pPr>
              <a:lnSpc>
                <a:spcPct val="120000"/>
              </a:lnSpc>
            </a:pPr>
            <a:r>
              <a:rPr lang="en-US" b="1" u="sng" dirty="0" smtClean="0">
                <a:solidFill>
                  <a:srgbClr val="C00000"/>
                </a:solidFill>
              </a:rPr>
              <a:t>Difficulties in using DSMM</a:t>
            </a:r>
            <a:r>
              <a:rPr lang="en-US" b="1" dirty="0" smtClean="0">
                <a:solidFill>
                  <a:srgbClr val="C00000"/>
                </a:solidFill>
              </a:rPr>
              <a:t>: </a:t>
            </a:r>
            <a:r>
              <a:rPr lang="en-US" dirty="0" smtClean="0"/>
              <a:t>Only one-third of the SMEs say that they are facing difficulties in using DSMM and the two main difficulties are: (a) difficulties in find time/resources and (b) difficulties in targeting new customers.</a:t>
            </a:r>
          </a:p>
          <a:p>
            <a:pPr>
              <a:lnSpc>
                <a:spcPct val="120000"/>
              </a:lnSpc>
            </a:pPr>
            <a:r>
              <a:rPr lang="en-US" b="1" u="sng" dirty="0" smtClean="0">
                <a:solidFill>
                  <a:srgbClr val="C00000"/>
                </a:solidFill>
              </a:rPr>
              <a:t>Main barriers to effective DSMM</a:t>
            </a:r>
            <a:r>
              <a:rPr lang="en-US" b="1" dirty="0" smtClean="0">
                <a:solidFill>
                  <a:srgbClr val="C00000"/>
                </a:solidFill>
              </a:rPr>
              <a:t>: </a:t>
            </a:r>
            <a:r>
              <a:rPr lang="en-US" dirty="0" smtClean="0"/>
              <a:t>The three main barriers according to the SMEs are: (a) lack of time, (b) lack of technical knowledge and skills and (c) lack of resources (money and workforce). </a:t>
            </a:r>
          </a:p>
        </p:txBody>
      </p:sp>
    </p:spTree>
    <p:extLst>
      <p:ext uri="{BB962C8B-B14F-4D97-AF65-F5344CB8AC3E}">
        <p14:creationId xmlns:p14="http://schemas.microsoft.com/office/powerpoint/2010/main" val="133273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1675" y="517941"/>
            <a:ext cx="11075830" cy="776829"/>
          </a:xfrm>
        </p:spPr>
        <p:txBody>
          <a:bodyPr>
            <a:normAutofit fontScale="90000"/>
          </a:bodyPr>
          <a:lstStyle/>
          <a:p>
            <a:r>
              <a:rPr lang="en-US" sz="4400" b="1" dirty="0" smtClean="0"/>
              <a:t>Are you facing difficulties in using Digital and Social Media Marketing?</a:t>
            </a:r>
            <a:endParaRPr lang="en-US" sz="4400" b="1" dirty="0"/>
          </a:p>
        </p:txBody>
      </p:sp>
      <p:sp>
        <p:nvSpPr>
          <p:cNvPr id="3" name="Content Placeholder 2"/>
          <p:cNvSpPr>
            <a:spLocks noGrp="1"/>
          </p:cNvSpPr>
          <p:nvPr>
            <p:ph idx="1"/>
          </p:nvPr>
        </p:nvSpPr>
        <p:spPr>
          <a:xfrm>
            <a:off x="475593" y="1655378"/>
            <a:ext cx="11240814" cy="1590098"/>
          </a:xfrm>
        </p:spPr>
        <p:txBody>
          <a:bodyPr>
            <a:normAutofit/>
          </a:bodyPr>
          <a:lstStyle/>
          <a:p>
            <a:pPr>
              <a:lnSpc>
                <a:spcPct val="120000"/>
              </a:lnSpc>
            </a:pPr>
            <a:endParaRPr lang="en-US" dirty="0" smtClean="0"/>
          </a:p>
        </p:txBody>
      </p:sp>
      <p:sp>
        <p:nvSpPr>
          <p:cNvPr id="5" name="Rectangle 4"/>
          <p:cNvSpPr/>
          <p:nvPr/>
        </p:nvSpPr>
        <p:spPr>
          <a:xfrm>
            <a:off x="2765227" y="6179747"/>
            <a:ext cx="6661546" cy="523220"/>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Are you facing difficulties while using </a:t>
            </a:r>
            <a:r>
              <a:rPr lang="en-US" sz="1400" i="1" dirty="0" smtClean="0">
                <a:solidFill>
                  <a:srgbClr val="000000"/>
                </a:solidFill>
                <a:latin typeface="Century Gothic" panose="020B0502020202020204" pitchFamily="34" charset="0"/>
                <a:ea typeface="MS Mincho"/>
                <a:cs typeface="Times New Roman" panose="02020603050405020304" pitchFamily="18" charset="0"/>
              </a:rPr>
              <a:t>Digital and Social Media Marketing?</a:t>
            </a:r>
            <a:endParaRPr lang="en-US" sz="1400" i="1" dirty="0">
              <a:solidFill>
                <a:srgbClr val="000000"/>
              </a:solidFill>
              <a:latin typeface="Century Gothic" panose="020B0502020202020204" pitchFamily="34" charset="0"/>
              <a:ea typeface="MS Mincho"/>
              <a:cs typeface="Times New Roman" panose="02020603050405020304" pitchFamily="18" charset="0"/>
            </a:endParaRPr>
          </a:p>
        </p:txBody>
      </p:sp>
      <p:graphicFrame>
        <p:nvGraphicFramePr>
          <p:cNvPr id="6" name="Chart 5"/>
          <p:cNvGraphicFramePr/>
          <p:nvPr>
            <p:extLst>
              <p:ext uri="{D42A27DB-BD31-4B8C-83A1-F6EECF244321}">
                <p14:modId xmlns:p14="http://schemas.microsoft.com/office/powerpoint/2010/main" val="1800060737"/>
              </p:ext>
            </p:extLst>
          </p:nvPr>
        </p:nvGraphicFramePr>
        <p:xfrm>
          <a:off x="2765227" y="2073364"/>
          <a:ext cx="6661546" cy="396471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9766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4554" y="402031"/>
            <a:ext cx="11075830" cy="776829"/>
          </a:xfrm>
        </p:spPr>
        <p:txBody>
          <a:bodyPr>
            <a:normAutofit/>
          </a:bodyPr>
          <a:lstStyle/>
          <a:p>
            <a:r>
              <a:rPr lang="en-US" sz="4400" b="1" dirty="0"/>
              <a:t>What difficulties are you facing?</a:t>
            </a:r>
          </a:p>
        </p:txBody>
      </p:sp>
      <p:sp>
        <p:nvSpPr>
          <p:cNvPr id="3" name="Content Placeholder 2"/>
          <p:cNvSpPr>
            <a:spLocks noGrp="1"/>
          </p:cNvSpPr>
          <p:nvPr>
            <p:ph idx="1"/>
          </p:nvPr>
        </p:nvSpPr>
        <p:spPr>
          <a:xfrm>
            <a:off x="475593" y="1655378"/>
            <a:ext cx="11240814" cy="1590098"/>
          </a:xfrm>
        </p:spPr>
        <p:txBody>
          <a:bodyPr>
            <a:normAutofit/>
          </a:bodyPr>
          <a:lstStyle/>
          <a:p>
            <a:pPr>
              <a:lnSpc>
                <a:spcPct val="120000"/>
              </a:lnSpc>
            </a:pPr>
            <a:endParaRPr lang="en-US" dirty="0" smtClean="0"/>
          </a:p>
        </p:txBody>
      </p:sp>
      <p:sp>
        <p:nvSpPr>
          <p:cNvPr id="5" name="Rectangle 4"/>
          <p:cNvSpPr/>
          <p:nvPr/>
        </p:nvSpPr>
        <p:spPr>
          <a:xfrm>
            <a:off x="2765227" y="6244141"/>
            <a:ext cx="6661546" cy="307777"/>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What are the difficulties you are encountering? </a:t>
            </a:r>
          </a:p>
        </p:txBody>
      </p:sp>
      <p:graphicFrame>
        <p:nvGraphicFramePr>
          <p:cNvPr id="7" name="Chart 6"/>
          <p:cNvGraphicFramePr/>
          <p:nvPr>
            <p:extLst>
              <p:ext uri="{D42A27DB-BD31-4B8C-83A1-F6EECF244321}">
                <p14:modId xmlns:p14="http://schemas.microsoft.com/office/powerpoint/2010/main" val="1911845289"/>
              </p:ext>
            </p:extLst>
          </p:nvPr>
        </p:nvGraphicFramePr>
        <p:xfrm>
          <a:off x="2856963" y="1969411"/>
          <a:ext cx="6364309" cy="421033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82091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3014" y="2923504"/>
            <a:ext cx="7276565" cy="1844352"/>
          </a:xfrm>
        </p:spPr>
        <p:txBody>
          <a:bodyPr>
            <a:normAutofit fontScale="90000"/>
          </a:bodyPr>
          <a:lstStyle/>
          <a:p>
            <a:r>
              <a:rPr lang="en-US" sz="6600" b="1" dirty="0" smtClean="0">
                <a:ln>
                  <a:solidFill>
                    <a:schemeClr val="accent2"/>
                  </a:solidFill>
                </a:ln>
              </a:rPr>
              <a:t>Barriers to Digital and Social Media Marketing</a:t>
            </a:r>
            <a:endParaRPr lang="en-US" sz="6600" b="1" dirty="0">
              <a:ln>
                <a:solidFill>
                  <a:schemeClr val="accent2"/>
                </a:solidFill>
              </a:ln>
            </a:endParaRPr>
          </a:p>
        </p:txBody>
      </p:sp>
      <p:sp>
        <p:nvSpPr>
          <p:cNvPr id="4" name="Subtitle 3"/>
          <p:cNvSpPr>
            <a:spLocks noGrp="1"/>
          </p:cNvSpPr>
          <p:nvPr>
            <p:ph type="subTitle" idx="1"/>
          </p:nvPr>
        </p:nvSpPr>
        <p:spPr>
          <a:xfrm>
            <a:off x="2128344" y="5785944"/>
            <a:ext cx="4319753" cy="315311"/>
          </a:xfrm>
        </p:spPr>
        <p:txBody>
          <a:bodyPr>
            <a:normAutofit fontScale="85000" lnSpcReduction="20000"/>
          </a:bodyPr>
          <a:lstStyle/>
          <a:p>
            <a:endParaRPr lang="en-US" dirty="0"/>
          </a:p>
        </p:txBody>
      </p:sp>
    </p:spTree>
    <p:extLst>
      <p:ext uri="{BB962C8B-B14F-4D97-AF65-F5344CB8AC3E}">
        <p14:creationId xmlns:p14="http://schemas.microsoft.com/office/powerpoint/2010/main" val="1582486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7433" y="479305"/>
            <a:ext cx="11075830" cy="776829"/>
          </a:xfrm>
        </p:spPr>
        <p:txBody>
          <a:bodyPr>
            <a:normAutofit fontScale="90000"/>
          </a:bodyPr>
          <a:lstStyle/>
          <a:p>
            <a:r>
              <a:rPr lang="en-US" sz="4400" b="1" dirty="0"/>
              <a:t>Barriers to </a:t>
            </a:r>
            <a:r>
              <a:rPr lang="en-US" sz="4400" b="1" dirty="0" smtClean="0"/>
              <a:t>Digital and Social Media Marketing</a:t>
            </a:r>
            <a:endParaRPr lang="en-US" sz="4400" b="1" dirty="0"/>
          </a:p>
        </p:txBody>
      </p:sp>
      <p:sp>
        <p:nvSpPr>
          <p:cNvPr id="3" name="Content Placeholder 2"/>
          <p:cNvSpPr>
            <a:spLocks noGrp="1"/>
          </p:cNvSpPr>
          <p:nvPr>
            <p:ph idx="1"/>
          </p:nvPr>
        </p:nvSpPr>
        <p:spPr>
          <a:xfrm>
            <a:off x="475593" y="1655378"/>
            <a:ext cx="11240814" cy="1590098"/>
          </a:xfrm>
        </p:spPr>
        <p:txBody>
          <a:bodyPr>
            <a:normAutofit/>
          </a:bodyPr>
          <a:lstStyle/>
          <a:p>
            <a:pPr>
              <a:lnSpc>
                <a:spcPct val="120000"/>
              </a:lnSpc>
            </a:pPr>
            <a:endParaRPr lang="en-US" dirty="0" smtClean="0"/>
          </a:p>
        </p:txBody>
      </p:sp>
      <p:sp>
        <p:nvSpPr>
          <p:cNvPr id="5" name="Rectangle 4"/>
          <p:cNvSpPr/>
          <p:nvPr/>
        </p:nvSpPr>
        <p:spPr>
          <a:xfrm>
            <a:off x="317101" y="6488263"/>
            <a:ext cx="11874899" cy="523220"/>
          </a:xfrm>
          <a:prstGeom prst="rect">
            <a:avLst/>
          </a:prstGeom>
        </p:spPr>
        <p:txBody>
          <a:bodyPr wrap="square">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What are the main barriers to Digital and Social Media marketing for SMEs in your sector?</a:t>
            </a:r>
          </a:p>
          <a:p>
            <a:pPr>
              <a:spcAft>
                <a:spcPts val="0"/>
              </a:spcAft>
            </a:pPr>
            <a:endParaRPr lang="en-US" sz="1400" i="1" dirty="0">
              <a:solidFill>
                <a:srgbClr val="000000"/>
              </a:solidFill>
              <a:latin typeface="Century Gothic" panose="020B0502020202020204" pitchFamily="34" charset="0"/>
              <a:ea typeface="MS Mincho"/>
              <a:cs typeface="Times New Roman" panose="02020603050405020304" pitchFamily="18" charset="0"/>
            </a:endParaRPr>
          </a:p>
        </p:txBody>
      </p:sp>
      <p:graphicFrame>
        <p:nvGraphicFramePr>
          <p:cNvPr id="6" name="Chart 5"/>
          <p:cNvGraphicFramePr/>
          <p:nvPr>
            <p:extLst>
              <p:ext uri="{D42A27DB-BD31-4B8C-83A1-F6EECF244321}">
                <p14:modId xmlns:p14="http://schemas.microsoft.com/office/powerpoint/2010/main" val="1189304877"/>
              </p:ext>
            </p:extLst>
          </p:nvPr>
        </p:nvGraphicFramePr>
        <p:xfrm>
          <a:off x="49368" y="1555846"/>
          <a:ext cx="12093263" cy="493241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21443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3014" y="2923504"/>
            <a:ext cx="7276565" cy="1844352"/>
          </a:xfrm>
        </p:spPr>
        <p:txBody>
          <a:bodyPr>
            <a:normAutofit fontScale="90000"/>
          </a:bodyPr>
          <a:lstStyle/>
          <a:p>
            <a:r>
              <a:rPr lang="en-US" sz="6600" b="1" dirty="0" smtClean="0">
                <a:ln>
                  <a:solidFill>
                    <a:schemeClr val="accent2"/>
                  </a:solidFill>
                </a:ln>
              </a:rPr>
              <a:t>Opinions of SME Support </a:t>
            </a:r>
            <a:r>
              <a:rPr lang="en-US" sz="6600" b="1" dirty="0" err="1" smtClean="0">
                <a:ln>
                  <a:solidFill>
                    <a:schemeClr val="accent2"/>
                  </a:solidFill>
                </a:ln>
              </a:rPr>
              <a:t>Insitutions</a:t>
            </a:r>
            <a:endParaRPr lang="en-US" sz="6600" b="1" dirty="0">
              <a:ln>
                <a:solidFill>
                  <a:schemeClr val="accent2"/>
                </a:solidFill>
              </a:ln>
            </a:endParaRPr>
          </a:p>
        </p:txBody>
      </p:sp>
      <p:sp>
        <p:nvSpPr>
          <p:cNvPr id="4" name="Subtitle 3"/>
          <p:cNvSpPr>
            <a:spLocks noGrp="1"/>
          </p:cNvSpPr>
          <p:nvPr>
            <p:ph type="subTitle" idx="1"/>
          </p:nvPr>
        </p:nvSpPr>
        <p:spPr>
          <a:xfrm>
            <a:off x="2128344" y="5785944"/>
            <a:ext cx="4319753" cy="315311"/>
          </a:xfrm>
        </p:spPr>
        <p:txBody>
          <a:bodyPr>
            <a:normAutofit fontScale="85000" lnSpcReduction="20000"/>
          </a:bodyPr>
          <a:lstStyle/>
          <a:p>
            <a:endParaRPr lang="en-US" dirty="0"/>
          </a:p>
        </p:txBody>
      </p:sp>
    </p:spTree>
    <p:extLst>
      <p:ext uri="{BB962C8B-B14F-4D97-AF65-F5344CB8AC3E}">
        <p14:creationId xmlns:p14="http://schemas.microsoft.com/office/powerpoint/2010/main" val="2472406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Main </a:t>
            </a:r>
            <a:r>
              <a:rPr lang="en-US" b="1" dirty="0"/>
              <a:t>barriers that prevent SMEs from using </a:t>
            </a:r>
            <a:r>
              <a:rPr lang="en-US" b="1" dirty="0" smtClean="0"/>
              <a:t>Digital and Social Media Marketing</a:t>
            </a:r>
            <a:endParaRPr lang="en-US" b="1" dirty="0"/>
          </a:p>
        </p:txBody>
      </p:sp>
      <p:sp>
        <p:nvSpPr>
          <p:cNvPr id="3" name="Content Placeholder 2"/>
          <p:cNvSpPr>
            <a:spLocks noGrp="1"/>
          </p:cNvSpPr>
          <p:nvPr>
            <p:ph sz="half" idx="1"/>
          </p:nvPr>
        </p:nvSpPr>
        <p:spPr>
          <a:xfrm>
            <a:off x="299114" y="1828799"/>
            <a:ext cx="5869674" cy="4844956"/>
          </a:xfrm>
        </p:spPr>
        <p:txBody>
          <a:bodyPr/>
          <a:lstStyle/>
          <a:p>
            <a:pPr marL="0" indent="0">
              <a:lnSpc>
                <a:spcPct val="100000"/>
              </a:lnSpc>
              <a:buNone/>
            </a:pPr>
            <a:r>
              <a:rPr lang="en-GB" dirty="0"/>
              <a:t>A</a:t>
            </a:r>
            <a:r>
              <a:rPr lang="en-GB" dirty="0" smtClean="0"/>
              <a:t>ccording </a:t>
            </a:r>
            <a:r>
              <a:rPr lang="en-GB" dirty="0"/>
              <a:t>to the SME Support </a:t>
            </a:r>
            <a:r>
              <a:rPr lang="en-GB" dirty="0" smtClean="0"/>
              <a:t>Institutions surveyed, </a:t>
            </a:r>
            <a:r>
              <a:rPr lang="en-GB" dirty="0"/>
              <a:t>the 3</a:t>
            </a:r>
            <a:r>
              <a:rPr lang="en-GB" dirty="0" smtClean="0"/>
              <a:t> </a:t>
            </a:r>
            <a:r>
              <a:rPr lang="en-GB" dirty="0"/>
              <a:t>main barriers that prevent SMEs from using </a:t>
            </a:r>
            <a:r>
              <a:rPr lang="en-GB" dirty="0" smtClean="0"/>
              <a:t>Digital and Social Media Marketing are:</a:t>
            </a:r>
          </a:p>
          <a:p>
            <a:pPr marL="0" indent="0">
              <a:buNone/>
            </a:pPr>
            <a:endParaRPr lang="en-US" sz="400" dirty="0"/>
          </a:p>
          <a:p>
            <a:pPr lvl="1"/>
            <a:r>
              <a:rPr lang="en-GB" sz="2400" dirty="0"/>
              <a:t>Lack of resources (both financial and human resources)</a:t>
            </a:r>
            <a:endParaRPr lang="en-US" sz="2400" dirty="0"/>
          </a:p>
          <a:p>
            <a:pPr lvl="1"/>
            <a:r>
              <a:rPr lang="en-GB" sz="2400" dirty="0"/>
              <a:t>Inability to create proper content for digital and social media</a:t>
            </a:r>
            <a:endParaRPr lang="en-US" sz="2400" dirty="0"/>
          </a:p>
          <a:p>
            <a:pPr lvl="1"/>
            <a:r>
              <a:rPr lang="en-GB" sz="2400" dirty="0"/>
              <a:t>Lack of technical knowledge</a:t>
            </a:r>
            <a:endParaRPr lang="en-US" sz="2400" dirty="0"/>
          </a:p>
          <a:p>
            <a:endParaRPr lang="en-US"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970955412"/>
              </p:ext>
            </p:extLst>
          </p:nvPr>
        </p:nvGraphicFramePr>
        <p:xfrm>
          <a:off x="6096000" y="1624082"/>
          <a:ext cx="5873087" cy="4790365"/>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6168788" y="6334780"/>
            <a:ext cx="6096000" cy="523220"/>
          </a:xfrm>
          <a:prstGeom prst="rect">
            <a:avLst/>
          </a:prstGeom>
        </p:spPr>
        <p:txBody>
          <a:bodyPr>
            <a:spAutoFit/>
          </a:bodyPr>
          <a:lstStyle/>
          <a:p>
            <a:pPr>
              <a:spcAft>
                <a:spcPts val="0"/>
              </a:spcAft>
            </a:pPr>
            <a:r>
              <a:rPr lang="en-GB" sz="1400" b="1" i="1" dirty="0">
                <a:solidFill>
                  <a:srgbClr val="000000"/>
                </a:solidFill>
                <a:latin typeface="Century Gothic" panose="020B0502020202020204" pitchFamily="34" charset="0"/>
                <a:ea typeface="MS Mincho"/>
                <a:cs typeface="Times New Roman" panose="02020603050405020304" pitchFamily="18" charset="0"/>
              </a:rPr>
              <a:t>Respondents were asked</a:t>
            </a:r>
            <a:r>
              <a:rPr lang="en-GB" sz="1400" i="1" dirty="0">
                <a:solidFill>
                  <a:srgbClr val="000000"/>
                </a:solidFill>
                <a:latin typeface="Century Gothic" panose="020B0502020202020204" pitchFamily="34" charset="0"/>
                <a:ea typeface="MS Mincho"/>
                <a:cs typeface="Times New Roman" panose="02020603050405020304" pitchFamily="18" charset="0"/>
              </a:rPr>
              <a:t>: </a:t>
            </a:r>
            <a:r>
              <a:rPr lang="en-US" sz="1400" i="1" dirty="0">
                <a:solidFill>
                  <a:srgbClr val="000000"/>
                </a:solidFill>
                <a:latin typeface="Century Gothic" panose="020B0502020202020204" pitchFamily="34" charset="0"/>
                <a:ea typeface="MS Mincho"/>
                <a:cs typeface="Times New Roman" panose="02020603050405020304" pitchFamily="18" charset="0"/>
              </a:rPr>
              <a:t>What do you think are the barriers that prevent SMEs from using Digital and Social Media marketing?</a:t>
            </a:r>
          </a:p>
        </p:txBody>
      </p:sp>
    </p:spTree>
    <p:extLst>
      <p:ext uri="{BB962C8B-B14F-4D97-AF65-F5344CB8AC3E}">
        <p14:creationId xmlns:p14="http://schemas.microsoft.com/office/powerpoint/2010/main" val="2536936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163" y="2309355"/>
            <a:ext cx="7276565" cy="1844352"/>
          </a:xfrm>
        </p:spPr>
        <p:txBody>
          <a:bodyPr>
            <a:normAutofit fontScale="90000"/>
          </a:bodyPr>
          <a:lstStyle/>
          <a:p>
            <a:r>
              <a:rPr lang="en-US" sz="6600" b="1" dirty="0" smtClean="0">
                <a:ln>
                  <a:solidFill>
                    <a:schemeClr val="accent2"/>
                  </a:solidFill>
                </a:ln>
              </a:rPr>
              <a:t>Conclusion and recommendations</a:t>
            </a:r>
            <a:endParaRPr lang="en-US" sz="6600" b="1" dirty="0">
              <a:ln>
                <a:solidFill>
                  <a:schemeClr val="accent2"/>
                </a:solidFill>
              </a:ln>
            </a:endParaRPr>
          </a:p>
        </p:txBody>
      </p:sp>
      <p:sp>
        <p:nvSpPr>
          <p:cNvPr id="4" name="Subtitle 3"/>
          <p:cNvSpPr>
            <a:spLocks noGrp="1"/>
          </p:cNvSpPr>
          <p:nvPr>
            <p:ph type="subTitle" idx="1"/>
          </p:nvPr>
        </p:nvSpPr>
        <p:spPr>
          <a:xfrm>
            <a:off x="2128344" y="5785944"/>
            <a:ext cx="4319753" cy="315311"/>
          </a:xfrm>
        </p:spPr>
        <p:txBody>
          <a:bodyPr>
            <a:normAutofit fontScale="85000" lnSpcReduction="20000"/>
          </a:bodyPr>
          <a:lstStyle/>
          <a:p>
            <a:endParaRPr lang="en-US" dirty="0"/>
          </a:p>
        </p:txBody>
      </p:sp>
    </p:spTree>
    <p:extLst>
      <p:ext uri="{BB962C8B-B14F-4D97-AF65-F5344CB8AC3E}">
        <p14:creationId xmlns:p14="http://schemas.microsoft.com/office/powerpoint/2010/main" val="296123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7964" y="259306"/>
            <a:ext cx="9601200" cy="800665"/>
          </a:xfrm>
        </p:spPr>
        <p:txBody>
          <a:bodyPr/>
          <a:lstStyle/>
          <a:p>
            <a:r>
              <a:rPr lang="en-US" b="1" dirty="0" smtClean="0"/>
              <a:t>Conclusion</a:t>
            </a:r>
            <a:endParaRPr lang="en-US" b="1" dirty="0"/>
          </a:p>
        </p:txBody>
      </p:sp>
      <p:sp>
        <p:nvSpPr>
          <p:cNvPr id="5" name="Content Placeholder 4"/>
          <p:cNvSpPr>
            <a:spLocks noGrp="1"/>
          </p:cNvSpPr>
          <p:nvPr>
            <p:ph sz="half" idx="1"/>
          </p:nvPr>
        </p:nvSpPr>
        <p:spPr>
          <a:xfrm>
            <a:off x="981500" y="1678675"/>
            <a:ext cx="10114129" cy="5063319"/>
          </a:xfrm>
        </p:spPr>
        <p:txBody>
          <a:bodyPr>
            <a:normAutofit/>
          </a:bodyPr>
          <a:lstStyle/>
          <a:p>
            <a:pPr algn="just"/>
            <a:r>
              <a:rPr lang="en-US" dirty="0"/>
              <a:t>This study reveals that </a:t>
            </a:r>
            <a:r>
              <a:rPr lang="en-US" dirty="0" smtClean="0"/>
              <a:t>Mauritian SMEs have </a:t>
            </a:r>
            <a:r>
              <a:rPr lang="en-US" dirty="0"/>
              <a:t>been coming late in their appropriation of the </a:t>
            </a:r>
            <a:r>
              <a:rPr lang="en-US" dirty="0" smtClean="0"/>
              <a:t>DSM tools </a:t>
            </a:r>
            <a:r>
              <a:rPr lang="en-US" dirty="0"/>
              <a:t>for marketing and are still at a low level of engagement for those who have been using the tools</a:t>
            </a:r>
            <a:r>
              <a:rPr lang="en-US" dirty="0" smtClean="0"/>
              <a:t>.</a:t>
            </a:r>
          </a:p>
          <a:p>
            <a:pPr algn="just"/>
            <a:r>
              <a:rPr lang="en-US" dirty="0"/>
              <a:t>At first sight it would appear that there is a high level of appropriation given that 71.5% affirmed that they </a:t>
            </a:r>
            <a:r>
              <a:rPr lang="en-US" dirty="0" smtClean="0"/>
              <a:t>use DSMM, </a:t>
            </a:r>
            <a:r>
              <a:rPr lang="en-US" dirty="0"/>
              <a:t>whereas in reality the appropriation is often only a token, simply the creation of a SM account but not the active and efficient use of it. </a:t>
            </a:r>
            <a:endParaRPr lang="en-US" dirty="0" smtClean="0"/>
          </a:p>
          <a:p>
            <a:pPr algn="just"/>
            <a:r>
              <a:rPr lang="en-GB" dirty="0"/>
              <a:t>Actually 65% of those already using </a:t>
            </a:r>
            <a:r>
              <a:rPr lang="en-US" dirty="0" smtClean="0"/>
              <a:t>DSMM </a:t>
            </a:r>
            <a:r>
              <a:rPr lang="en-GB" dirty="0" smtClean="0"/>
              <a:t>recognised </a:t>
            </a:r>
            <a:r>
              <a:rPr lang="en-GB" dirty="0"/>
              <a:t>that they are not making optimum use of </a:t>
            </a:r>
            <a:r>
              <a:rPr lang="en-GB" dirty="0" smtClean="0"/>
              <a:t>it.</a:t>
            </a:r>
          </a:p>
          <a:p>
            <a:pPr algn="just"/>
            <a:r>
              <a:rPr lang="en-GB" dirty="0" smtClean="0"/>
              <a:t>Lack of time, technical knowledge and resources are cited as the main barriers that prevent SMEs from using DSMM</a:t>
            </a:r>
            <a:r>
              <a:rPr lang="en-GB" dirty="0" smtClean="0"/>
              <a:t>.</a:t>
            </a:r>
            <a:endParaRPr lang="en-GB" dirty="0" smtClean="0"/>
          </a:p>
        </p:txBody>
      </p:sp>
    </p:spTree>
    <p:extLst>
      <p:ext uri="{BB962C8B-B14F-4D97-AF65-F5344CB8AC3E}">
        <p14:creationId xmlns:p14="http://schemas.microsoft.com/office/powerpoint/2010/main" val="3429639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7964" y="259306"/>
            <a:ext cx="9601200" cy="800665"/>
          </a:xfrm>
        </p:spPr>
        <p:txBody>
          <a:bodyPr/>
          <a:lstStyle/>
          <a:p>
            <a:r>
              <a:rPr lang="en-US" b="1" dirty="0" smtClean="0"/>
              <a:t>Recommendations</a:t>
            </a:r>
            <a:endParaRPr lang="en-US" b="1" dirty="0"/>
          </a:p>
        </p:txBody>
      </p:sp>
      <p:sp>
        <p:nvSpPr>
          <p:cNvPr id="5" name="Content Placeholder 4"/>
          <p:cNvSpPr>
            <a:spLocks noGrp="1"/>
          </p:cNvSpPr>
          <p:nvPr>
            <p:ph sz="half" idx="1"/>
          </p:nvPr>
        </p:nvSpPr>
        <p:spPr>
          <a:xfrm>
            <a:off x="981499" y="1924335"/>
            <a:ext cx="10114129" cy="4503761"/>
          </a:xfrm>
        </p:spPr>
        <p:txBody>
          <a:bodyPr>
            <a:normAutofit fontScale="92500"/>
          </a:bodyPr>
          <a:lstStyle/>
          <a:p>
            <a:pPr algn="just"/>
            <a:r>
              <a:rPr lang="en-GB" smtClean="0"/>
              <a:t>Hence, t</a:t>
            </a:r>
            <a:r>
              <a:rPr lang="en-US" smtClean="0"/>
              <a:t>his </a:t>
            </a:r>
            <a:r>
              <a:rPr lang="en-US" dirty="0"/>
              <a:t>study brings out the need for a well-designed action plan and resource support for Mauritian SMEs to step into higher level of engagement in the use of </a:t>
            </a:r>
            <a:r>
              <a:rPr lang="en-US" dirty="0" smtClean="0"/>
              <a:t>DSM tools </a:t>
            </a:r>
            <a:r>
              <a:rPr lang="en-US" dirty="0"/>
              <a:t>for their </a:t>
            </a:r>
            <a:r>
              <a:rPr lang="en-US" dirty="0" smtClean="0"/>
              <a:t>marketing.</a:t>
            </a:r>
          </a:p>
          <a:p>
            <a:pPr algn="just"/>
            <a:r>
              <a:rPr lang="en-US" dirty="0" smtClean="0"/>
              <a:t>It is recommended that the responsible institution should properly implement the newly launched SME </a:t>
            </a:r>
            <a:r>
              <a:rPr lang="en-US" dirty="0"/>
              <a:t>Grant for Web Design and </a:t>
            </a:r>
            <a:r>
              <a:rPr lang="en-US" dirty="0" smtClean="0"/>
              <a:t>Development since it brings solutions to the difficulties that the surveyed SMEs are facing.</a:t>
            </a:r>
          </a:p>
          <a:p>
            <a:pPr algn="just"/>
            <a:r>
              <a:rPr lang="en-US" dirty="0" smtClean="0"/>
              <a:t>Since the study reveals that the SMEs are not aware of the facilities provided by various SME Support Institutions, it is important that the concerned authorities create more awareness about their schemes and trainings.</a:t>
            </a:r>
          </a:p>
          <a:p>
            <a:pPr algn="just"/>
            <a:r>
              <a:rPr lang="en-US" dirty="0"/>
              <a:t>It is recommended that SME Mauritius also considers deploying resources to get service providers to carry out Flash Diagnosis of State of Use of DSMM in SMEs from a qualitative and management perspective.</a:t>
            </a:r>
          </a:p>
        </p:txBody>
      </p:sp>
    </p:spTree>
    <p:extLst>
      <p:ext uri="{BB962C8B-B14F-4D97-AF65-F5344CB8AC3E}">
        <p14:creationId xmlns:p14="http://schemas.microsoft.com/office/powerpoint/2010/main" val="4223498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half" idx="2"/>
          </p:nvPr>
        </p:nvSpPr>
        <p:spPr>
          <a:xfrm>
            <a:off x="1450196" y="5496872"/>
            <a:ext cx="4420252" cy="839102"/>
          </a:xfrm>
        </p:spPr>
        <p:txBody>
          <a:bodyPr>
            <a:normAutofit/>
          </a:bodyPr>
          <a:lstStyle/>
          <a:p>
            <a:pPr algn="ctr"/>
            <a:r>
              <a:rPr lang="en-US" sz="2400" b="1" dirty="0" smtClean="0"/>
              <a:t>PRG </a:t>
            </a:r>
            <a:endParaRPr lang="en-US" sz="2400" b="1" dirty="0"/>
          </a:p>
        </p:txBody>
      </p:sp>
      <p:sp>
        <p:nvSpPr>
          <p:cNvPr id="11" name="Text Placeholder 10"/>
          <p:cNvSpPr>
            <a:spLocks noGrp="1"/>
          </p:cNvSpPr>
          <p:nvPr>
            <p:ph type="body" sz="half" idx="14"/>
          </p:nvPr>
        </p:nvSpPr>
        <p:spPr>
          <a:xfrm>
            <a:off x="6328497" y="5459341"/>
            <a:ext cx="4568103" cy="562734"/>
          </a:xfrm>
        </p:spPr>
        <p:txBody>
          <a:bodyPr>
            <a:noAutofit/>
          </a:bodyPr>
          <a:lstStyle/>
          <a:p>
            <a:pPr algn="ctr"/>
            <a:r>
              <a:rPr lang="en-US" sz="2400" b="1" dirty="0" smtClean="0"/>
              <a:t>Mauritius Research Council</a:t>
            </a:r>
            <a:endParaRPr lang="en-US" sz="2400" b="1" dirty="0"/>
          </a:p>
        </p:txBody>
      </p:sp>
      <p:pic>
        <p:nvPicPr>
          <p:cNvPr id="7"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t="3125" b="3125"/>
          <a:stretch>
            <a:fillRect/>
          </a:stretch>
        </p:blipFill>
        <p:spPr/>
      </p:pic>
      <p:sp>
        <p:nvSpPr>
          <p:cNvPr id="9" name="Text Placeholder 10"/>
          <p:cNvSpPr txBox="1">
            <a:spLocks/>
          </p:cNvSpPr>
          <p:nvPr/>
        </p:nvSpPr>
        <p:spPr bwMode="invGray">
          <a:xfrm>
            <a:off x="6328497" y="3274561"/>
            <a:ext cx="4420252" cy="839102"/>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0"/>
              </a:spcBef>
              <a:buFont typeface="Arial" panose="020B0604020202020204" pitchFamily="34" charset="0"/>
              <a:buNone/>
              <a:defRPr sz="1800" kern="1200">
                <a:solidFill>
                  <a:schemeClr val="bg1"/>
                </a:solidFill>
                <a:latin typeface="+mn-lt"/>
                <a:ea typeface="+mn-ea"/>
                <a:cs typeface="+mn-cs"/>
              </a:defRPr>
            </a:lvl1pPr>
            <a:lvl2pPr marL="45720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8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8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8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8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8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8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800"/>
              </a:spcBef>
              <a:buFont typeface="Arial" panose="020B0604020202020204" pitchFamily="34" charset="0"/>
              <a:buNone/>
              <a:defRPr sz="1000" kern="1200">
                <a:solidFill>
                  <a:schemeClr val="tx1"/>
                </a:solidFill>
                <a:latin typeface="+mn-lt"/>
                <a:ea typeface="+mn-ea"/>
                <a:cs typeface="+mn-cs"/>
              </a:defRPr>
            </a:lvl9pPr>
          </a:lstStyle>
          <a:p>
            <a:pPr algn="ctr"/>
            <a:r>
              <a:rPr lang="en-US" sz="4800" b="1" dirty="0" smtClean="0">
                <a:ln w="22225">
                  <a:solidFill>
                    <a:schemeClr val="accent2"/>
                  </a:solidFill>
                  <a:prstDash val="solid"/>
                </a:ln>
                <a:solidFill>
                  <a:schemeClr val="accent2">
                    <a:lumMod val="40000"/>
                    <a:lumOff val="60000"/>
                  </a:schemeClr>
                </a:solidFill>
              </a:rPr>
              <a:t>Thank you</a:t>
            </a:r>
            <a:endParaRPr lang="en-US" sz="4800" b="1" dirty="0">
              <a:ln w="22225">
                <a:solidFill>
                  <a:schemeClr val="accent2"/>
                </a:solidFill>
                <a:prstDash val="solid"/>
              </a:ln>
              <a:solidFill>
                <a:schemeClr val="accent2">
                  <a:lumMod val="40000"/>
                  <a:lumOff val="60000"/>
                </a:schemeClr>
              </a:solidFill>
            </a:endParaRPr>
          </a:p>
        </p:txBody>
      </p:sp>
      <p:sp>
        <p:nvSpPr>
          <p:cNvPr id="10" name="Title 1"/>
          <p:cNvSpPr>
            <a:spLocks noGrp="1"/>
          </p:cNvSpPr>
          <p:nvPr>
            <p:ph type="title"/>
          </p:nvPr>
        </p:nvSpPr>
        <p:spPr>
          <a:xfrm>
            <a:off x="373039" y="232010"/>
            <a:ext cx="11818961" cy="800665"/>
          </a:xfrm>
        </p:spPr>
        <p:txBody>
          <a:bodyPr>
            <a:normAutofit/>
          </a:bodyPr>
          <a:lstStyle/>
          <a:p>
            <a:r>
              <a:rPr lang="en-US" sz="2800" b="1" dirty="0" smtClean="0"/>
              <a:t>Use of Digital and Social Media Marketing among SMEs in Mauritius</a:t>
            </a:r>
            <a:endParaRPr lang="en-US" sz="2800" b="1" dirty="0"/>
          </a:p>
        </p:txBody>
      </p:sp>
    </p:spTree>
    <p:extLst>
      <p:ext uri="{BB962C8B-B14F-4D97-AF65-F5344CB8AC3E}">
        <p14:creationId xmlns:p14="http://schemas.microsoft.com/office/powerpoint/2010/main" val="188841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11500" b="1" dirty="0" smtClean="0">
                <a:ln>
                  <a:solidFill>
                    <a:schemeClr val="accent2"/>
                  </a:solidFill>
                </a:ln>
              </a:rPr>
              <a:t>Findings</a:t>
            </a:r>
            <a:endParaRPr lang="en-US" sz="11500" b="1" dirty="0">
              <a:ln>
                <a:solidFill>
                  <a:schemeClr val="accent2"/>
                </a:solidFill>
              </a:ln>
            </a:endParaRPr>
          </a:p>
        </p:txBody>
      </p:sp>
      <p:sp>
        <p:nvSpPr>
          <p:cNvPr id="4" name="Subtitle 3"/>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636679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6600" b="1" dirty="0" smtClean="0">
                <a:ln>
                  <a:solidFill>
                    <a:schemeClr val="accent2"/>
                  </a:solidFill>
                </a:ln>
              </a:rPr>
              <a:t>Awareness of Digital and Social Media Marketing</a:t>
            </a:r>
            <a:endParaRPr lang="en-US" sz="6600" b="1" dirty="0">
              <a:ln>
                <a:solidFill>
                  <a:schemeClr val="accent2"/>
                </a:solidFill>
              </a:ln>
            </a:endParaRPr>
          </a:p>
        </p:txBody>
      </p:sp>
      <p:sp>
        <p:nvSpPr>
          <p:cNvPr id="4" name="Subtitle 3"/>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690309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Sales Direction 16X9">
  <a:themeElements>
    <a:clrScheme name="SalesDirection">
      <a:dk1>
        <a:srgbClr val="595959"/>
      </a:dk1>
      <a:lt1>
        <a:sysClr val="window" lastClr="FFFFFF"/>
      </a:lt1>
      <a:dk2>
        <a:srgbClr val="000000"/>
      </a:dk2>
      <a:lt2>
        <a:srgbClr val="F2F2F2"/>
      </a:lt2>
      <a:accent1>
        <a:srgbClr val="1EB8C1"/>
      </a:accent1>
      <a:accent2>
        <a:srgbClr val="EF7920"/>
      </a:accent2>
      <a:accent3>
        <a:srgbClr val="EFC119"/>
      </a:accent3>
      <a:accent4>
        <a:srgbClr val="969890"/>
      </a:accent4>
      <a:accent5>
        <a:srgbClr val="50B4F2"/>
      </a:accent5>
      <a:accent6>
        <a:srgbClr val="C05A3A"/>
      </a:accent6>
      <a:hlink>
        <a:srgbClr val="EFC119"/>
      </a:hlink>
      <a:folHlink>
        <a:srgbClr val="96989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siness direction presentation (widescreen).potx" id="{D17AB31B-F25B-45F4-B34E-C6982D129A29}" vid="{B63A7B92-8C2A-4E6A-9062-768A2448E61C}"/>
    </a:ext>
  </a:extLst>
</a:theme>
</file>

<file path=ppt/theme/theme2.xml><?xml version="1.0" encoding="utf-8"?>
<a:theme xmlns:a="http://schemas.openxmlformats.org/drawingml/2006/main" name="Office Theme">
  <a:themeElements>
    <a:clrScheme name="SalesDirection">
      <a:dk1>
        <a:srgbClr val="595959"/>
      </a:dk1>
      <a:lt1>
        <a:sysClr val="window" lastClr="FFFFFF"/>
      </a:lt1>
      <a:dk2>
        <a:srgbClr val="000000"/>
      </a:dk2>
      <a:lt2>
        <a:srgbClr val="F2F2F2"/>
      </a:lt2>
      <a:accent1>
        <a:srgbClr val="1EB8C1"/>
      </a:accent1>
      <a:accent2>
        <a:srgbClr val="EF7920"/>
      </a:accent2>
      <a:accent3>
        <a:srgbClr val="EFC119"/>
      </a:accent3>
      <a:accent4>
        <a:srgbClr val="969890"/>
      </a:accent4>
      <a:accent5>
        <a:srgbClr val="50B4F2"/>
      </a:accent5>
      <a:accent6>
        <a:srgbClr val="C05A3A"/>
      </a:accent6>
      <a:hlink>
        <a:srgbClr val="EFC119"/>
      </a:hlink>
      <a:folHlink>
        <a:srgbClr val="96989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SalesDirection">
      <a:dk1>
        <a:srgbClr val="595959"/>
      </a:dk1>
      <a:lt1>
        <a:sysClr val="window" lastClr="FFFFFF"/>
      </a:lt1>
      <a:dk2>
        <a:srgbClr val="000000"/>
      </a:dk2>
      <a:lt2>
        <a:srgbClr val="F2F2F2"/>
      </a:lt2>
      <a:accent1>
        <a:srgbClr val="1EB8C1"/>
      </a:accent1>
      <a:accent2>
        <a:srgbClr val="EF7920"/>
      </a:accent2>
      <a:accent3>
        <a:srgbClr val="EFC119"/>
      </a:accent3>
      <a:accent4>
        <a:srgbClr val="969890"/>
      </a:accent4>
      <a:accent5>
        <a:srgbClr val="50B4F2"/>
      </a:accent5>
      <a:accent6>
        <a:srgbClr val="C05A3A"/>
      </a:accent6>
      <a:hlink>
        <a:srgbClr val="EFC119"/>
      </a:hlink>
      <a:folHlink>
        <a:srgbClr val="96989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60589A42DCACB4AA414BCC53A3B2812" ma:contentTypeVersion="1" ma:contentTypeDescription="Create a new document." ma:contentTypeScope="" ma:versionID="c63d93a18e59ee1c58bb623bfc12c7b7">
  <xsd:schema xmlns:xsd="http://www.w3.org/2001/XMLSchema" xmlns:xs="http://www.w3.org/2001/XMLSchema" xmlns:p="http://schemas.microsoft.com/office/2006/metadata/properties" xmlns:ns1="http://schemas.microsoft.com/sharepoint/v3" targetNamespace="http://schemas.microsoft.com/office/2006/metadata/properties" ma:root="true" ma:fieldsID="a447206dab0015f8b9f8924535193e8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CAAF7BF8-9B52-4015-986E-4183CE6829D4}"/>
</file>

<file path=customXml/itemProps2.xml><?xml version="1.0" encoding="utf-8"?>
<ds:datastoreItem xmlns:ds="http://schemas.openxmlformats.org/officeDocument/2006/customXml" ds:itemID="{9931CE30-E886-40A7-A285-809F2666C35A}"/>
</file>

<file path=customXml/itemProps3.xml><?xml version="1.0" encoding="utf-8"?>
<ds:datastoreItem xmlns:ds="http://schemas.openxmlformats.org/officeDocument/2006/customXml" ds:itemID="{6995CBF3-FE88-4245-B799-3785F480DAB1}"/>
</file>

<file path=docProps/app.xml><?xml version="1.0" encoding="utf-8"?>
<Properties xmlns="http://schemas.openxmlformats.org/officeDocument/2006/extended-properties" xmlns:vt="http://schemas.openxmlformats.org/officeDocument/2006/docPropsVTypes">
  <Template>Business direction presentation (widescreen)</Template>
  <TotalTime>1498</TotalTime>
  <Words>3282</Words>
  <Application>Microsoft Office PowerPoint</Application>
  <PresentationFormat>Widescreen</PresentationFormat>
  <Paragraphs>290</Paragraphs>
  <Slides>79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79</vt:i4>
      </vt:variant>
    </vt:vector>
  </HeadingPairs>
  <TitlesOfParts>
    <vt:vector size="86" baseType="lpstr">
      <vt:lpstr>MS Mincho</vt:lpstr>
      <vt:lpstr>Arial</vt:lpstr>
      <vt:lpstr>Book Antiqua</vt:lpstr>
      <vt:lpstr>Calibri</vt:lpstr>
      <vt:lpstr>Century Gothic</vt:lpstr>
      <vt:lpstr>Times New Roman</vt:lpstr>
      <vt:lpstr>Sales Direction 16X9</vt:lpstr>
      <vt:lpstr>Use of Digital and Social Media Marketing among SMEs in Mauritius</vt:lpstr>
      <vt:lpstr>Aim of the study</vt:lpstr>
      <vt:lpstr>Methodology</vt:lpstr>
      <vt:lpstr>Survey Demographics</vt:lpstr>
      <vt:lpstr>At a glance</vt:lpstr>
      <vt:lpstr>At a glance</vt:lpstr>
      <vt:lpstr>At a glance</vt:lpstr>
      <vt:lpstr>Findings</vt:lpstr>
      <vt:lpstr>Awareness of Digital and Social Media Marketing</vt:lpstr>
      <vt:lpstr>Key Findings</vt:lpstr>
      <vt:lpstr>Definition of Digital Marketing</vt:lpstr>
      <vt:lpstr>Definition of Social Media Marketing</vt:lpstr>
      <vt:lpstr>Perception of Relevance of Digital and Social Media Marketing</vt:lpstr>
      <vt:lpstr>Key Findings</vt:lpstr>
      <vt:lpstr>Perception of marketing by Digital and Social Media</vt:lpstr>
      <vt:lpstr>Perception of marketing by Digital and Social Media</vt:lpstr>
      <vt:lpstr>Percentage of respondents finding DSMM complicated (By Demographics)</vt:lpstr>
      <vt:lpstr>Use of Social Media: Personal vs. Business</vt:lpstr>
      <vt:lpstr>Key Findings</vt:lpstr>
      <vt:lpstr>Personal use vs. Business Use</vt:lpstr>
      <vt:lpstr>Having a Company website</vt:lpstr>
      <vt:lpstr>SMEs that do not have a company website (By demographics)</vt:lpstr>
      <vt:lpstr>Use and knowledge of Social Media</vt:lpstr>
      <vt:lpstr>Key Findings</vt:lpstr>
      <vt:lpstr>Knowledge and use of social media</vt:lpstr>
      <vt:lpstr>Managing Digital and Social Media Marketing</vt:lpstr>
      <vt:lpstr>Key Findings</vt:lpstr>
      <vt:lpstr>Managing Digital and Social Media Marketing</vt:lpstr>
      <vt:lpstr>Benefits of using Digital and Social Media Marketing</vt:lpstr>
      <vt:lpstr>Do you believe there are benefits in using DSM tools for marketing?</vt:lpstr>
      <vt:lpstr>Benefits of using Digital and Social Media Marketing</vt:lpstr>
      <vt:lpstr>The benefits derived from using Digital and Social Media Marketing</vt:lpstr>
      <vt:lpstr>Awareness with regards to SME Support Institutions</vt:lpstr>
      <vt:lpstr>Awareness of supports offered by SME Support Institutions</vt:lpstr>
      <vt:lpstr>Approached SME Support Institutions? Type of Support benefitted?</vt:lpstr>
      <vt:lpstr>Support facilities related to Digital and Social Media Marketing</vt:lpstr>
      <vt:lpstr>Current marketing practice</vt:lpstr>
      <vt:lpstr>Traditional marketing tools</vt:lpstr>
      <vt:lpstr>Digital marketing tools</vt:lpstr>
      <vt:lpstr>Top 3 marketing tools</vt:lpstr>
      <vt:lpstr>Why do you consider the channels you are using to be the most efficient ones?</vt:lpstr>
      <vt:lpstr>Motivation behind use of Digital and Social Media Marketing</vt:lpstr>
      <vt:lpstr>Number of years SMEs have been using Digital and Social Media Marketing</vt:lpstr>
      <vt:lpstr>Motivation to start using Digital and Social Media Marketing?</vt:lpstr>
      <vt:lpstr>Frequency of the use of Social Media for business purpose</vt:lpstr>
      <vt:lpstr>Future plans regarding Digital and Social Media Marketing</vt:lpstr>
      <vt:lpstr>Future plan concerning use of digital and social media marketing</vt:lpstr>
      <vt:lpstr>Reasons behind not adopting DSMM</vt:lpstr>
      <vt:lpstr>Reasons behind implementing DSMM in near future</vt:lpstr>
      <vt:lpstr>Digital and Social Media Marketing strategies</vt:lpstr>
      <vt:lpstr>Tailored content for Digital and Social Media Marketing</vt:lpstr>
      <vt:lpstr>Have you develop your Digital and Social Media Marketing strategies?</vt:lpstr>
      <vt:lpstr>Are these Digital and Social Media Marketing strategies incorporated with your marketing plans?</vt:lpstr>
      <vt:lpstr>Digital and Social Media Marketing tactics and strategies</vt:lpstr>
      <vt:lpstr>Online sales</vt:lpstr>
      <vt:lpstr>Online sales</vt:lpstr>
      <vt:lpstr>Monitoring and measuring Digital and Social Media Marketing</vt:lpstr>
      <vt:lpstr>Digital and Social Media monitoring analytics</vt:lpstr>
      <vt:lpstr>Conversion of Digital and Social Media information into effective data</vt:lpstr>
      <vt:lpstr>Measuring the benefits of Digital and Social Media Marketing</vt:lpstr>
      <vt:lpstr>Effectiveness of Digital Marketing channels on sales</vt:lpstr>
      <vt:lpstr>Effectiveness of Digital Marketing channels on sales</vt:lpstr>
      <vt:lpstr>Spending pattern</vt:lpstr>
      <vt:lpstr>Maintain, increase or reduce your current spending on your digital marketing activities?</vt:lpstr>
      <vt:lpstr>Investment in the coming 12 months</vt:lpstr>
      <vt:lpstr>Optimum use of Digital and Social Media Marketing</vt:lpstr>
      <vt:lpstr>Is optimum use being made of Digital and Social Media Marketing?</vt:lpstr>
      <vt:lpstr>Reasons behind not making optimum use of Digital and Social Media Marketing</vt:lpstr>
      <vt:lpstr>Difficulties in using Digital and Social Media Marketing</vt:lpstr>
      <vt:lpstr>Are you facing difficulties in using Digital and Social Media Marketing?</vt:lpstr>
      <vt:lpstr>What difficulties are you facing?</vt:lpstr>
      <vt:lpstr>Barriers to Digital and Social Media Marketing</vt:lpstr>
      <vt:lpstr>Barriers to Digital and Social Media Marketing</vt:lpstr>
      <vt:lpstr>Opinions of SME Support Insitutions</vt:lpstr>
      <vt:lpstr>Main barriers that prevent SMEs from using Digital and Social Media Marketing</vt:lpstr>
      <vt:lpstr>Conclusion and recommendations</vt:lpstr>
      <vt:lpstr>Conclusion</vt:lpstr>
      <vt:lpstr>Recommendations</vt:lpstr>
      <vt:lpstr>Use of Digital and Social Media Marketing among SMEs in Mauritius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of Digital and Social Media Marketing among SMEs in Mauritius</dc:title>
  <dc:creator>User</dc:creator>
  <cp:lastModifiedBy>User</cp:lastModifiedBy>
  <cp:revision>261</cp:revision>
  <dcterms:created xsi:type="dcterms:W3CDTF">2018-04-27T05:37:48Z</dcterms:created>
  <dcterms:modified xsi:type="dcterms:W3CDTF">2018-06-04T08:53:13Z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0x010100360589A42DCACB4AA414BCC53A3B2812</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y fmtid="{D5CDD505-2E9C-101B-9397-08002B2CF9AE}" pid="8" name="Order">
    <vt:r8>31000</vt:r8>
  </property>
  <property fmtid="{D5CDD505-2E9C-101B-9397-08002B2CF9AE}" pid="9" name="TemplateUrl">
    <vt:lpwstr/>
  </property>
  <property fmtid="{D5CDD505-2E9C-101B-9397-08002B2CF9AE}" pid="10" name="xd_Signature">
    <vt:bool>false</vt:bool>
  </property>
  <property fmtid="{D5CDD505-2E9C-101B-9397-08002B2CF9AE}" pid="11" name="xd_ProgID">
    <vt:lpwstr/>
  </property>
  <property fmtid="{D5CDD505-2E9C-101B-9397-08002B2CF9AE}" pid="12" name="_SourceUrl">
    <vt:lpwstr/>
  </property>
  <property fmtid="{D5CDD505-2E9C-101B-9397-08002B2CF9AE}" pid="13" name="_SharedFileIndex">
    <vt:lpwstr/>
  </property>
</Properties>
</file>