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harts/colors1.xml" ContentType="application/vnd.ms-office.chartcolor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charts/chart1.xml" ContentType="application/vnd.openxmlformats-officedocument.drawingml.chart+xml"/>
  <Override PartName="/ppt/charts/style1.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300" r:id="rId3"/>
    <p:sldId id="301" r:id="rId4"/>
    <p:sldId id="323" r:id="rId5"/>
    <p:sldId id="324" r:id="rId6"/>
    <p:sldId id="306" r:id="rId7"/>
    <p:sldId id="303" r:id="rId8"/>
    <p:sldId id="304" r:id="rId9"/>
    <p:sldId id="298" r:id="rId10"/>
    <p:sldId id="320" r:id="rId11"/>
    <p:sldId id="311" r:id="rId12"/>
    <p:sldId id="319" r:id="rId13"/>
    <p:sldId id="322" r:id="rId14"/>
    <p:sldId id="318" r:id="rId15"/>
    <p:sldId id="313" r:id="rId16"/>
    <p:sldId id="314" r:id="rId17"/>
    <p:sldId id="315" r:id="rId18"/>
    <p:sldId id="316" r:id="rId19"/>
    <p:sldId id="317" r:id="rId20"/>
    <p:sldId id="299" r:id="rId21"/>
    <p:sldId id="309" r:id="rId22"/>
    <p:sldId id="325" r:id="rId23"/>
    <p:sldId id="308"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71" d="100"/>
          <a:sy n="71" d="100"/>
        </p:scale>
        <p:origin x="618" y="54"/>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AudioMOOC\Papers\Research%20Assistant%20Document\SPSS\Mass\Q11%20CDRT%20Mass%20Med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Alert Message Preference</a:t>
            </a:r>
          </a:p>
        </c:rich>
      </c:tx>
      <c:layout>
        <c:manualLayout>
          <c:xMode val="edge"/>
          <c:yMode val="edge"/>
          <c:x val="0.32394607686234345"/>
          <c:y val="6.009657206810680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1144799735398929"/>
                  <c:y val="2.255339075549877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0501136290890468"/>
                  <c:y val="-5.32224013959974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Sheet2!$D$56:$D$57</c:f>
              <c:strCache>
                <c:ptCount val="2"/>
                <c:pt idx="0">
                  <c:v>SMS Alert</c:v>
                </c:pt>
                <c:pt idx="1">
                  <c:v>Voice call alert</c:v>
                </c:pt>
              </c:strCache>
            </c:strRef>
          </c:cat>
          <c:val>
            <c:numRef>
              <c:f>Sheet2!$E$56:$E$57</c:f>
              <c:numCache>
                <c:formatCode>###0</c:formatCode>
                <c:ptCount val="2"/>
                <c:pt idx="0">
                  <c:v>39</c:v>
                </c:pt>
                <c:pt idx="1">
                  <c:v>57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716706143439384"/>
          <c:y val="0.85246727481881379"/>
          <c:w val="0.34566556896027484"/>
          <c:h val="6.998492630346983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548B5-9F2F-4E1B-9BDA-9EA59A4B2F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2D27096-ADF5-498D-ABA6-C17792ADA40C}">
      <dgm:prSet phldrT="[Text]"/>
      <dgm:spPr/>
      <dgm:t>
        <a:bodyPr/>
        <a:lstStyle/>
        <a:p>
          <a:r>
            <a:rPr lang="en-US" dirty="0" smtClean="0"/>
            <a:t>Introduction</a:t>
          </a:r>
          <a:endParaRPr lang="en-US" dirty="0"/>
        </a:p>
      </dgm:t>
    </dgm:pt>
    <dgm:pt modelId="{179B9E0D-5511-43E1-A8FC-8585E8236EE6}" type="parTrans" cxnId="{9F5319E7-49C9-46BB-B642-8ACE504769F7}">
      <dgm:prSet/>
      <dgm:spPr/>
      <dgm:t>
        <a:bodyPr/>
        <a:lstStyle/>
        <a:p>
          <a:endParaRPr lang="en-US"/>
        </a:p>
      </dgm:t>
    </dgm:pt>
    <dgm:pt modelId="{F37BAEB9-7134-4A6B-9706-A3C20A3463CA}" type="sibTrans" cxnId="{9F5319E7-49C9-46BB-B642-8ACE504769F7}">
      <dgm:prSet/>
      <dgm:spPr/>
      <dgm:t>
        <a:bodyPr/>
        <a:lstStyle/>
        <a:p>
          <a:endParaRPr lang="en-US"/>
        </a:p>
      </dgm:t>
    </dgm:pt>
    <dgm:pt modelId="{CACD8CC1-291E-4664-9AEB-8DCBD2760E9F}">
      <dgm:prSet phldrT="[Text]"/>
      <dgm:spPr/>
      <dgm:t>
        <a:bodyPr/>
        <a:lstStyle/>
        <a:p>
          <a:r>
            <a:rPr lang="en-US" dirty="0" smtClean="0"/>
            <a:t>Main Features of System</a:t>
          </a:r>
          <a:endParaRPr lang="en-US" dirty="0"/>
        </a:p>
      </dgm:t>
    </dgm:pt>
    <dgm:pt modelId="{C63E14B4-2409-4954-9994-35A0386F77CE}" type="parTrans" cxnId="{AEC9D783-DD7D-4421-9639-6B2AE4CBAC57}">
      <dgm:prSet/>
      <dgm:spPr/>
      <dgm:t>
        <a:bodyPr/>
        <a:lstStyle/>
        <a:p>
          <a:endParaRPr lang="en-US"/>
        </a:p>
      </dgm:t>
    </dgm:pt>
    <dgm:pt modelId="{0629A747-3D8E-41C4-87EE-27B64BA29548}" type="sibTrans" cxnId="{AEC9D783-DD7D-4421-9639-6B2AE4CBAC57}">
      <dgm:prSet/>
      <dgm:spPr/>
      <dgm:t>
        <a:bodyPr/>
        <a:lstStyle/>
        <a:p>
          <a:endParaRPr lang="en-US"/>
        </a:p>
      </dgm:t>
    </dgm:pt>
    <dgm:pt modelId="{E53490ED-B542-48F1-AF25-8E3C7A3FFDFB}">
      <dgm:prSet phldrT="[Text]"/>
      <dgm:spPr/>
      <dgm:t>
        <a:bodyPr/>
        <a:lstStyle/>
        <a:p>
          <a:r>
            <a:rPr lang="en-US" dirty="0" smtClean="0"/>
            <a:t>How it works ?</a:t>
          </a:r>
          <a:endParaRPr lang="en-US" dirty="0"/>
        </a:p>
      </dgm:t>
    </dgm:pt>
    <dgm:pt modelId="{D27C452D-A90E-4268-A27C-CF98FDF33621}" type="parTrans" cxnId="{D058F8CF-16F4-459A-A73A-DBA68FEE5845}">
      <dgm:prSet/>
      <dgm:spPr/>
      <dgm:t>
        <a:bodyPr/>
        <a:lstStyle/>
        <a:p>
          <a:endParaRPr lang="en-US"/>
        </a:p>
      </dgm:t>
    </dgm:pt>
    <dgm:pt modelId="{96E204C4-1017-4991-BE0B-D5701F527809}" type="sibTrans" cxnId="{D058F8CF-16F4-459A-A73A-DBA68FEE5845}">
      <dgm:prSet/>
      <dgm:spPr/>
      <dgm:t>
        <a:bodyPr/>
        <a:lstStyle/>
        <a:p>
          <a:endParaRPr lang="en-US"/>
        </a:p>
      </dgm:t>
    </dgm:pt>
    <dgm:pt modelId="{60DDE9C7-DCF4-4BF9-B274-26D9C33C2775}">
      <dgm:prSet phldrT="[Text]"/>
      <dgm:spPr/>
      <dgm:t>
        <a:bodyPr/>
        <a:lstStyle/>
        <a:p>
          <a:r>
            <a:rPr lang="en-US" dirty="0" smtClean="0"/>
            <a:t>Demo</a:t>
          </a:r>
          <a:endParaRPr lang="en-US" dirty="0"/>
        </a:p>
      </dgm:t>
    </dgm:pt>
    <dgm:pt modelId="{7DC6EFC2-37B2-4601-BFCE-506615707DBE}" type="parTrans" cxnId="{DD7826DE-963B-40C7-8B94-6F4F3715FC09}">
      <dgm:prSet/>
      <dgm:spPr/>
      <dgm:t>
        <a:bodyPr/>
        <a:lstStyle/>
        <a:p>
          <a:endParaRPr lang="en-US"/>
        </a:p>
      </dgm:t>
    </dgm:pt>
    <dgm:pt modelId="{81F19C76-83E4-4263-829F-3703DDA3465E}" type="sibTrans" cxnId="{DD7826DE-963B-40C7-8B94-6F4F3715FC09}">
      <dgm:prSet/>
      <dgm:spPr/>
      <dgm:t>
        <a:bodyPr/>
        <a:lstStyle/>
        <a:p>
          <a:endParaRPr lang="en-US"/>
        </a:p>
      </dgm:t>
    </dgm:pt>
    <dgm:pt modelId="{6C2DBAC8-3453-414E-B822-89E32B84C7D2}">
      <dgm:prSet phldrT="[Text]"/>
      <dgm:spPr/>
      <dgm:t>
        <a:bodyPr/>
        <a:lstStyle/>
        <a:p>
          <a:r>
            <a:rPr lang="en-US" dirty="0" smtClean="0"/>
            <a:t>Live Testing </a:t>
          </a:r>
          <a:endParaRPr lang="en-US" dirty="0"/>
        </a:p>
      </dgm:t>
    </dgm:pt>
    <dgm:pt modelId="{9E590FE5-76A0-4ECF-9D4D-59B923E99636}" type="parTrans" cxnId="{2AED56A8-DA3E-4894-A162-54D3FC372D77}">
      <dgm:prSet/>
      <dgm:spPr/>
      <dgm:t>
        <a:bodyPr/>
        <a:lstStyle/>
        <a:p>
          <a:endParaRPr lang="en-US"/>
        </a:p>
      </dgm:t>
    </dgm:pt>
    <dgm:pt modelId="{106B86C5-9B9C-4512-8AC6-F1E6B5535EC2}" type="sibTrans" cxnId="{2AED56A8-DA3E-4894-A162-54D3FC372D77}">
      <dgm:prSet/>
      <dgm:spPr/>
      <dgm:t>
        <a:bodyPr/>
        <a:lstStyle/>
        <a:p>
          <a:endParaRPr lang="en-US"/>
        </a:p>
      </dgm:t>
    </dgm:pt>
    <dgm:pt modelId="{4A210811-9DDC-4626-8F2F-129448C69A77}">
      <dgm:prSet phldrT="[Text]"/>
      <dgm:spPr/>
      <dgm:t>
        <a:bodyPr/>
        <a:lstStyle/>
        <a:p>
          <a:r>
            <a:rPr lang="en-US" dirty="0" smtClean="0"/>
            <a:t>Findings</a:t>
          </a:r>
          <a:endParaRPr lang="en-US" dirty="0"/>
        </a:p>
      </dgm:t>
    </dgm:pt>
    <dgm:pt modelId="{DCF59D02-31FF-4966-8D03-AA3051027DAD}" type="parTrans" cxnId="{54A7F5A5-C52A-4D5E-8BB1-7C6952695E09}">
      <dgm:prSet/>
      <dgm:spPr/>
      <dgm:t>
        <a:bodyPr/>
        <a:lstStyle/>
        <a:p>
          <a:endParaRPr lang="en-US"/>
        </a:p>
      </dgm:t>
    </dgm:pt>
    <dgm:pt modelId="{77DB321B-BEDB-4546-8FEC-A5BAFE51D4E9}" type="sibTrans" cxnId="{54A7F5A5-C52A-4D5E-8BB1-7C6952695E09}">
      <dgm:prSet/>
      <dgm:spPr/>
      <dgm:t>
        <a:bodyPr/>
        <a:lstStyle/>
        <a:p>
          <a:endParaRPr lang="en-US"/>
        </a:p>
      </dgm:t>
    </dgm:pt>
    <dgm:pt modelId="{8D30E555-4E13-4A17-A490-B162C611A1F2}">
      <dgm:prSet phldrT="[Text]"/>
      <dgm:spPr/>
      <dgm:t>
        <a:bodyPr/>
        <a:lstStyle/>
        <a:p>
          <a:r>
            <a:rPr lang="en-US" dirty="0" smtClean="0"/>
            <a:t>Recommendations</a:t>
          </a:r>
          <a:endParaRPr lang="en-US" dirty="0"/>
        </a:p>
      </dgm:t>
    </dgm:pt>
    <dgm:pt modelId="{7D7F960F-9403-41A8-901B-93311D56FBE6}" type="parTrans" cxnId="{E063A837-C7C3-4569-9119-5E3044DB328F}">
      <dgm:prSet/>
      <dgm:spPr/>
      <dgm:t>
        <a:bodyPr/>
        <a:lstStyle/>
        <a:p>
          <a:endParaRPr lang="en-US"/>
        </a:p>
      </dgm:t>
    </dgm:pt>
    <dgm:pt modelId="{53E0B1ED-DA8E-4F67-AD57-181CABAB3334}" type="sibTrans" cxnId="{E063A837-C7C3-4569-9119-5E3044DB328F}">
      <dgm:prSet/>
      <dgm:spPr/>
      <dgm:t>
        <a:bodyPr/>
        <a:lstStyle/>
        <a:p>
          <a:endParaRPr lang="en-US"/>
        </a:p>
      </dgm:t>
    </dgm:pt>
    <dgm:pt modelId="{2CAB2CFC-3AE4-4A95-AC1C-3D99D2CF5074}" type="pres">
      <dgm:prSet presAssocID="{B77548B5-9F2F-4E1B-9BDA-9EA59A4B2F70}" presName="Name0" presStyleCnt="0">
        <dgm:presLayoutVars>
          <dgm:chMax val="7"/>
          <dgm:chPref val="7"/>
          <dgm:dir/>
        </dgm:presLayoutVars>
      </dgm:prSet>
      <dgm:spPr/>
      <dgm:t>
        <a:bodyPr/>
        <a:lstStyle/>
        <a:p>
          <a:endParaRPr lang="en-US"/>
        </a:p>
      </dgm:t>
    </dgm:pt>
    <dgm:pt modelId="{1874EE86-4653-40EB-83A8-294D6AFE912E}" type="pres">
      <dgm:prSet presAssocID="{B77548B5-9F2F-4E1B-9BDA-9EA59A4B2F70}" presName="Name1" presStyleCnt="0"/>
      <dgm:spPr/>
    </dgm:pt>
    <dgm:pt modelId="{40FD9E17-0F45-401A-988C-4C29C865FEF6}" type="pres">
      <dgm:prSet presAssocID="{B77548B5-9F2F-4E1B-9BDA-9EA59A4B2F70}" presName="cycle" presStyleCnt="0"/>
      <dgm:spPr/>
    </dgm:pt>
    <dgm:pt modelId="{AE993122-0F2C-4B9A-9789-016DC5ABB034}" type="pres">
      <dgm:prSet presAssocID="{B77548B5-9F2F-4E1B-9BDA-9EA59A4B2F70}" presName="srcNode" presStyleLbl="node1" presStyleIdx="0" presStyleCnt="7"/>
      <dgm:spPr/>
    </dgm:pt>
    <dgm:pt modelId="{C7A1AB81-09F1-4B74-BC75-7BB25A1291B0}" type="pres">
      <dgm:prSet presAssocID="{B77548B5-9F2F-4E1B-9BDA-9EA59A4B2F70}" presName="conn" presStyleLbl="parChTrans1D2" presStyleIdx="0" presStyleCnt="1"/>
      <dgm:spPr/>
      <dgm:t>
        <a:bodyPr/>
        <a:lstStyle/>
        <a:p>
          <a:endParaRPr lang="en-US"/>
        </a:p>
      </dgm:t>
    </dgm:pt>
    <dgm:pt modelId="{563D0810-DF43-481B-951D-2E603FDB7A25}" type="pres">
      <dgm:prSet presAssocID="{B77548B5-9F2F-4E1B-9BDA-9EA59A4B2F70}" presName="extraNode" presStyleLbl="node1" presStyleIdx="0" presStyleCnt="7"/>
      <dgm:spPr/>
    </dgm:pt>
    <dgm:pt modelId="{D943CC05-C28A-4AD0-8F3D-C5E7BECBC075}" type="pres">
      <dgm:prSet presAssocID="{B77548B5-9F2F-4E1B-9BDA-9EA59A4B2F70}" presName="dstNode" presStyleLbl="node1" presStyleIdx="0" presStyleCnt="7"/>
      <dgm:spPr/>
    </dgm:pt>
    <dgm:pt modelId="{7998CD4E-D9CE-44BF-8983-3965877FFCF4}" type="pres">
      <dgm:prSet presAssocID="{72D27096-ADF5-498D-ABA6-C17792ADA40C}" presName="text_1" presStyleLbl="node1" presStyleIdx="0" presStyleCnt="7">
        <dgm:presLayoutVars>
          <dgm:bulletEnabled val="1"/>
        </dgm:presLayoutVars>
      </dgm:prSet>
      <dgm:spPr/>
      <dgm:t>
        <a:bodyPr/>
        <a:lstStyle/>
        <a:p>
          <a:endParaRPr lang="en-US"/>
        </a:p>
      </dgm:t>
    </dgm:pt>
    <dgm:pt modelId="{93EA0CBC-D6E2-44A3-9E19-DB7AACB3E4B3}" type="pres">
      <dgm:prSet presAssocID="{72D27096-ADF5-498D-ABA6-C17792ADA40C}" presName="accent_1" presStyleCnt="0"/>
      <dgm:spPr/>
    </dgm:pt>
    <dgm:pt modelId="{0CEABBD9-E88A-4DB5-B303-5D31D63A9F46}" type="pres">
      <dgm:prSet presAssocID="{72D27096-ADF5-498D-ABA6-C17792ADA40C}" presName="accentRepeatNode" presStyleLbl="solidFgAcc1" presStyleIdx="0" presStyleCnt="7"/>
      <dgm:spPr/>
    </dgm:pt>
    <dgm:pt modelId="{36EC9238-0BFB-4772-B3DF-5147BB0E6AC4}" type="pres">
      <dgm:prSet presAssocID="{CACD8CC1-291E-4664-9AEB-8DCBD2760E9F}" presName="text_2" presStyleLbl="node1" presStyleIdx="1" presStyleCnt="7">
        <dgm:presLayoutVars>
          <dgm:bulletEnabled val="1"/>
        </dgm:presLayoutVars>
      </dgm:prSet>
      <dgm:spPr/>
      <dgm:t>
        <a:bodyPr/>
        <a:lstStyle/>
        <a:p>
          <a:endParaRPr lang="en-US"/>
        </a:p>
      </dgm:t>
    </dgm:pt>
    <dgm:pt modelId="{312AB299-E79B-49EF-BD3E-0CC485F0F734}" type="pres">
      <dgm:prSet presAssocID="{CACD8CC1-291E-4664-9AEB-8DCBD2760E9F}" presName="accent_2" presStyleCnt="0"/>
      <dgm:spPr/>
    </dgm:pt>
    <dgm:pt modelId="{0CE5E91B-0484-4D62-B429-B3458732A76D}" type="pres">
      <dgm:prSet presAssocID="{CACD8CC1-291E-4664-9AEB-8DCBD2760E9F}" presName="accentRepeatNode" presStyleLbl="solidFgAcc1" presStyleIdx="1" presStyleCnt="7"/>
      <dgm:spPr/>
    </dgm:pt>
    <dgm:pt modelId="{5B7A160B-7C68-4065-93FC-E6176AE2397A}" type="pres">
      <dgm:prSet presAssocID="{E53490ED-B542-48F1-AF25-8E3C7A3FFDFB}" presName="text_3" presStyleLbl="node1" presStyleIdx="2" presStyleCnt="7">
        <dgm:presLayoutVars>
          <dgm:bulletEnabled val="1"/>
        </dgm:presLayoutVars>
      </dgm:prSet>
      <dgm:spPr/>
      <dgm:t>
        <a:bodyPr/>
        <a:lstStyle/>
        <a:p>
          <a:endParaRPr lang="en-US"/>
        </a:p>
      </dgm:t>
    </dgm:pt>
    <dgm:pt modelId="{018018A1-92F6-431D-ADD6-421707E5762A}" type="pres">
      <dgm:prSet presAssocID="{E53490ED-B542-48F1-AF25-8E3C7A3FFDFB}" presName="accent_3" presStyleCnt="0"/>
      <dgm:spPr/>
    </dgm:pt>
    <dgm:pt modelId="{1893E670-A940-4652-9781-0D6A4011DB76}" type="pres">
      <dgm:prSet presAssocID="{E53490ED-B542-48F1-AF25-8E3C7A3FFDFB}" presName="accentRepeatNode" presStyleLbl="solidFgAcc1" presStyleIdx="2" presStyleCnt="7"/>
      <dgm:spPr/>
    </dgm:pt>
    <dgm:pt modelId="{06CE5498-1BE2-41D4-B25B-D71AF91B12B5}" type="pres">
      <dgm:prSet presAssocID="{60DDE9C7-DCF4-4BF9-B274-26D9C33C2775}" presName="text_4" presStyleLbl="node1" presStyleIdx="3" presStyleCnt="7" custLinFactNeighborX="-187">
        <dgm:presLayoutVars>
          <dgm:bulletEnabled val="1"/>
        </dgm:presLayoutVars>
      </dgm:prSet>
      <dgm:spPr/>
      <dgm:t>
        <a:bodyPr/>
        <a:lstStyle/>
        <a:p>
          <a:endParaRPr lang="en-US"/>
        </a:p>
      </dgm:t>
    </dgm:pt>
    <dgm:pt modelId="{F742312A-661D-49EC-94B8-ABC21DA878AB}" type="pres">
      <dgm:prSet presAssocID="{60DDE9C7-DCF4-4BF9-B274-26D9C33C2775}" presName="accent_4" presStyleCnt="0"/>
      <dgm:spPr/>
    </dgm:pt>
    <dgm:pt modelId="{8A5D552B-F250-4891-BB1A-FA0D6029F448}" type="pres">
      <dgm:prSet presAssocID="{60DDE9C7-DCF4-4BF9-B274-26D9C33C2775}" presName="accentRepeatNode" presStyleLbl="solidFgAcc1" presStyleIdx="3" presStyleCnt="7"/>
      <dgm:spPr/>
    </dgm:pt>
    <dgm:pt modelId="{0324E1D4-D96C-44AC-980A-1173A54BCC46}" type="pres">
      <dgm:prSet presAssocID="{6C2DBAC8-3453-414E-B822-89E32B84C7D2}" presName="text_5" presStyleLbl="node1" presStyleIdx="4" presStyleCnt="7">
        <dgm:presLayoutVars>
          <dgm:bulletEnabled val="1"/>
        </dgm:presLayoutVars>
      </dgm:prSet>
      <dgm:spPr/>
      <dgm:t>
        <a:bodyPr/>
        <a:lstStyle/>
        <a:p>
          <a:endParaRPr lang="en-US"/>
        </a:p>
      </dgm:t>
    </dgm:pt>
    <dgm:pt modelId="{B0CE92F8-698D-42FA-8650-440EE060EE95}" type="pres">
      <dgm:prSet presAssocID="{6C2DBAC8-3453-414E-B822-89E32B84C7D2}" presName="accent_5" presStyleCnt="0"/>
      <dgm:spPr/>
    </dgm:pt>
    <dgm:pt modelId="{3E75F4B3-401D-4B4B-8B9C-98F32A001D74}" type="pres">
      <dgm:prSet presAssocID="{6C2DBAC8-3453-414E-B822-89E32B84C7D2}" presName="accentRepeatNode" presStyleLbl="solidFgAcc1" presStyleIdx="4" presStyleCnt="7"/>
      <dgm:spPr/>
    </dgm:pt>
    <dgm:pt modelId="{2915A3E6-E657-4D53-8761-FA2548352708}" type="pres">
      <dgm:prSet presAssocID="{4A210811-9DDC-4626-8F2F-129448C69A77}" presName="text_6" presStyleLbl="node1" presStyleIdx="5" presStyleCnt="7">
        <dgm:presLayoutVars>
          <dgm:bulletEnabled val="1"/>
        </dgm:presLayoutVars>
      </dgm:prSet>
      <dgm:spPr/>
      <dgm:t>
        <a:bodyPr/>
        <a:lstStyle/>
        <a:p>
          <a:endParaRPr lang="en-US"/>
        </a:p>
      </dgm:t>
    </dgm:pt>
    <dgm:pt modelId="{BC97EB3D-C023-4CA1-9A62-94D5DB0BB73F}" type="pres">
      <dgm:prSet presAssocID="{4A210811-9DDC-4626-8F2F-129448C69A77}" presName="accent_6" presStyleCnt="0"/>
      <dgm:spPr/>
    </dgm:pt>
    <dgm:pt modelId="{6FE2AB73-8D48-407F-AB9B-BCB074139EC9}" type="pres">
      <dgm:prSet presAssocID="{4A210811-9DDC-4626-8F2F-129448C69A77}" presName="accentRepeatNode" presStyleLbl="solidFgAcc1" presStyleIdx="5" presStyleCnt="7"/>
      <dgm:spPr/>
    </dgm:pt>
    <dgm:pt modelId="{73F1D7AB-11CC-4187-A9B1-5B00147DD6FE}" type="pres">
      <dgm:prSet presAssocID="{8D30E555-4E13-4A17-A490-B162C611A1F2}" presName="text_7" presStyleLbl="node1" presStyleIdx="6" presStyleCnt="7">
        <dgm:presLayoutVars>
          <dgm:bulletEnabled val="1"/>
        </dgm:presLayoutVars>
      </dgm:prSet>
      <dgm:spPr/>
      <dgm:t>
        <a:bodyPr/>
        <a:lstStyle/>
        <a:p>
          <a:endParaRPr lang="en-US"/>
        </a:p>
      </dgm:t>
    </dgm:pt>
    <dgm:pt modelId="{31976897-6063-4DFE-9C8E-1B0A9EA29C3C}" type="pres">
      <dgm:prSet presAssocID="{8D30E555-4E13-4A17-A490-B162C611A1F2}" presName="accent_7" presStyleCnt="0"/>
      <dgm:spPr/>
    </dgm:pt>
    <dgm:pt modelId="{BA6FF8F1-2D6B-4675-B43F-9685E72C6F3C}" type="pres">
      <dgm:prSet presAssocID="{8D30E555-4E13-4A17-A490-B162C611A1F2}" presName="accentRepeatNode" presStyleLbl="solidFgAcc1" presStyleIdx="6" presStyleCnt="7"/>
      <dgm:spPr/>
    </dgm:pt>
  </dgm:ptLst>
  <dgm:cxnLst>
    <dgm:cxn modelId="{ECEE7CDE-AA60-494A-B56A-1FB71FB9B2ED}" type="presOf" srcId="{F37BAEB9-7134-4A6B-9706-A3C20A3463CA}" destId="{C7A1AB81-09F1-4B74-BC75-7BB25A1291B0}" srcOrd="0" destOrd="0" presId="urn:microsoft.com/office/officeart/2008/layout/VerticalCurvedList"/>
    <dgm:cxn modelId="{D681EF98-D7E5-4244-A578-967A978527C1}" type="presOf" srcId="{B77548B5-9F2F-4E1B-9BDA-9EA59A4B2F70}" destId="{2CAB2CFC-3AE4-4A95-AC1C-3D99D2CF5074}" srcOrd="0" destOrd="0" presId="urn:microsoft.com/office/officeart/2008/layout/VerticalCurvedList"/>
    <dgm:cxn modelId="{54A7F5A5-C52A-4D5E-8BB1-7C6952695E09}" srcId="{B77548B5-9F2F-4E1B-9BDA-9EA59A4B2F70}" destId="{4A210811-9DDC-4626-8F2F-129448C69A77}" srcOrd="5" destOrd="0" parTransId="{DCF59D02-31FF-4966-8D03-AA3051027DAD}" sibTransId="{77DB321B-BEDB-4546-8FEC-A5BAFE51D4E9}"/>
    <dgm:cxn modelId="{FDF72EF5-5A18-4EE3-8973-4FEC36EC3F79}" type="presOf" srcId="{6C2DBAC8-3453-414E-B822-89E32B84C7D2}" destId="{0324E1D4-D96C-44AC-980A-1173A54BCC46}" srcOrd="0" destOrd="0" presId="urn:microsoft.com/office/officeart/2008/layout/VerticalCurvedList"/>
    <dgm:cxn modelId="{118A7FC8-D04D-48C0-AF75-538D3491C0CC}" type="presOf" srcId="{4A210811-9DDC-4626-8F2F-129448C69A77}" destId="{2915A3E6-E657-4D53-8761-FA2548352708}" srcOrd="0" destOrd="0" presId="urn:microsoft.com/office/officeart/2008/layout/VerticalCurvedList"/>
    <dgm:cxn modelId="{00559E5E-99C6-4C02-B004-1C139BA9C805}" type="presOf" srcId="{8D30E555-4E13-4A17-A490-B162C611A1F2}" destId="{73F1D7AB-11CC-4187-A9B1-5B00147DD6FE}" srcOrd="0" destOrd="0" presId="urn:microsoft.com/office/officeart/2008/layout/VerticalCurvedList"/>
    <dgm:cxn modelId="{585E8B70-AB6A-47CF-AB0A-AB6C694D5009}" type="presOf" srcId="{CACD8CC1-291E-4664-9AEB-8DCBD2760E9F}" destId="{36EC9238-0BFB-4772-B3DF-5147BB0E6AC4}" srcOrd="0" destOrd="0" presId="urn:microsoft.com/office/officeart/2008/layout/VerticalCurvedList"/>
    <dgm:cxn modelId="{E063A837-C7C3-4569-9119-5E3044DB328F}" srcId="{B77548B5-9F2F-4E1B-9BDA-9EA59A4B2F70}" destId="{8D30E555-4E13-4A17-A490-B162C611A1F2}" srcOrd="6" destOrd="0" parTransId="{7D7F960F-9403-41A8-901B-93311D56FBE6}" sibTransId="{53E0B1ED-DA8E-4F67-AD57-181CABAB3334}"/>
    <dgm:cxn modelId="{AEC9D783-DD7D-4421-9639-6B2AE4CBAC57}" srcId="{B77548B5-9F2F-4E1B-9BDA-9EA59A4B2F70}" destId="{CACD8CC1-291E-4664-9AEB-8DCBD2760E9F}" srcOrd="1" destOrd="0" parTransId="{C63E14B4-2409-4954-9994-35A0386F77CE}" sibTransId="{0629A747-3D8E-41C4-87EE-27B64BA29548}"/>
    <dgm:cxn modelId="{DD7826DE-963B-40C7-8B94-6F4F3715FC09}" srcId="{B77548B5-9F2F-4E1B-9BDA-9EA59A4B2F70}" destId="{60DDE9C7-DCF4-4BF9-B274-26D9C33C2775}" srcOrd="3" destOrd="0" parTransId="{7DC6EFC2-37B2-4601-BFCE-506615707DBE}" sibTransId="{81F19C76-83E4-4263-829F-3703DDA3465E}"/>
    <dgm:cxn modelId="{D058F8CF-16F4-459A-A73A-DBA68FEE5845}" srcId="{B77548B5-9F2F-4E1B-9BDA-9EA59A4B2F70}" destId="{E53490ED-B542-48F1-AF25-8E3C7A3FFDFB}" srcOrd="2" destOrd="0" parTransId="{D27C452D-A90E-4268-A27C-CF98FDF33621}" sibTransId="{96E204C4-1017-4991-BE0B-D5701F527809}"/>
    <dgm:cxn modelId="{A97D6C8F-2B4E-42C3-835C-E448B755F456}" type="presOf" srcId="{E53490ED-B542-48F1-AF25-8E3C7A3FFDFB}" destId="{5B7A160B-7C68-4065-93FC-E6176AE2397A}" srcOrd="0" destOrd="0" presId="urn:microsoft.com/office/officeart/2008/layout/VerticalCurvedList"/>
    <dgm:cxn modelId="{2AED56A8-DA3E-4894-A162-54D3FC372D77}" srcId="{B77548B5-9F2F-4E1B-9BDA-9EA59A4B2F70}" destId="{6C2DBAC8-3453-414E-B822-89E32B84C7D2}" srcOrd="4" destOrd="0" parTransId="{9E590FE5-76A0-4ECF-9D4D-59B923E99636}" sibTransId="{106B86C5-9B9C-4512-8AC6-F1E6B5535EC2}"/>
    <dgm:cxn modelId="{3F7F7D9F-2D1C-4CCB-A2E3-2FD30D98D6CD}" type="presOf" srcId="{72D27096-ADF5-498D-ABA6-C17792ADA40C}" destId="{7998CD4E-D9CE-44BF-8983-3965877FFCF4}" srcOrd="0" destOrd="0" presId="urn:microsoft.com/office/officeart/2008/layout/VerticalCurvedList"/>
    <dgm:cxn modelId="{9F5319E7-49C9-46BB-B642-8ACE504769F7}" srcId="{B77548B5-9F2F-4E1B-9BDA-9EA59A4B2F70}" destId="{72D27096-ADF5-498D-ABA6-C17792ADA40C}" srcOrd="0" destOrd="0" parTransId="{179B9E0D-5511-43E1-A8FC-8585E8236EE6}" sibTransId="{F37BAEB9-7134-4A6B-9706-A3C20A3463CA}"/>
    <dgm:cxn modelId="{FF30DF71-2853-4BB3-B7D5-D67505B3484C}" type="presOf" srcId="{60DDE9C7-DCF4-4BF9-B274-26D9C33C2775}" destId="{06CE5498-1BE2-41D4-B25B-D71AF91B12B5}" srcOrd="0" destOrd="0" presId="urn:microsoft.com/office/officeart/2008/layout/VerticalCurvedList"/>
    <dgm:cxn modelId="{6ABF2EF4-1A7E-4998-8600-C7647BA8F292}" type="presParOf" srcId="{2CAB2CFC-3AE4-4A95-AC1C-3D99D2CF5074}" destId="{1874EE86-4653-40EB-83A8-294D6AFE912E}" srcOrd="0" destOrd="0" presId="urn:microsoft.com/office/officeart/2008/layout/VerticalCurvedList"/>
    <dgm:cxn modelId="{6EFD3A6E-E224-4D13-B4F4-44F15895C77E}" type="presParOf" srcId="{1874EE86-4653-40EB-83A8-294D6AFE912E}" destId="{40FD9E17-0F45-401A-988C-4C29C865FEF6}" srcOrd="0" destOrd="0" presId="urn:microsoft.com/office/officeart/2008/layout/VerticalCurvedList"/>
    <dgm:cxn modelId="{B3F9A905-597A-4D36-BF66-DFAE6AD586D8}" type="presParOf" srcId="{40FD9E17-0F45-401A-988C-4C29C865FEF6}" destId="{AE993122-0F2C-4B9A-9789-016DC5ABB034}" srcOrd="0" destOrd="0" presId="urn:microsoft.com/office/officeart/2008/layout/VerticalCurvedList"/>
    <dgm:cxn modelId="{73F81BA9-174E-4684-B78B-6B20532B0904}" type="presParOf" srcId="{40FD9E17-0F45-401A-988C-4C29C865FEF6}" destId="{C7A1AB81-09F1-4B74-BC75-7BB25A1291B0}" srcOrd="1" destOrd="0" presId="urn:microsoft.com/office/officeart/2008/layout/VerticalCurvedList"/>
    <dgm:cxn modelId="{7A209E33-E466-46EB-B3B3-08EF3AC03D56}" type="presParOf" srcId="{40FD9E17-0F45-401A-988C-4C29C865FEF6}" destId="{563D0810-DF43-481B-951D-2E603FDB7A25}" srcOrd="2" destOrd="0" presId="urn:microsoft.com/office/officeart/2008/layout/VerticalCurvedList"/>
    <dgm:cxn modelId="{3F6EAB3F-C654-4215-91ED-495262BCFAF6}" type="presParOf" srcId="{40FD9E17-0F45-401A-988C-4C29C865FEF6}" destId="{D943CC05-C28A-4AD0-8F3D-C5E7BECBC075}" srcOrd="3" destOrd="0" presId="urn:microsoft.com/office/officeart/2008/layout/VerticalCurvedList"/>
    <dgm:cxn modelId="{7EC81172-6BF4-4F9B-B698-AB0F80F51F0C}" type="presParOf" srcId="{1874EE86-4653-40EB-83A8-294D6AFE912E}" destId="{7998CD4E-D9CE-44BF-8983-3965877FFCF4}" srcOrd="1" destOrd="0" presId="urn:microsoft.com/office/officeart/2008/layout/VerticalCurvedList"/>
    <dgm:cxn modelId="{69D9A966-C312-4751-846B-2CC644AC0384}" type="presParOf" srcId="{1874EE86-4653-40EB-83A8-294D6AFE912E}" destId="{93EA0CBC-D6E2-44A3-9E19-DB7AACB3E4B3}" srcOrd="2" destOrd="0" presId="urn:microsoft.com/office/officeart/2008/layout/VerticalCurvedList"/>
    <dgm:cxn modelId="{D08430B7-ED78-45B6-B925-AFAD9E3F2930}" type="presParOf" srcId="{93EA0CBC-D6E2-44A3-9E19-DB7AACB3E4B3}" destId="{0CEABBD9-E88A-4DB5-B303-5D31D63A9F46}" srcOrd="0" destOrd="0" presId="urn:microsoft.com/office/officeart/2008/layout/VerticalCurvedList"/>
    <dgm:cxn modelId="{E28BAF05-96B1-4B43-B9B8-C8CA738A404C}" type="presParOf" srcId="{1874EE86-4653-40EB-83A8-294D6AFE912E}" destId="{36EC9238-0BFB-4772-B3DF-5147BB0E6AC4}" srcOrd="3" destOrd="0" presId="urn:microsoft.com/office/officeart/2008/layout/VerticalCurvedList"/>
    <dgm:cxn modelId="{F5354FF8-075E-4357-A48D-93390FAA96DC}" type="presParOf" srcId="{1874EE86-4653-40EB-83A8-294D6AFE912E}" destId="{312AB299-E79B-49EF-BD3E-0CC485F0F734}" srcOrd="4" destOrd="0" presId="urn:microsoft.com/office/officeart/2008/layout/VerticalCurvedList"/>
    <dgm:cxn modelId="{E91842A5-A1E4-4379-B4FD-82111F88A4B6}" type="presParOf" srcId="{312AB299-E79B-49EF-BD3E-0CC485F0F734}" destId="{0CE5E91B-0484-4D62-B429-B3458732A76D}" srcOrd="0" destOrd="0" presId="urn:microsoft.com/office/officeart/2008/layout/VerticalCurvedList"/>
    <dgm:cxn modelId="{30655962-971D-481E-BE19-A82D860B0F12}" type="presParOf" srcId="{1874EE86-4653-40EB-83A8-294D6AFE912E}" destId="{5B7A160B-7C68-4065-93FC-E6176AE2397A}" srcOrd="5" destOrd="0" presId="urn:microsoft.com/office/officeart/2008/layout/VerticalCurvedList"/>
    <dgm:cxn modelId="{DA95C36F-E7C0-4FB6-8EC1-8B4DDCCAB0E7}" type="presParOf" srcId="{1874EE86-4653-40EB-83A8-294D6AFE912E}" destId="{018018A1-92F6-431D-ADD6-421707E5762A}" srcOrd="6" destOrd="0" presId="urn:microsoft.com/office/officeart/2008/layout/VerticalCurvedList"/>
    <dgm:cxn modelId="{7D182A3E-01CC-4664-8E45-892B428C4887}" type="presParOf" srcId="{018018A1-92F6-431D-ADD6-421707E5762A}" destId="{1893E670-A940-4652-9781-0D6A4011DB76}" srcOrd="0" destOrd="0" presId="urn:microsoft.com/office/officeart/2008/layout/VerticalCurvedList"/>
    <dgm:cxn modelId="{EE2DD9B0-26AD-4C16-B0D3-0A0B76998C43}" type="presParOf" srcId="{1874EE86-4653-40EB-83A8-294D6AFE912E}" destId="{06CE5498-1BE2-41D4-B25B-D71AF91B12B5}" srcOrd="7" destOrd="0" presId="urn:microsoft.com/office/officeart/2008/layout/VerticalCurvedList"/>
    <dgm:cxn modelId="{BBB72D1A-70D4-400F-9B2E-9CF398C24EEE}" type="presParOf" srcId="{1874EE86-4653-40EB-83A8-294D6AFE912E}" destId="{F742312A-661D-49EC-94B8-ABC21DA878AB}" srcOrd="8" destOrd="0" presId="urn:microsoft.com/office/officeart/2008/layout/VerticalCurvedList"/>
    <dgm:cxn modelId="{F55F32D3-8393-4057-9461-C48985EAEB1F}" type="presParOf" srcId="{F742312A-661D-49EC-94B8-ABC21DA878AB}" destId="{8A5D552B-F250-4891-BB1A-FA0D6029F448}" srcOrd="0" destOrd="0" presId="urn:microsoft.com/office/officeart/2008/layout/VerticalCurvedList"/>
    <dgm:cxn modelId="{B2DFA344-ED37-4500-96C3-60A78E33CAA1}" type="presParOf" srcId="{1874EE86-4653-40EB-83A8-294D6AFE912E}" destId="{0324E1D4-D96C-44AC-980A-1173A54BCC46}" srcOrd="9" destOrd="0" presId="urn:microsoft.com/office/officeart/2008/layout/VerticalCurvedList"/>
    <dgm:cxn modelId="{69581FA9-AA36-4D04-AFB5-193F9F2D78F2}" type="presParOf" srcId="{1874EE86-4653-40EB-83A8-294D6AFE912E}" destId="{B0CE92F8-698D-42FA-8650-440EE060EE95}" srcOrd="10" destOrd="0" presId="urn:microsoft.com/office/officeart/2008/layout/VerticalCurvedList"/>
    <dgm:cxn modelId="{76917854-9DBD-4A01-834F-71EEFBB7C7BF}" type="presParOf" srcId="{B0CE92F8-698D-42FA-8650-440EE060EE95}" destId="{3E75F4B3-401D-4B4B-8B9C-98F32A001D74}" srcOrd="0" destOrd="0" presId="urn:microsoft.com/office/officeart/2008/layout/VerticalCurvedList"/>
    <dgm:cxn modelId="{9745BF0D-D113-4327-9FC6-5CC2ADC63865}" type="presParOf" srcId="{1874EE86-4653-40EB-83A8-294D6AFE912E}" destId="{2915A3E6-E657-4D53-8761-FA2548352708}" srcOrd="11" destOrd="0" presId="urn:microsoft.com/office/officeart/2008/layout/VerticalCurvedList"/>
    <dgm:cxn modelId="{6C73CB7D-EE78-4EBF-B0EF-EB19B6646996}" type="presParOf" srcId="{1874EE86-4653-40EB-83A8-294D6AFE912E}" destId="{BC97EB3D-C023-4CA1-9A62-94D5DB0BB73F}" srcOrd="12" destOrd="0" presId="urn:microsoft.com/office/officeart/2008/layout/VerticalCurvedList"/>
    <dgm:cxn modelId="{277F4177-34CB-4AA2-843A-CEC6211110C7}" type="presParOf" srcId="{BC97EB3D-C023-4CA1-9A62-94D5DB0BB73F}" destId="{6FE2AB73-8D48-407F-AB9B-BCB074139EC9}" srcOrd="0" destOrd="0" presId="urn:microsoft.com/office/officeart/2008/layout/VerticalCurvedList"/>
    <dgm:cxn modelId="{F25E488B-A13B-43B0-B3EE-C5DC20C2D29E}" type="presParOf" srcId="{1874EE86-4653-40EB-83A8-294D6AFE912E}" destId="{73F1D7AB-11CC-4187-A9B1-5B00147DD6FE}" srcOrd="13" destOrd="0" presId="urn:microsoft.com/office/officeart/2008/layout/VerticalCurvedList"/>
    <dgm:cxn modelId="{3ADC2E95-0FD4-47A0-9316-1ACF94FC1CFA}" type="presParOf" srcId="{1874EE86-4653-40EB-83A8-294D6AFE912E}" destId="{31976897-6063-4DFE-9C8E-1B0A9EA29C3C}" srcOrd="14" destOrd="0" presId="urn:microsoft.com/office/officeart/2008/layout/VerticalCurvedList"/>
    <dgm:cxn modelId="{2FD31883-36E2-4C8C-A169-BE722C9D76AD}" type="presParOf" srcId="{31976897-6063-4DFE-9C8E-1B0A9EA29C3C}" destId="{BA6FF8F1-2D6B-4675-B43F-9685E72C6F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1AB81-09F1-4B74-BC75-7BB25A1291B0}">
      <dsp:nvSpPr>
        <dsp:cNvPr id="0" name=""/>
        <dsp:cNvSpPr/>
      </dsp:nvSpPr>
      <dsp:spPr>
        <a:xfrm>
          <a:off x="-4961148" y="-760435"/>
          <a:ext cx="5910615" cy="5910615"/>
        </a:xfrm>
        <a:prstGeom prst="blockArc">
          <a:avLst>
            <a:gd name="adj1" fmla="val 18900000"/>
            <a:gd name="adj2" fmla="val 2700000"/>
            <a:gd name="adj3" fmla="val 36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8CD4E-D9CE-44BF-8983-3965877FFCF4}">
      <dsp:nvSpPr>
        <dsp:cNvPr id="0" name=""/>
        <dsp:cNvSpPr/>
      </dsp:nvSpPr>
      <dsp:spPr>
        <a:xfrm>
          <a:off x="307940" y="199557"/>
          <a:ext cx="8155740"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Introduction</a:t>
          </a:r>
          <a:endParaRPr lang="en-US" sz="2000" kern="1200" dirty="0"/>
        </a:p>
      </dsp:txBody>
      <dsp:txXfrm>
        <a:off x="307940" y="199557"/>
        <a:ext cx="8155740" cy="398939"/>
      </dsp:txXfrm>
    </dsp:sp>
    <dsp:sp modelId="{0CEABBD9-E88A-4DB5-B303-5D31D63A9F46}">
      <dsp:nvSpPr>
        <dsp:cNvPr id="0" name=""/>
        <dsp:cNvSpPr/>
      </dsp:nvSpPr>
      <dsp:spPr>
        <a:xfrm>
          <a:off x="58603" y="149690"/>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EC9238-0BFB-4772-B3DF-5147BB0E6AC4}">
      <dsp:nvSpPr>
        <dsp:cNvPr id="0" name=""/>
        <dsp:cNvSpPr/>
      </dsp:nvSpPr>
      <dsp:spPr>
        <a:xfrm>
          <a:off x="669216" y="798318"/>
          <a:ext cx="7794464"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Main Features of System</a:t>
          </a:r>
          <a:endParaRPr lang="en-US" sz="2000" kern="1200" dirty="0"/>
        </a:p>
      </dsp:txBody>
      <dsp:txXfrm>
        <a:off x="669216" y="798318"/>
        <a:ext cx="7794464" cy="398939"/>
      </dsp:txXfrm>
    </dsp:sp>
    <dsp:sp modelId="{0CE5E91B-0484-4D62-B429-B3458732A76D}">
      <dsp:nvSpPr>
        <dsp:cNvPr id="0" name=""/>
        <dsp:cNvSpPr/>
      </dsp:nvSpPr>
      <dsp:spPr>
        <a:xfrm>
          <a:off x="419879" y="748451"/>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7A160B-7C68-4065-93FC-E6176AE2397A}">
      <dsp:nvSpPr>
        <dsp:cNvPr id="0" name=""/>
        <dsp:cNvSpPr/>
      </dsp:nvSpPr>
      <dsp:spPr>
        <a:xfrm>
          <a:off x="867193" y="1396640"/>
          <a:ext cx="7596486"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How it works ?</a:t>
          </a:r>
          <a:endParaRPr lang="en-US" sz="2000" kern="1200" dirty="0"/>
        </a:p>
      </dsp:txBody>
      <dsp:txXfrm>
        <a:off x="867193" y="1396640"/>
        <a:ext cx="7596486" cy="398939"/>
      </dsp:txXfrm>
    </dsp:sp>
    <dsp:sp modelId="{1893E670-A940-4652-9781-0D6A4011DB76}">
      <dsp:nvSpPr>
        <dsp:cNvPr id="0" name=""/>
        <dsp:cNvSpPr/>
      </dsp:nvSpPr>
      <dsp:spPr>
        <a:xfrm>
          <a:off x="617856" y="1346773"/>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E5498-1BE2-41D4-B25B-D71AF91B12B5}">
      <dsp:nvSpPr>
        <dsp:cNvPr id="0" name=""/>
        <dsp:cNvSpPr/>
      </dsp:nvSpPr>
      <dsp:spPr>
        <a:xfrm>
          <a:off x="916319" y="1995402"/>
          <a:ext cx="7533274"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Demo</a:t>
          </a:r>
          <a:endParaRPr lang="en-US" sz="2000" kern="1200" dirty="0"/>
        </a:p>
      </dsp:txBody>
      <dsp:txXfrm>
        <a:off x="916319" y="1995402"/>
        <a:ext cx="7533274" cy="398939"/>
      </dsp:txXfrm>
    </dsp:sp>
    <dsp:sp modelId="{8A5D552B-F250-4891-BB1A-FA0D6029F448}">
      <dsp:nvSpPr>
        <dsp:cNvPr id="0" name=""/>
        <dsp:cNvSpPr/>
      </dsp:nvSpPr>
      <dsp:spPr>
        <a:xfrm>
          <a:off x="681068" y="1945534"/>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4E1D4-D96C-44AC-980A-1173A54BCC46}">
      <dsp:nvSpPr>
        <dsp:cNvPr id="0" name=""/>
        <dsp:cNvSpPr/>
      </dsp:nvSpPr>
      <dsp:spPr>
        <a:xfrm>
          <a:off x="867193" y="2594163"/>
          <a:ext cx="7596486"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Live Testing </a:t>
          </a:r>
          <a:endParaRPr lang="en-US" sz="2000" kern="1200" dirty="0"/>
        </a:p>
      </dsp:txBody>
      <dsp:txXfrm>
        <a:off x="867193" y="2594163"/>
        <a:ext cx="7596486" cy="398939"/>
      </dsp:txXfrm>
    </dsp:sp>
    <dsp:sp modelId="{3E75F4B3-401D-4B4B-8B9C-98F32A001D74}">
      <dsp:nvSpPr>
        <dsp:cNvPr id="0" name=""/>
        <dsp:cNvSpPr/>
      </dsp:nvSpPr>
      <dsp:spPr>
        <a:xfrm>
          <a:off x="617856" y="2544295"/>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5A3E6-E657-4D53-8761-FA2548352708}">
      <dsp:nvSpPr>
        <dsp:cNvPr id="0" name=""/>
        <dsp:cNvSpPr/>
      </dsp:nvSpPr>
      <dsp:spPr>
        <a:xfrm>
          <a:off x="669216" y="3192485"/>
          <a:ext cx="7794464"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Findings</a:t>
          </a:r>
          <a:endParaRPr lang="en-US" sz="2000" kern="1200" dirty="0"/>
        </a:p>
      </dsp:txBody>
      <dsp:txXfrm>
        <a:off x="669216" y="3192485"/>
        <a:ext cx="7794464" cy="398939"/>
      </dsp:txXfrm>
    </dsp:sp>
    <dsp:sp modelId="{6FE2AB73-8D48-407F-AB9B-BCB074139EC9}">
      <dsp:nvSpPr>
        <dsp:cNvPr id="0" name=""/>
        <dsp:cNvSpPr/>
      </dsp:nvSpPr>
      <dsp:spPr>
        <a:xfrm>
          <a:off x="419879" y="3142617"/>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1D7AB-11CC-4187-A9B1-5B00147DD6FE}">
      <dsp:nvSpPr>
        <dsp:cNvPr id="0" name=""/>
        <dsp:cNvSpPr/>
      </dsp:nvSpPr>
      <dsp:spPr>
        <a:xfrm>
          <a:off x="307940" y="3791246"/>
          <a:ext cx="8155740" cy="398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659"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Recommendations</a:t>
          </a:r>
          <a:endParaRPr lang="en-US" sz="2000" kern="1200" dirty="0"/>
        </a:p>
      </dsp:txBody>
      <dsp:txXfrm>
        <a:off x="307940" y="3791246"/>
        <a:ext cx="8155740" cy="398939"/>
      </dsp:txXfrm>
    </dsp:sp>
    <dsp:sp modelId="{BA6FF8F1-2D6B-4675-B43F-9685E72C6F3C}">
      <dsp:nvSpPr>
        <dsp:cNvPr id="0" name=""/>
        <dsp:cNvSpPr/>
      </dsp:nvSpPr>
      <dsp:spPr>
        <a:xfrm>
          <a:off x="58603" y="3741378"/>
          <a:ext cx="498674" cy="4986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9/12/2018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9/12/2018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226124"/>
            <a:ext cx="12191999" cy="12381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3478" y="356751"/>
            <a:ext cx="12118521" cy="1098644"/>
          </a:xfrm>
        </p:spPr>
        <p:txBody>
          <a:bodyPr anchor="b">
            <a:normAutofit/>
          </a:bodyPr>
          <a:lstStyle>
            <a:lvl1pPr algn="l">
              <a:lnSpc>
                <a:spcPct val="90000"/>
              </a:lnSpc>
              <a:defRPr sz="4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26" name="Group 25"/>
          <p:cNvGrpSpPr/>
          <p:nvPr userDrawn="1"/>
        </p:nvGrpSpPr>
        <p:grpSpPr>
          <a:xfrm>
            <a:off x="0" y="1594950"/>
            <a:ext cx="12192000" cy="4470400"/>
            <a:chOff x="0" y="2169888"/>
            <a:chExt cx="12192000" cy="4470400"/>
          </a:xfrm>
        </p:grpSpPr>
        <p:grpSp>
          <p:nvGrpSpPr>
            <p:cNvPr id="17" name="Group 16"/>
            <p:cNvGrpSpPr/>
            <p:nvPr userDrawn="1"/>
          </p:nvGrpSpPr>
          <p:grpSpPr>
            <a:xfrm>
              <a:off x="0" y="2169888"/>
              <a:ext cx="12192000" cy="4470400"/>
              <a:chOff x="0" y="1574800"/>
              <a:chExt cx="12192000" cy="4470400"/>
            </a:xfrm>
          </p:grpSpPr>
          <p:sp>
            <p:nvSpPr>
              <p:cNvPr id="16" name="Rectangle 15"/>
              <p:cNvSpPr/>
              <p:nvPr userDrawn="1"/>
            </p:nvSpPr>
            <p:spPr>
              <a:xfrm>
                <a:off x="0" y="1574800"/>
                <a:ext cx="12192000" cy="447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srcRect l="23578"/>
              <a:stretch/>
            </p:blipFill>
            <p:spPr>
              <a:xfrm>
                <a:off x="6629400" y="3733801"/>
                <a:ext cx="2362200" cy="2209802"/>
              </a:xfrm>
              <a:prstGeom prst="rect">
                <a:avLst/>
              </a:prstGeom>
            </p:spPr>
          </p:pic>
          <p:pic>
            <p:nvPicPr>
              <p:cNvPr id="5" name="Picture 4"/>
              <p:cNvPicPr>
                <a:picLocks noChangeAspect="1"/>
              </p:cNvPicPr>
              <p:nvPr userDrawn="1"/>
            </p:nvPicPr>
            <p:blipFill>
              <a:blip r:embed="rId3"/>
              <a:stretch>
                <a:fillRect/>
              </a:stretch>
            </p:blipFill>
            <p:spPr>
              <a:xfrm>
                <a:off x="8909623" y="1671637"/>
                <a:ext cx="3081599" cy="2303320"/>
              </a:xfrm>
              <a:prstGeom prst="rect">
                <a:avLst/>
              </a:prstGeom>
            </p:spPr>
          </p:pic>
          <p:pic>
            <p:nvPicPr>
              <p:cNvPr id="6" name="Picture 5"/>
              <p:cNvPicPr>
                <a:picLocks noChangeAspect="1"/>
              </p:cNvPicPr>
              <p:nvPr userDrawn="1"/>
            </p:nvPicPr>
            <p:blipFill>
              <a:blip r:embed="rId4"/>
              <a:stretch>
                <a:fillRect/>
              </a:stretch>
            </p:blipFill>
            <p:spPr>
              <a:xfrm>
                <a:off x="8909623" y="3978133"/>
                <a:ext cx="3081599" cy="1962294"/>
              </a:xfrm>
              <a:prstGeom prst="rect">
                <a:avLst/>
              </a:prstGeom>
            </p:spPr>
          </p:pic>
        </p:grpSp>
        <p:pic>
          <p:nvPicPr>
            <p:cNvPr id="18" name="Picture 17"/>
            <p:cNvPicPr>
              <a:picLocks noChangeAspect="1"/>
            </p:cNvPicPr>
            <p:nvPr userDrawn="1"/>
          </p:nvPicPr>
          <p:blipFill>
            <a:blip r:embed="rId5"/>
            <a:stretch>
              <a:fillRect/>
            </a:stretch>
          </p:blipFill>
          <p:spPr>
            <a:xfrm>
              <a:off x="73478" y="2266725"/>
              <a:ext cx="3556300" cy="2106986"/>
            </a:xfrm>
            <a:prstGeom prst="rect">
              <a:avLst/>
            </a:prstGeom>
          </p:spPr>
        </p:pic>
        <p:pic>
          <p:nvPicPr>
            <p:cNvPr id="20" name="Picture 19"/>
            <p:cNvPicPr>
              <a:picLocks noChangeAspect="1"/>
            </p:cNvPicPr>
            <p:nvPr userDrawn="1"/>
          </p:nvPicPr>
          <p:blipFill rotWithShape="1">
            <a:blip r:embed="rId6"/>
            <a:srcRect l="18864"/>
            <a:stretch/>
          </p:blipFill>
          <p:spPr>
            <a:xfrm>
              <a:off x="72570" y="4373711"/>
              <a:ext cx="3242228" cy="2161804"/>
            </a:xfrm>
            <a:prstGeom prst="rect">
              <a:avLst/>
            </a:prstGeom>
          </p:spPr>
        </p:pic>
        <p:pic>
          <p:nvPicPr>
            <p:cNvPr id="25" name="Picture 24"/>
            <p:cNvPicPr>
              <a:picLocks noChangeAspect="1"/>
            </p:cNvPicPr>
            <p:nvPr userDrawn="1"/>
          </p:nvPicPr>
          <p:blipFill>
            <a:blip r:embed="rId7"/>
            <a:stretch>
              <a:fillRect/>
            </a:stretch>
          </p:blipFill>
          <p:spPr>
            <a:xfrm>
              <a:off x="3179533" y="4373711"/>
              <a:ext cx="3482984" cy="2170733"/>
            </a:xfrm>
            <a:prstGeom prst="rect">
              <a:avLst/>
            </a:prstGeom>
          </p:spPr>
        </p:pic>
        <p:pic>
          <p:nvPicPr>
            <p:cNvPr id="23" name="Picture 22"/>
            <p:cNvPicPr>
              <a:picLocks noChangeAspect="1"/>
            </p:cNvPicPr>
            <p:nvPr userDrawn="1"/>
          </p:nvPicPr>
          <p:blipFill rotWithShape="1">
            <a:blip r:embed="rId8"/>
            <a:srcRect l="5565" r="5466"/>
            <a:stretch/>
          </p:blipFill>
          <p:spPr>
            <a:xfrm>
              <a:off x="1752512" y="2264759"/>
              <a:ext cx="3410855" cy="2146896"/>
            </a:xfrm>
            <a:prstGeom prst="rect">
              <a:avLst/>
            </a:prstGeom>
          </p:spPr>
        </p:pic>
        <p:pic>
          <p:nvPicPr>
            <p:cNvPr id="24" name="Picture 23"/>
            <p:cNvPicPr>
              <a:picLocks noChangeAspect="1"/>
            </p:cNvPicPr>
            <p:nvPr userDrawn="1"/>
          </p:nvPicPr>
          <p:blipFill>
            <a:blip r:embed="rId9"/>
            <a:stretch>
              <a:fillRect/>
            </a:stretch>
          </p:blipFill>
          <p:spPr>
            <a:xfrm>
              <a:off x="5119312" y="2264759"/>
              <a:ext cx="3774313" cy="2120684"/>
            </a:xfrm>
            <a:prstGeom prst="rect">
              <a:avLst/>
            </a:prstGeom>
          </p:spPr>
        </p:pic>
      </p:gr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026" y="116113"/>
            <a:ext cx="9371949" cy="893596"/>
          </a:xfrm>
        </p:spPr>
        <p:txBody>
          <a:bodyPr/>
          <a:lstStyle/>
          <a:p>
            <a:r>
              <a:rPr lang="en-US" dirty="0"/>
              <a:t>Click to edit Master title style</a:t>
            </a:r>
            <a:endParaRPr dirty="0"/>
          </a:p>
        </p:txBody>
      </p:sp>
      <p:sp>
        <p:nvSpPr>
          <p:cNvPr id="3" name="Content Placeholder 2"/>
          <p:cNvSpPr>
            <a:spLocks noGrp="1"/>
          </p:cNvSpPr>
          <p:nvPr>
            <p:ph idx="1"/>
          </p:nvPr>
        </p:nvSpPr>
        <p:spPr>
          <a:xfrm>
            <a:off x="1410027" y="1348291"/>
            <a:ext cx="9371948" cy="4620682"/>
          </a:xfrm>
        </p:spPr>
        <p:txBody>
          <a:bodyPr/>
          <a:lstStyle>
            <a:lvl1pPr algn="just">
              <a:defRPr/>
            </a:lvl1pPr>
            <a:lvl2pPr algn="just">
              <a:defRPr/>
            </a:lvl2pPr>
            <a:lvl3pPr algn="just">
              <a:defRPr/>
            </a:lvl3pPr>
            <a:lvl4pPr algn="just">
              <a:defRPr/>
            </a:lvl4pPr>
            <a:lvl5pPr algn="ju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cxnSp>
        <p:nvCxnSpPr>
          <p:cNvPr id="8" name="Straight Connector 7"/>
          <p:cNvCxnSpPr/>
          <p:nvPr userDrawn="1"/>
        </p:nvCxnSpPr>
        <p:spPr>
          <a:xfrm>
            <a:off x="1410026" y="1009709"/>
            <a:ext cx="93719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026" y="29027"/>
            <a:ext cx="9371949" cy="980682"/>
          </a:xfrm>
        </p:spPr>
        <p:txBody>
          <a:bodyPr/>
          <a:lstStyle/>
          <a:p>
            <a:r>
              <a:rPr lang="en-US" dirty="0"/>
              <a:t>Click to edit Master title style</a:t>
            </a:r>
            <a:endParaRPr dirty="0"/>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cxnSp>
        <p:nvCxnSpPr>
          <p:cNvPr id="9" name="Straight Connector 8"/>
          <p:cNvCxnSpPr/>
          <p:nvPr userDrawn="1"/>
        </p:nvCxnSpPr>
        <p:spPr>
          <a:xfrm>
            <a:off x="1454065" y="1009711"/>
            <a:ext cx="93279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9/12/2018</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15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15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61257"/>
            <a:ext cx="12191999" cy="1103085"/>
          </a:xfrm>
        </p:spPr>
        <p:txBody>
          <a:bodyPr>
            <a:normAutofit/>
          </a:bodyPr>
          <a:lstStyle/>
          <a:p>
            <a:pPr algn="ctr"/>
            <a:r>
              <a:rPr lang="en-US" sz="3200" dirty="0" smtClean="0"/>
              <a:t>An </a:t>
            </a:r>
            <a:r>
              <a:rPr lang="en-US" sz="3200" dirty="0"/>
              <a:t>e</a:t>
            </a:r>
            <a:r>
              <a:rPr lang="en-US" sz="3200" dirty="0" smtClean="0"/>
              <a:t>arly warning system for disaster management using mass calling and SMS technology </a:t>
            </a:r>
            <a:endParaRPr lang="en-US" sz="3200" dirty="0"/>
          </a:p>
        </p:txBody>
      </p:sp>
      <p:sp>
        <p:nvSpPr>
          <p:cNvPr id="3" name="Subtitle 2"/>
          <p:cNvSpPr>
            <a:spLocks noGrp="1"/>
          </p:cNvSpPr>
          <p:nvPr>
            <p:ph type="subTitle" idx="1"/>
          </p:nvPr>
        </p:nvSpPr>
        <p:spPr>
          <a:xfrm>
            <a:off x="2132227" y="6146800"/>
            <a:ext cx="8598526" cy="711200"/>
          </a:xfrm>
        </p:spPr>
        <p:txBody>
          <a:bodyPr>
            <a:normAutofit fontScale="85000" lnSpcReduction="10000"/>
          </a:bodyPr>
          <a:lstStyle/>
          <a:p>
            <a:pPr algn="ctr"/>
            <a:r>
              <a:rPr lang="en-US" dirty="0" smtClean="0">
                <a:solidFill>
                  <a:schemeClr val="tx2"/>
                </a:solidFill>
              </a:rPr>
              <a:t>University of Mauritius (</a:t>
            </a:r>
            <a:r>
              <a:rPr lang="en-US" dirty="0" err="1" smtClean="0">
                <a:solidFill>
                  <a:schemeClr val="tx2"/>
                </a:solidFill>
              </a:rPr>
              <a:t>UoM</a:t>
            </a:r>
            <a:r>
              <a:rPr lang="en-US" dirty="0" smtClean="0">
                <a:solidFill>
                  <a:schemeClr val="tx2"/>
                </a:solidFill>
              </a:rPr>
              <a:t>) / National </a:t>
            </a:r>
            <a:r>
              <a:rPr lang="en-US" dirty="0">
                <a:solidFill>
                  <a:schemeClr val="tx2"/>
                </a:solidFill>
              </a:rPr>
              <a:t>Disaster Risk Reduction and Management </a:t>
            </a:r>
            <a:r>
              <a:rPr lang="en-US" dirty="0" smtClean="0">
                <a:solidFill>
                  <a:schemeClr val="tx2"/>
                </a:solidFill>
              </a:rPr>
              <a:t>Centre (NDRRMC)</a:t>
            </a:r>
            <a:endParaRPr lang="en-US" b="1" dirty="0">
              <a:solidFill>
                <a:schemeClr val="tx2"/>
              </a:solidFill>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Research on existing early warning systems for disaster </a:t>
            </a:r>
            <a:r>
              <a:rPr lang="en-US" dirty="0" err="1" smtClean="0"/>
              <a:t>managementt</a:t>
            </a:r>
            <a:r>
              <a:rPr lang="en-US" dirty="0" smtClean="0"/>
              <a:t> , technology used and their effectiveness</a:t>
            </a:r>
          </a:p>
          <a:p>
            <a:pPr lvl="0"/>
            <a:r>
              <a:rPr lang="en-US" dirty="0" smtClean="0"/>
              <a:t>The </a:t>
            </a:r>
            <a:r>
              <a:rPr lang="en-US" dirty="0"/>
              <a:t>design and implementation of </a:t>
            </a:r>
            <a:r>
              <a:rPr lang="en-US" dirty="0" smtClean="0"/>
              <a:t>an early warning system for disaster management using mass calling and SMS </a:t>
            </a:r>
            <a:endParaRPr lang="en-US" dirty="0"/>
          </a:p>
          <a:p>
            <a:pPr lvl="0"/>
            <a:r>
              <a:rPr lang="en-US" dirty="0" smtClean="0"/>
              <a:t>Live Testing on target groups</a:t>
            </a:r>
          </a:p>
          <a:p>
            <a:pPr lvl="0"/>
            <a:r>
              <a:rPr lang="en-US" dirty="0" smtClean="0"/>
              <a:t>Survey of target groups (face to face/ phone interviews)</a:t>
            </a:r>
          </a:p>
          <a:p>
            <a:pPr lvl="0"/>
            <a:r>
              <a:rPr lang="en-US" dirty="0" smtClean="0"/>
              <a:t>Call Analytics on system</a:t>
            </a:r>
          </a:p>
          <a:p>
            <a:r>
              <a:rPr lang="en-US" dirty="0" smtClean="0"/>
              <a:t>Statistical Analysis of Data</a:t>
            </a:r>
          </a:p>
          <a:p>
            <a:r>
              <a:rPr lang="en-US" dirty="0" smtClean="0"/>
              <a:t>Recommendations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spTree>
    <p:extLst>
      <p:ext uri="{BB962C8B-B14F-4D97-AF65-F5344CB8AC3E}">
        <p14:creationId xmlns:p14="http://schemas.microsoft.com/office/powerpoint/2010/main" val="8379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testing - Target </a:t>
            </a:r>
            <a:r>
              <a:rPr lang="en-US" dirty="0" smtClean="0"/>
              <a:t>groups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74511373"/>
              </p:ext>
            </p:extLst>
          </p:nvPr>
        </p:nvGraphicFramePr>
        <p:xfrm>
          <a:off x="1637716" y="1344706"/>
          <a:ext cx="9388871" cy="4948517"/>
        </p:xfrm>
        <a:graphic>
          <a:graphicData uri="http://schemas.openxmlformats.org/drawingml/2006/table">
            <a:tbl>
              <a:tblPr bandRow="1">
                <a:tableStyleId>{3B4B98B0-60AC-42C2-AFA5-B58CD77FA1E5}</a:tableStyleId>
              </a:tblPr>
              <a:tblGrid>
                <a:gridCol w="3993238"/>
                <a:gridCol w="846374"/>
                <a:gridCol w="3702885"/>
                <a:gridCol w="846374"/>
              </a:tblGrid>
              <a:tr h="474377">
                <a:tc>
                  <a:txBody>
                    <a:bodyPr/>
                    <a:lstStyle/>
                    <a:p>
                      <a:pPr marL="0" marR="0" algn="just">
                        <a:lnSpc>
                          <a:spcPct val="115000"/>
                        </a:lnSpc>
                        <a:spcBef>
                          <a:spcPts val="0"/>
                        </a:spcBef>
                        <a:spcAft>
                          <a:spcPts val="1000"/>
                        </a:spcAft>
                      </a:pPr>
                      <a:r>
                        <a:rPr lang="en-US" sz="2400" b="1" u="sng" dirty="0">
                          <a:effectLst/>
                        </a:rPr>
                        <a:t>Target Groups</a:t>
                      </a:r>
                      <a:endParaRPr lang="en-US" sz="2400" b="1" u="sng"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b="1" u="sng">
                          <a:effectLst/>
                        </a:rPr>
                        <a:t>#</a:t>
                      </a:r>
                      <a:endParaRPr lang="en-US" sz="2400" b="1" u="sng">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b="1" u="sng">
                          <a:effectLst/>
                        </a:rPr>
                        <a:t>Target Groups</a:t>
                      </a:r>
                      <a:endParaRPr lang="en-US" sz="2400" b="1" u="sng">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b="1" u="sng" dirty="0">
                          <a:effectLst/>
                        </a:rPr>
                        <a:t>#</a:t>
                      </a:r>
                      <a:endParaRPr lang="en-US" sz="2400" b="1" u="sng" dirty="0">
                        <a:effectLst/>
                        <a:latin typeface="Times New Roman" panose="02020603050405020304" pitchFamily="18" charset="0"/>
                        <a:ea typeface="Times New Roman" panose="02020603050405020304" pitchFamily="18" charset="0"/>
                      </a:endParaRPr>
                    </a:p>
                  </a:txBody>
                  <a:tcPr marL="68580" marR="68580" marT="0" marB="0"/>
                </a:tc>
              </a:tr>
              <a:tr h="406740">
                <a:tc gridSpan="2">
                  <a:txBody>
                    <a:bodyPr/>
                    <a:lstStyle/>
                    <a:p>
                      <a:pPr marL="0" marR="0" algn="just">
                        <a:lnSpc>
                          <a:spcPct val="115000"/>
                        </a:lnSpc>
                        <a:spcBef>
                          <a:spcPts val="0"/>
                        </a:spcBef>
                        <a:spcAft>
                          <a:spcPts val="1000"/>
                        </a:spcAft>
                      </a:pPr>
                      <a:r>
                        <a:rPr lang="en-US" sz="2000" b="1" i="1" dirty="0">
                          <a:effectLst/>
                        </a:rPr>
                        <a:t>NDRRMC</a:t>
                      </a:r>
                      <a:endParaRPr lang="en-US" sz="2000" b="1"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just">
                        <a:lnSpc>
                          <a:spcPct val="115000"/>
                        </a:lnSpc>
                        <a:spcBef>
                          <a:spcPts val="0"/>
                        </a:spcBef>
                        <a:spcAft>
                          <a:spcPts val="1000"/>
                        </a:spcAft>
                      </a:pPr>
                      <a:r>
                        <a:rPr lang="en-US" sz="2000" b="1" i="1" dirty="0" err="1">
                          <a:effectLst/>
                        </a:rPr>
                        <a:t>FiTEC</a:t>
                      </a:r>
                      <a:endParaRPr lang="en-US" sz="2000" b="1"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406740">
                <a:tc>
                  <a:txBody>
                    <a:bodyPr/>
                    <a:lstStyle/>
                    <a:p>
                      <a:pPr marL="342900" marR="0" lvl="0" indent="-342900" algn="just">
                        <a:lnSpc>
                          <a:spcPct val="115000"/>
                        </a:lnSpc>
                        <a:spcBef>
                          <a:spcPts val="0"/>
                        </a:spcBef>
                        <a:spcAft>
                          <a:spcPts val="1000"/>
                        </a:spcAft>
                        <a:buClr>
                          <a:srgbClr val="000000"/>
                        </a:buClr>
                        <a:buFont typeface="+mj-lt"/>
                        <a:buAutoNum type="arabicPeriod"/>
                      </a:pPr>
                      <a:r>
                        <a:rPr lang="en-US" sz="2000" dirty="0">
                          <a:effectLst/>
                        </a:rPr>
                        <a:t>NDRRMC members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2000">
                          <a:effectLst/>
                        </a:rPr>
                        <a:t>8. Mauritian Fishermen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46</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gridSpan="2">
                  <a:txBody>
                    <a:bodyPr/>
                    <a:lstStyle/>
                    <a:p>
                      <a:pPr marL="0" marR="0" algn="just">
                        <a:lnSpc>
                          <a:spcPct val="115000"/>
                        </a:lnSpc>
                        <a:spcBef>
                          <a:spcPts val="0"/>
                        </a:spcBef>
                        <a:spcAft>
                          <a:spcPts val="1000"/>
                        </a:spcAft>
                      </a:pPr>
                      <a:r>
                        <a:rPr lang="en-US" sz="2000" b="1" i="1" dirty="0">
                          <a:effectLst/>
                        </a:rPr>
                        <a:t>NEOC</a:t>
                      </a:r>
                      <a:endParaRPr lang="en-US" sz="2000" b="1"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15000"/>
                        </a:lnSpc>
                        <a:spcBef>
                          <a:spcPts val="0"/>
                        </a:spcBef>
                        <a:spcAft>
                          <a:spcPts val="1000"/>
                        </a:spcAft>
                      </a:pPr>
                      <a:r>
                        <a:rPr lang="en-US" sz="2000">
                          <a:effectLst/>
                        </a:rPr>
                        <a:t>9. Agalega Fishermen</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40</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a:txBody>
                    <a:bodyPr/>
                    <a:lstStyle/>
                    <a:p>
                      <a:pPr marL="0" marR="0" lvl="0" indent="0" algn="just">
                        <a:lnSpc>
                          <a:spcPct val="115000"/>
                        </a:lnSpc>
                        <a:spcBef>
                          <a:spcPts val="0"/>
                        </a:spcBef>
                        <a:spcAft>
                          <a:spcPts val="1000"/>
                        </a:spcAft>
                        <a:buClr>
                          <a:srgbClr val="000000"/>
                        </a:buClr>
                        <a:buFont typeface="+mj-lt"/>
                        <a:buNone/>
                      </a:pPr>
                      <a:r>
                        <a:rPr lang="en-US" sz="2000" dirty="0" smtClean="0">
                          <a:effectLst/>
                        </a:rPr>
                        <a:t>2. NEOC </a:t>
                      </a:r>
                      <a:r>
                        <a:rPr lang="en-US" sz="2000" dirty="0">
                          <a:effectLst/>
                        </a:rPr>
                        <a:t>members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rPr>
                        <a:t>43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just"/>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gridSpan="2">
                  <a:txBody>
                    <a:bodyPr/>
                    <a:lstStyle/>
                    <a:p>
                      <a:pPr marL="0" marR="0" algn="just">
                        <a:lnSpc>
                          <a:spcPct val="115000"/>
                        </a:lnSpc>
                        <a:spcBef>
                          <a:spcPts val="0"/>
                        </a:spcBef>
                        <a:spcAft>
                          <a:spcPts val="1000"/>
                        </a:spcAft>
                      </a:pPr>
                      <a:r>
                        <a:rPr lang="en-US" sz="2000" b="1" i="1">
                          <a:effectLst/>
                        </a:rPr>
                        <a:t>CDRT</a:t>
                      </a:r>
                      <a:endParaRPr lang="en-US" sz="2000" b="1" i="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just">
                        <a:lnSpc>
                          <a:spcPct val="115000"/>
                        </a:lnSpc>
                        <a:spcBef>
                          <a:spcPts val="0"/>
                        </a:spcBef>
                        <a:spcAft>
                          <a:spcPts val="1000"/>
                        </a:spcAft>
                      </a:pPr>
                      <a:r>
                        <a:rPr lang="en-US" sz="2000" b="1" i="1" dirty="0">
                          <a:effectLst/>
                        </a:rPr>
                        <a:t>FAREI Planters</a:t>
                      </a:r>
                      <a:endParaRPr lang="en-US" sz="2000" b="1"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406740">
                <a:tc>
                  <a:txBody>
                    <a:bodyPr/>
                    <a:lstStyle/>
                    <a:p>
                      <a:pPr marL="0" marR="0" lvl="0" indent="0" algn="just">
                        <a:lnSpc>
                          <a:spcPct val="115000"/>
                        </a:lnSpc>
                        <a:spcBef>
                          <a:spcPts val="0"/>
                        </a:spcBef>
                        <a:spcAft>
                          <a:spcPts val="1000"/>
                        </a:spcAft>
                        <a:buClr>
                          <a:srgbClr val="000000"/>
                        </a:buClr>
                        <a:buFont typeface="+mj-lt"/>
                        <a:buNone/>
                      </a:pPr>
                      <a:r>
                        <a:rPr lang="en-US" sz="2000" dirty="0" smtClean="0">
                          <a:effectLst/>
                        </a:rPr>
                        <a:t>3. Bel-</a:t>
                      </a:r>
                      <a:r>
                        <a:rPr lang="en-US" sz="2000" dirty="0" err="1" smtClean="0">
                          <a:effectLst/>
                        </a:rPr>
                        <a:t>Ombre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2000" dirty="0">
                          <a:effectLst/>
                        </a:rPr>
                        <a:t>10. </a:t>
                      </a:r>
                      <a:r>
                        <a:rPr lang="en-US" sz="2000" dirty="0" err="1">
                          <a:effectLst/>
                        </a:rPr>
                        <a:t>Mapou</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40</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a:txBody>
                    <a:bodyPr/>
                    <a:lstStyle/>
                    <a:p>
                      <a:pPr marL="0" marR="0" lvl="0" indent="0" algn="just">
                        <a:lnSpc>
                          <a:spcPct val="115000"/>
                        </a:lnSpc>
                        <a:spcBef>
                          <a:spcPts val="0"/>
                        </a:spcBef>
                        <a:spcAft>
                          <a:spcPts val="1000"/>
                        </a:spcAft>
                        <a:buClr>
                          <a:srgbClr val="000000"/>
                        </a:buClr>
                        <a:buFont typeface="+mj-lt"/>
                        <a:buNone/>
                      </a:pPr>
                      <a:r>
                        <a:rPr lang="en-US" sz="2000" dirty="0" smtClean="0">
                          <a:effectLst/>
                        </a:rPr>
                        <a:t>4. Poste </a:t>
                      </a:r>
                      <a:r>
                        <a:rPr lang="en-US" sz="2000" dirty="0">
                          <a:effectLst/>
                        </a:rPr>
                        <a:t>De </a:t>
                      </a:r>
                      <a:r>
                        <a:rPr lang="en-US" sz="2000" dirty="0" err="1">
                          <a:effectLst/>
                        </a:rPr>
                        <a:t>Flacq</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30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2000" dirty="0">
                          <a:effectLst/>
                        </a:rPr>
                        <a:t>11. </a:t>
                      </a:r>
                      <a:r>
                        <a:rPr lang="en-US" sz="2000" dirty="0" err="1">
                          <a:effectLst/>
                        </a:rPr>
                        <a:t>Plaisance</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17</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a:txBody>
                    <a:bodyPr/>
                    <a:lstStyle/>
                    <a:p>
                      <a:pPr marL="0" lvl="0" indent="0" algn="just">
                        <a:spcBef>
                          <a:spcPts val="0"/>
                        </a:spcBef>
                        <a:spcAft>
                          <a:spcPts val="0"/>
                        </a:spcAft>
                        <a:buClr>
                          <a:srgbClr val="000000"/>
                        </a:buClr>
                        <a:buFont typeface="+mj-lt"/>
                        <a:buNone/>
                      </a:pPr>
                      <a:r>
                        <a:rPr lang="en-US" sz="2000" dirty="0" smtClean="0">
                          <a:effectLst/>
                        </a:rPr>
                        <a:t>5. Canal </a:t>
                      </a:r>
                      <a:r>
                        <a:rPr lang="en-US" sz="2000" dirty="0" err="1">
                          <a:effectLst/>
                        </a:rPr>
                        <a:t>Dayot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26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2000" dirty="0">
                          <a:effectLst/>
                        </a:rPr>
                        <a:t>12. Unity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16</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a:txBody>
                    <a:bodyPr/>
                    <a:lstStyle/>
                    <a:p>
                      <a:pPr marL="0" lvl="0" indent="0" algn="just">
                        <a:spcBef>
                          <a:spcPts val="0"/>
                        </a:spcBef>
                        <a:spcAft>
                          <a:spcPts val="0"/>
                        </a:spcAft>
                        <a:buClr>
                          <a:srgbClr val="000000"/>
                        </a:buClr>
                        <a:buFont typeface="+mj-lt"/>
                        <a:buNone/>
                      </a:pPr>
                      <a:r>
                        <a:rPr lang="en-US" sz="2000" dirty="0" smtClean="0">
                          <a:effectLst/>
                        </a:rPr>
                        <a:t>6. Fond </a:t>
                      </a:r>
                      <a:r>
                        <a:rPr lang="en-US" sz="2000" dirty="0">
                          <a:effectLst/>
                        </a:rPr>
                        <a:t>Du Sac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2000">
                          <a:effectLst/>
                        </a:rPr>
                        <a:t>13. Palma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2000">
                          <a:effectLst/>
                        </a:rPr>
                        <a:t>40</a:t>
                      </a:r>
                      <a:endParaRPr lang="en-US" sz="2000">
                        <a:effectLst/>
                        <a:latin typeface="Times New Roman" panose="02020603050405020304" pitchFamily="18" charset="0"/>
                        <a:ea typeface="Times New Roman" panose="02020603050405020304" pitchFamily="18" charset="0"/>
                      </a:endParaRPr>
                    </a:p>
                  </a:txBody>
                  <a:tcPr marL="68580" marR="68580" marT="0" marB="0"/>
                </a:tc>
              </a:tr>
              <a:tr h="406740">
                <a:tc gridSpan="2">
                  <a:txBody>
                    <a:bodyPr/>
                    <a:lstStyle/>
                    <a:p>
                      <a:pPr marL="0" marR="0" algn="just">
                        <a:lnSpc>
                          <a:spcPct val="115000"/>
                        </a:lnSpc>
                        <a:spcBef>
                          <a:spcPts val="0"/>
                        </a:spcBef>
                        <a:spcAft>
                          <a:spcPts val="1000"/>
                        </a:spcAft>
                      </a:pPr>
                      <a:r>
                        <a:rPr lang="en-US" sz="2000" b="1" i="1" dirty="0">
                          <a:effectLst/>
                        </a:rPr>
                        <a:t>UNIVERSITY OF MAURITIUS</a:t>
                      </a:r>
                      <a:endParaRPr lang="en-US" sz="2000" b="1" i="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just"/>
                      <a:r>
                        <a:rPr lang="en-US" sz="2000">
                          <a:effectLst/>
                        </a:rPr>
                        <a:t>14. St-Pierre</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rPr>
                        <a:t>36</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406740">
                <a:tc>
                  <a:txBody>
                    <a:bodyPr/>
                    <a:lstStyle/>
                    <a:p>
                      <a:pPr marL="0" lvl="0" indent="0" algn="just">
                        <a:spcBef>
                          <a:spcPts val="0"/>
                        </a:spcBef>
                        <a:spcAft>
                          <a:spcPts val="0"/>
                        </a:spcAft>
                        <a:buClr>
                          <a:srgbClr val="000000"/>
                        </a:buClr>
                        <a:buFont typeface="+mj-lt"/>
                        <a:buNone/>
                      </a:pPr>
                      <a:r>
                        <a:rPr lang="en-US" sz="2000" dirty="0" smtClean="0">
                          <a:effectLst/>
                        </a:rPr>
                        <a:t>7. Year </a:t>
                      </a:r>
                      <a:r>
                        <a:rPr lang="en-US" sz="2000" dirty="0">
                          <a:effectLst/>
                        </a:rPr>
                        <a:t>2 and Year 3 Students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146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90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testing </a:t>
            </a:r>
            <a:r>
              <a:rPr lang="en-US" dirty="0" smtClean="0"/>
              <a:t>– Call Analytics (1)</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12</a:t>
            </a:fld>
            <a:endParaRPr lang="en-US"/>
          </a:p>
        </p:txBody>
      </p:sp>
      <p:pic>
        <p:nvPicPr>
          <p:cNvPr id="7" name="Content Placeholder 6"/>
          <p:cNvPicPr>
            <a:picLocks noGrp="1" noChangeAspect="1"/>
          </p:cNvPicPr>
          <p:nvPr>
            <p:ph idx="1"/>
          </p:nvPr>
        </p:nvPicPr>
        <p:blipFill rotWithShape="1">
          <a:blip r:embed="rId2"/>
          <a:srcRect l="19753" t="2214" r="13731" b="4627"/>
          <a:stretch/>
        </p:blipFill>
        <p:spPr>
          <a:xfrm>
            <a:off x="6227299" y="1308952"/>
            <a:ext cx="5964701" cy="5021205"/>
          </a:xfrm>
          <a:prstGeom prst="rect">
            <a:avLst/>
          </a:prstGeom>
        </p:spPr>
      </p:pic>
      <p:sp>
        <p:nvSpPr>
          <p:cNvPr id="9" name="Content Placeholder 2"/>
          <p:cNvSpPr txBox="1">
            <a:spLocks/>
          </p:cNvSpPr>
          <p:nvPr/>
        </p:nvSpPr>
        <p:spPr>
          <a:xfrm>
            <a:off x="1283417" y="1291063"/>
            <a:ext cx="5187721" cy="4620682"/>
          </a:xfrm>
          <a:prstGeom prst="rect">
            <a:avLst/>
          </a:prstGeom>
        </p:spPr>
        <p:txBody>
          <a:bodyPr vert="horz" lIns="91440" tIns="45720" rIns="91440" bIns="45720" rtlCol="0">
            <a:normAutofit lnSpcReduction="10000"/>
          </a:bodyPr>
          <a:lstStyle>
            <a:lvl1pPr marL="210312" indent="-210312" algn="just" defTabSz="914400" rtl="0" eaLnBrk="1" latinLnBrk="0" hangingPunct="1">
              <a:lnSpc>
                <a:spcPct val="15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just" defTabSz="914400" rtl="0" eaLnBrk="1" latinLnBrk="0" hangingPunct="1">
              <a:lnSpc>
                <a:spcPct val="15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just"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just"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just" defTabSz="914400" rtl="0" eaLnBrk="1" latinLnBrk="0" hangingPunct="1">
              <a:lnSpc>
                <a:spcPct val="15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smtClean="0"/>
              <a:t>No of calls performed = 733</a:t>
            </a:r>
          </a:p>
          <a:p>
            <a:r>
              <a:rPr lang="en-US" sz="2400" b="1" u="sng" dirty="0" smtClean="0"/>
              <a:t>~ 94% answered the alert call almost immediately</a:t>
            </a:r>
            <a:r>
              <a:rPr lang="en-US" sz="2400" dirty="0" smtClean="0"/>
              <a:t> – </a:t>
            </a:r>
          </a:p>
          <a:p>
            <a:r>
              <a:rPr lang="en-US" sz="2400" dirty="0" smtClean="0"/>
              <a:t>the majority listened to the alert message in full (78%) .</a:t>
            </a:r>
            <a:r>
              <a:rPr lang="en-US" sz="2400" b="1" dirty="0" smtClean="0"/>
              <a:t>*</a:t>
            </a:r>
            <a:r>
              <a:rPr lang="en-US" sz="2400" dirty="0" smtClean="0"/>
              <a:t> </a:t>
            </a:r>
          </a:p>
          <a:p>
            <a:r>
              <a:rPr lang="en-US" sz="2400" dirty="0" smtClean="0"/>
              <a:t>Denotes immediacy of message delivery as compared to SMS/ Notifications</a:t>
            </a:r>
          </a:p>
        </p:txBody>
      </p:sp>
    </p:spTree>
    <p:extLst>
      <p:ext uri="{BB962C8B-B14F-4D97-AF65-F5344CB8AC3E}">
        <p14:creationId xmlns:p14="http://schemas.microsoft.com/office/powerpoint/2010/main" val="5583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Testing – Surveyed population</a:t>
            </a:r>
            <a:endParaRPr lang="en-US" dirty="0"/>
          </a:p>
        </p:txBody>
      </p:sp>
      <p:sp>
        <p:nvSpPr>
          <p:cNvPr id="3" name="Content Placeholder 2"/>
          <p:cNvSpPr>
            <a:spLocks noGrp="1"/>
          </p:cNvSpPr>
          <p:nvPr>
            <p:ph idx="1"/>
          </p:nvPr>
        </p:nvSpPr>
        <p:spPr>
          <a:xfrm>
            <a:off x="1399488" y="1643713"/>
            <a:ext cx="9371948" cy="4620682"/>
          </a:xfrm>
        </p:spPr>
        <p:txBody>
          <a:bodyPr/>
          <a:lstStyle/>
          <a:p>
            <a:pPr marL="0" indent="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57906820"/>
              </p:ext>
            </p:extLst>
          </p:nvPr>
        </p:nvGraphicFramePr>
        <p:xfrm>
          <a:off x="1410026" y="1348291"/>
          <a:ext cx="8128000" cy="2768600"/>
        </p:xfrm>
        <a:graphic>
          <a:graphicData uri="http://schemas.openxmlformats.org/drawingml/2006/table">
            <a:tbl>
              <a:tblPr firstRow="1" bandRow="1">
                <a:tableStyleId>{3B4B98B0-60AC-42C2-AFA5-B58CD77FA1E5}</a:tableStyleId>
              </a:tblPr>
              <a:tblGrid>
                <a:gridCol w="4064000"/>
                <a:gridCol w="4064000"/>
              </a:tblGrid>
              <a:tr h="370840">
                <a:tc>
                  <a:txBody>
                    <a:bodyPr/>
                    <a:lstStyle/>
                    <a:p>
                      <a:pPr marL="0" algn="l" defTabSz="914400" rtl="0" eaLnBrk="1" latinLnBrk="0" hangingPunct="1"/>
                      <a:r>
                        <a:rPr lang="en-US" sz="2400" b="1" kern="1200" dirty="0" smtClean="0">
                          <a:solidFill>
                            <a:schemeClr val="tx1"/>
                          </a:solidFill>
                          <a:latin typeface="+mn-lt"/>
                          <a:ea typeface="+mn-ea"/>
                          <a:cs typeface="+mn-cs"/>
                        </a:rPr>
                        <a:t>Target Groups</a:t>
                      </a:r>
                      <a:endParaRPr lang="en-US" sz="2400" b="1" kern="1200" dirty="0">
                        <a:solidFill>
                          <a:schemeClr val="tx1"/>
                        </a:solidFill>
                        <a:latin typeface="+mn-lt"/>
                        <a:ea typeface="+mn-ea"/>
                        <a:cs typeface="+mn-cs"/>
                      </a:endParaRPr>
                    </a:p>
                  </a:txBody>
                  <a:tcPr/>
                </a:tc>
                <a:tc>
                  <a:txBody>
                    <a:bodyPr/>
                    <a:lstStyle/>
                    <a:p>
                      <a:pPr marL="0" algn="l" defTabSz="914400" rtl="0" eaLnBrk="1" latinLnBrk="0" hangingPunct="1"/>
                      <a:r>
                        <a:rPr lang="en-US" sz="2400" b="1" kern="1200" dirty="0" smtClean="0">
                          <a:solidFill>
                            <a:schemeClr val="tx1"/>
                          </a:solidFill>
                          <a:latin typeface="+mn-lt"/>
                          <a:ea typeface="+mn-ea"/>
                          <a:cs typeface="+mn-cs"/>
                        </a:rPr>
                        <a:t>#</a:t>
                      </a:r>
                      <a:endParaRPr lang="en-US" sz="2400" b="1" kern="1200" dirty="0">
                        <a:solidFill>
                          <a:schemeClr val="tx1"/>
                        </a:solidFill>
                        <a:latin typeface="+mn-lt"/>
                        <a:ea typeface="+mn-ea"/>
                        <a:cs typeface="+mn-cs"/>
                      </a:endParaRPr>
                    </a:p>
                  </a:txBody>
                  <a:tcPr/>
                </a:tc>
              </a:tr>
              <a:tr h="370840">
                <a:tc>
                  <a:txBody>
                    <a:bodyPr/>
                    <a:lstStyle/>
                    <a:p>
                      <a:r>
                        <a:rPr lang="en-US" dirty="0" smtClean="0"/>
                        <a:t>CDRT</a:t>
                      </a:r>
                      <a:endParaRPr lang="en-US" dirty="0"/>
                    </a:p>
                  </a:txBody>
                  <a:tcPr/>
                </a:tc>
                <a:tc>
                  <a:txBody>
                    <a:bodyPr/>
                    <a:lstStyle/>
                    <a:p>
                      <a:r>
                        <a:rPr lang="en-US" dirty="0" smtClean="0"/>
                        <a:t>35</a:t>
                      </a:r>
                      <a:endParaRPr lang="en-US" dirty="0"/>
                    </a:p>
                  </a:txBody>
                  <a:tcPr/>
                </a:tc>
              </a:tr>
              <a:tr h="370840">
                <a:tc>
                  <a:txBody>
                    <a:bodyPr/>
                    <a:lstStyle/>
                    <a:p>
                      <a:r>
                        <a:rPr lang="en-US" dirty="0" smtClean="0"/>
                        <a:t>Planters </a:t>
                      </a:r>
                      <a:endParaRPr lang="en-US" dirty="0"/>
                    </a:p>
                  </a:txBody>
                  <a:tcPr/>
                </a:tc>
                <a:tc>
                  <a:txBody>
                    <a:bodyPr/>
                    <a:lstStyle/>
                    <a:p>
                      <a:r>
                        <a:rPr lang="en-US" dirty="0" smtClean="0"/>
                        <a:t>48</a:t>
                      </a:r>
                      <a:endParaRPr lang="en-US" dirty="0"/>
                    </a:p>
                  </a:txBody>
                  <a:tcPr/>
                </a:tc>
              </a:tr>
              <a:tr h="370840">
                <a:tc>
                  <a:txBody>
                    <a:bodyPr/>
                    <a:lstStyle/>
                    <a:p>
                      <a:r>
                        <a:rPr lang="en-US" dirty="0" smtClean="0"/>
                        <a:t>Fishermen</a:t>
                      </a:r>
                      <a:endParaRPr lang="en-US" dirty="0"/>
                    </a:p>
                  </a:txBody>
                  <a:tcPr/>
                </a:tc>
                <a:tc>
                  <a:txBody>
                    <a:bodyPr/>
                    <a:lstStyle/>
                    <a:p>
                      <a:r>
                        <a:rPr lang="en-US" dirty="0" smtClean="0"/>
                        <a:t>16</a:t>
                      </a:r>
                      <a:endParaRPr lang="en-US" dirty="0"/>
                    </a:p>
                  </a:txBody>
                  <a:tcPr/>
                </a:tc>
              </a:tr>
              <a:tr h="370840">
                <a:tc>
                  <a:txBody>
                    <a:bodyPr/>
                    <a:lstStyle/>
                    <a:p>
                      <a:r>
                        <a:rPr lang="en-US" dirty="0" smtClean="0"/>
                        <a:t>University Students</a:t>
                      </a:r>
                      <a:endParaRPr lang="en-US" dirty="0"/>
                    </a:p>
                  </a:txBody>
                  <a:tcPr/>
                </a:tc>
                <a:tc>
                  <a:txBody>
                    <a:bodyPr/>
                    <a:lstStyle/>
                    <a:p>
                      <a:r>
                        <a:rPr lang="en-US" dirty="0" smtClean="0"/>
                        <a:t>112</a:t>
                      </a:r>
                      <a:endParaRPr lang="en-US" dirty="0"/>
                    </a:p>
                  </a:txBody>
                  <a:tcPr/>
                </a:tc>
              </a:tr>
              <a:tr h="370840">
                <a:tc>
                  <a:txBody>
                    <a:bodyPr/>
                    <a:lstStyle/>
                    <a:p>
                      <a:r>
                        <a:rPr lang="en-US" sz="2400" b="1" dirty="0" smtClean="0"/>
                        <a:t>TOTAL</a:t>
                      </a:r>
                      <a:endParaRPr lang="en-US" sz="2400" b="1" dirty="0"/>
                    </a:p>
                  </a:txBody>
                  <a:tcPr/>
                </a:tc>
                <a:tc>
                  <a:txBody>
                    <a:bodyPr/>
                    <a:lstStyle/>
                    <a:p>
                      <a:r>
                        <a:rPr lang="en-US" sz="2400" b="1" dirty="0" smtClean="0"/>
                        <a:t>211</a:t>
                      </a:r>
                      <a:endParaRPr lang="en-US" sz="2400" b="1" dirty="0"/>
                    </a:p>
                  </a:txBody>
                  <a:tcPr/>
                </a:tc>
              </a:tr>
              <a:tr h="370840">
                <a:tc>
                  <a:txBody>
                    <a:bodyPr/>
                    <a:lstStyle/>
                    <a:p>
                      <a:endParaRPr lang="en-US"/>
                    </a:p>
                  </a:txBody>
                  <a:tcPr/>
                </a:tc>
                <a:tc>
                  <a:txBody>
                    <a:bodyPr/>
                    <a:lstStyle/>
                    <a:p>
                      <a:endParaRPr lang="en-US" dirty="0"/>
                    </a:p>
                  </a:txBody>
                  <a:tcPr/>
                </a:tc>
              </a:tr>
            </a:tbl>
          </a:graphicData>
        </a:graphic>
      </p:graphicFrame>
      <p:sp>
        <p:nvSpPr>
          <p:cNvPr id="9" name="TextBox 8"/>
          <p:cNvSpPr txBox="1"/>
          <p:nvPr/>
        </p:nvSpPr>
        <p:spPr>
          <a:xfrm>
            <a:off x="1355449" y="4545135"/>
            <a:ext cx="7618560" cy="523220"/>
          </a:xfrm>
          <a:prstGeom prst="rect">
            <a:avLst/>
          </a:prstGeom>
          <a:noFill/>
        </p:spPr>
        <p:txBody>
          <a:bodyPr wrap="none" rtlCol="0">
            <a:spAutoFit/>
          </a:bodyPr>
          <a:lstStyle/>
          <a:p>
            <a:r>
              <a:rPr lang="en-US" sz="2800" dirty="0" smtClean="0"/>
              <a:t>Mix of both Face to Face and Telephone interviews</a:t>
            </a:r>
            <a:endParaRPr lang="en-US" sz="2800" dirty="0"/>
          </a:p>
        </p:txBody>
      </p:sp>
    </p:spTree>
    <p:extLst>
      <p:ext uri="{BB962C8B-B14F-4D97-AF65-F5344CB8AC3E}">
        <p14:creationId xmlns:p14="http://schemas.microsoft.com/office/powerpoint/2010/main" val="163611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b="4783"/>
          <a:stretch/>
        </p:blipFill>
        <p:spPr bwMode="auto">
          <a:xfrm>
            <a:off x="6494930" y="1068191"/>
            <a:ext cx="5150224" cy="409548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r="14130"/>
          <a:stretch/>
        </p:blipFill>
        <p:spPr bwMode="auto">
          <a:xfrm>
            <a:off x="205201" y="1068191"/>
            <a:ext cx="5111339" cy="464428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Findings - Demographic Attributes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14</a:t>
            </a:fld>
            <a:endParaRPr lang="en-US"/>
          </a:p>
        </p:txBody>
      </p:sp>
      <p:pic>
        <p:nvPicPr>
          <p:cNvPr id="8" name="Content Placeholder 7"/>
          <p:cNvPicPr>
            <a:picLocks noGrp="1"/>
          </p:cNvPicPr>
          <p:nvPr>
            <p:ph idx="1"/>
          </p:nvPr>
        </p:nvPicPr>
        <p:blipFill rotWithShape="1">
          <a:blip r:embed="rId4">
            <a:extLst>
              <a:ext uri="{28A0092B-C50C-407E-A947-70E740481C1C}">
                <a14:useLocalDpi xmlns:a14="http://schemas.microsoft.com/office/drawing/2010/main" val="0"/>
              </a:ext>
            </a:extLst>
          </a:blip>
          <a:srcRect l="24321" t="17510" r="25241" b="9976"/>
          <a:stretch/>
        </p:blipFill>
        <p:spPr bwMode="auto">
          <a:xfrm>
            <a:off x="4366904" y="4166067"/>
            <a:ext cx="2598672" cy="24633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63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Response (1)</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910767"/>
              </p:ext>
            </p:extLst>
          </p:nvPr>
        </p:nvGraphicFramePr>
        <p:xfrm>
          <a:off x="1410025" y="1116106"/>
          <a:ext cx="9371949" cy="4971361"/>
        </p:xfrm>
        <a:graphic>
          <a:graphicData uri="http://schemas.openxmlformats.org/drawingml/2006/table">
            <a:tbl>
              <a:tblPr firstRow="1" firstCol="1" bandRow="1">
                <a:tableStyleId>{3B4B98B0-60AC-42C2-AFA5-B58CD77FA1E5}</a:tableStyleId>
              </a:tblPr>
              <a:tblGrid>
                <a:gridCol w="5169447"/>
                <a:gridCol w="2417368"/>
                <a:gridCol w="1785134"/>
              </a:tblGrid>
              <a:tr h="495932">
                <a:tc>
                  <a:txBody>
                    <a:bodyPr/>
                    <a:lstStyle/>
                    <a:p>
                      <a:pPr marL="0" marR="0" algn="l">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Questions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l">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Response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r h="377024">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Useful Alert Message</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Agree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90.8%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7024">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Easy Alert Message</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Agree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85.7%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47452">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Listen to whole message</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Agree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86.7%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7024">
                <a:tc>
                  <a:txBody>
                    <a:bodyPr/>
                    <a:lstStyle/>
                    <a:p>
                      <a:pPr marL="0" marR="0" algn="l">
                        <a:lnSpc>
                          <a:spcPct val="115000"/>
                        </a:lnSpc>
                        <a:spcBef>
                          <a:spcPts val="0"/>
                        </a:spcBef>
                        <a:spcAft>
                          <a:spcPts val="0"/>
                        </a:spcAft>
                      </a:pPr>
                      <a:r>
                        <a:rPr lang="en-US" sz="1600" b="0" dirty="0" smtClean="0">
                          <a:effectLst/>
                          <a:latin typeface="Times New Roman" panose="02020603050405020304" pitchFamily="18" charset="0"/>
                          <a:cs typeface="Times New Roman" panose="02020603050405020304" pitchFamily="18" charset="0"/>
                        </a:rPr>
                        <a:t>Message Duration OK</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Disagree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58.2%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7024">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Good sound quality</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85.6%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98463">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Recommend </a:t>
                      </a:r>
                      <a:r>
                        <a:rPr lang="en-US" sz="1600" b="0" dirty="0" smtClean="0">
                          <a:effectLst/>
                          <a:latin typeface="Times New Roman" panose="02020603050405020304" pitchFamily="18" charset="0"/>
                          <a:cs typeface="Times New Roman" panose="02020603050405020304" pitchFamily="18" charset="0"/>
                        </a:rPr>
                        <a:t>it to others</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96.9%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3237">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Subscribe to alert service</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98.0%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3237">
                <a:tc>
                  <a:txBody>
                    <a:bodyPr/>
                    <a:lstStyle/>
                    <a:p>
                      <a:pPr marL="0" marR="0" algn="l">
                        <a:lnSpc>
                          <a:spcPct val="115000"/>
                        </a:lnSpc>
                        <a:spcBef>
                          <a:spcPts val="0"/>
                        </a:spcBef>
                        <a:spcAft>
                          <a:spcPts val="0"/>
                        </a:spcAft>
                      </a:pPr>
                      <a:r>
                        <a:rPr lang="en-US" sz="1600" b="0">
                          <a:effectLst/>
                          <a:latin typeface="Times New Roman" panose="02020603050405020304" pitchFamily="18" charset="0"/>
                          <a:cs typeface="Times New Roman" panose="02020603050405020304" pitchFamily="18" charset="0"/>
                        </a:rPr>
                        <a:t>Callblast system easy</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99.0%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37920">
                <a:tc>
                  <a:txBody>
                    <a:bodyPr/>
                    <a:lstStyle/>
                    <a:p>
                      <a:pPr marL="0" marR="0" algn="l">
                        <a:lnSpc>
                          <a:spcPct val="115000"/>
                        </a:lnSpc>
                        <a:spcBef>
                          <a:spcPts val="0"/>
                        </a:spcBef>
                        <a:spcAft>
                          <a:spcPts val="0"/>
                        </a:spcAft>
                      </a:pPr>
                      <a:r>
                        <a:rPr lang="en-US" sz="1600" b="0">
                          <a:effectLst/>
                          <a:latin typeface="Times New Roman" panose="02020603050405020304" pitchFamily="18" charset="0"/>
                          <a:cs typeface="Times New Roman" panose="02020603050405020304" pitchFamily="18" charset="0"/>
                        </a:rPr>
                        <a:t>Callblast system effective</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99.0%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77024">
                <a:tc>
                  <a:txBody>
                    <a:bodyPr/>
                    <a:lstStyle/>
                    <a:p>
                      <a:pPr marL="0" marR="0" algn="l">
                        <a:lnSpc>
                          <a:spcPct val="115000"/>
                        </a:lnSpc>
                        <a:spcBef>
                          <a:spcPts val="0"/>
                        </a:spcBef>
                        <a:spcAft>
                          <a:spcPts val="0"/>
                        </a:spcAft>
                      </a:pPr>
                      <a:r>
                        <a:rPr lang="en-US" sz="1600" b="0" dirty="0">
                          <a:effectLst/>
                          <a:latin typeface="Times New Roman" panose="02020603050405020304" pitchFamily="18" charset="0"/>
                          <a:cs typeface="Times New Roman" panose="02020603050405020304" pitchFamily="18" charset="0"/>
                        </a:rPr>
                        <a:t>Inform their </a:t>
                      </a:r>
                      <a:r>
                        <a:rPr lang="en-US" sz="1600" b="0" dirty="0" smtClean="0">
                          <a:effectLst/>
                          <a:latin typeface="Times New Roman" panose="02020603050405020304" pitchFamily="18" charset="0"/>
                          <a:cs typeface="Times New Roman" panose="02020603050405020304" pitchFamily="18" charset="0"/>
                        </a:rPr>
                        <a:t>contacts immediately</a:t>
                      </a:r>
                      <a:r>
                        <a:rPr lang="en-US" sz="1600" b="0" baseline="0" dirty="0" smtClean="0">
                          <a:effectLst/>
                          <a:latin typeface="Times New Roman" panose="02020603050405020304" pitchFamily="18" charset="0"/>
                          <a:cs typeface="Times New Roman" panose="02020603050405020304" pitchFamily="18" charset="0"/>
                        </a:rPr>
                        <a:t> after the call</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Agree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88.0%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9CD8D479-8942-46E8-A226-A4E01F7A105C}" type="slidenum">
              <a:rPr lang="en-US" smtClean="0"/>
              <a:t>15</a:t>
            </a:fld>
            <a:endParaRPr lang="en-US"/>
          </a:p>
        </p:txBody>
      </p:sp>
    </p:spTree>
    <p:extLst>
      <p:ext uri="{BB962C8B-B14F-4D97-AF65-F5344CB8AC3E}">
        <p14:creationId xmlns:p14="http://schemas.microsoft.com/office/powerpoint/2010/main" val="212356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Response </a:t>
            </a:r>
            <a:r>
              <a:rPr lang="en-US" dirty="0" smtClean="0"/>
              <a:t>(2) – Ideal no. of Call Attempts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16</a:t>
            </a:fld>
            <a:endParaRPr lang="en-US"/>
          </a:p>
        </p:txBody>
      </p:sp>
      <p:pic>
        <p:nvPicPr>
          <p:cNvPr id="7" name="Content Placeholder 6"/>
          <p:cNvPicPr>
            <a:picLocks noGrp="1"/>
          </p:cNvPicPr>
          <p:nvPr>
            <p:ph idx="1"/>
          </p:nvPr>
        </p:nvPicPr>
        <p:blipFill>
          <a:blip r:embed="rId2"/>
          <a:stretch>
            <a:fillRect/>
          </a:stretch>
        </p:blipFill>
        <p:spPr>
          <a:xfrm>
            <a:off x="1454065" y="1508947"/>
            <a:ext cx="6224206" cy="4932193"/>
          </a:xfrm>
          <a:prstGeom prst="rect">
            <a:avLst/>
          </a:prstGeom>
        </p:spPr>
      </p:pic>
    </p:spTree>
    <p:extLst>
      <p:ext uri="{BB962C8B-B14F-4D97-AF65-F5344CB8AC3E}">
        <p14:creationId xmlns:p14="http://schemas.microsoft.com/office/powerpoint/2010/main" val="241111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Response </a:t>
            </a:r>
            <a:r>
              <a:rPr lang="en-US" dirty="0" smtClean="0"/>
              <a:t>(3) </a:t>
            </a:r>
            <a:r>
              <a:rPr lang="en-US" dirty="0"/>
              <a:t>– </a:t>
            </a:r>
            <a:r>
              <a:rPr lang="en-US" dirty="0" smtClean="0"/>
              <a:t>Wait time before a retry</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17</a:t>
            </a:fld>
            <a:endParaRPr lang="en-US"/>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026" y="1347788"/>
            <a:ext cx="6362374" cy="5281612"/>
          </a:xfrm>
          <a:prstGeom prst="rect">
            <a:avLst/>
          </a:prstGeom>
          <a:noFill/>
        </p:spPr>
      </p:pic>
    </p:spTree>
    <p:extLst>
      <p:ext uri="{BB962C8B-B14F-4D97-AF65-F5344CB8AC3E}">
        <p14:creationId xmlns:p14="http://schemas.microsoft.com/office/powerpoint/2010/main" val="97562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Response </a:t>
            </a:r>
            <a:r>
              <a:rPr lang="en-US" dirty="0" smtClean="0"/>
              <a:t>(4) </a:t>
            </a:r>
            <a:r>
              <a:rPr lang="en-US" dirty="0"/>
              <a:t>– </a:t>
            </a:r>
            <a:r>
              <a:rPr lang="en-US" dirty="0" smtClean="0"/>
              <a:t>Ideal Message Duration</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18</a:t>
            </a:fld>
            <a:endParaRPr lang="en-US"/>
          </a:p>
        </p:txBody>
      </p:sp>
      <p:pic>
        <p:nvPicPr>
          <p:cNvPr id="7" name="Content Placeholder 6"/>
          <p:cNvPicPr>
            <a:picLocks noGrp="1"/>
          </p:cNvPicPr>
          <p:nvPr>
            <p:ph idx="1"/>
          </p:nvPr>
        </p:nvPicPr>
        <p:blipFill>
          <a:blip r:embed="rId2"/>
          <a:stretch>
            <a:fillRect/>
          </a:stretch>
        </p:blipFill>
        <p:spPr>
          <a:xfrm>
            <a:off x="1073849" y="1190066"/>
            <a:ext cx="6685103" cy="5553634"/>
          </a:xfrm>
          <a:prstGeom prst="rect">
            <a:avLst/>
          </a:prstGeom>
        </p:spPr>
      </p:pic>
      <p:sp>
        <p:nvSpPr>
          <p:cNvPr id="3" name="TextBox 2"/>
          <p:cNvSpPr txBox="1"/>
          <p:nvPr/>
        </p:nvSpPr>
        <p:spPr>
          <a:xfrm>
            <a:off x="8379398" y="1561100"/>
            <a:ext cx="2823209" cy="2893100"/>
          </a:xfrm>
          <a:prstGeom prst="rect">
            <a:avLst/>
          </a:prstGeom>
          <a:noFill/>
          <a:ln>
            <a:solidFill>
              <a:schemeClr val="tx2"/>
            </a:solidFill>
          </a:ln>
        </p:spPr>
        <p:txBody>
          <a:bodyPr wrap="none" rtlCol="0">
            <a:spAutoFit/>
          </a:bodyPr>
          <a:lstStyle/>
          <a:p>
            <a:r>
              <a:rPr lang="en-US" sz="2000" dirty="0" smtClean="0"/>
              <a:t>Bet 30s to 60s</a:t>
            </a:r>
          </a:p>
          <a:p>
            <a:endParaRPr lang="en-US" b="1" u="sng" dirty="0"/>
          </a:p>
          <a:p>
            <a:endParaRPr lang="en-US" b="1" u="sng" dirty="0" smtClean="0"/>
          </a:p>
          <a:p>
            <a:r>
              <a:rPr lang="en-US" b="1" u="sng" dirty="0" smtClean="0"/>
              <a:t>BUT !</a:t>
            </a:r>
          </a:p>
          <a:p>
            <a:endParaRPr lang="en-US" b="1" u="sng" dirty="0"/>
          </a:p>
          <a:p>
            <a:r>
              <a:rPr lang="en-US" dirty="0" smtClean="0"/>
              <a:t>But it should contain all the </a:t>
            </a:r>
          </a:p>
          <a:p>
            <a:r>
              <a:rPr lang="en-US" dirty="0" smtClean="0"/>
              <a:t>Necessary information</a:t>
            </a:r>
          </a:p>
          <a:p>
            <a:endParaRPr lang="en-US" b="1" dirty="0"/>
          </a:p>
          <a:p>
            <a:endParaRPr lang="en-US" b="1" dirty="0" smtClean="0"/>
          </a:p>
          <a:p>
            <a:r>
              <a:rPr lang="en-US" b="1" dirty="0" smtClean="0"/>
              <a:t> </a:t>
            </a:r>
            <a:endParaRPr lang="en-US" b="1" dirty="0"/>
          </a:p>
        </p:txBody>
      </p:sp>
    </p:spTree>
    <p:extLst>
      <p:ext uri="{BB962C8B-B14F-4D97-AF65-F5344CB8AC3E}">
        <p14:creationId xmlns:p14="http://schemas.microsoft.com/office/powerpoint/2010/main" val="18829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Response </a:t>
            </a:r>
            <a:r>
              <a:rPr lang="en-US" dirty="0" smtClean="0"/>
              <a:t>(5) </a:t>
            </a:r>
            <a:r>
              <a:rPr lang="en-US" dirty="0"/>
              <a:t>– </a:t>
            </a:r>
            <a:r>
              <a:rPr lang="en-US" dirty="0" smtClean="0"/>
              <a:t>Alert Message Preference</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21798396"/>
              </p:ext>
            </p:extLst>
          </p:nvPr>
        </p:nvGraphicFramePr>
        <p:xfrm>
          <a:off x="1409375" y="1508948"/>
          <a:ext cx="9372600" cy="4621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8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8" name="Content Placeholder 7"/>
          <p:cNvSpPr>
            <a:spLocks noGrp="1"/>
          </p:cNvSpPr>
          <p:nvPr>
            <p:ph idx="1"/>
          </p:nvPr>
        </p:nvSpPr>
        <p:spPr/>
        <p:txBody>
          <a:bodyPr>
            <a:normAutofit lnSpcReduction="10000"/>
          </a:bodyPr>
          <a:lstStyle/>
          <a:p>
            <a:pPr>
              <a:lnSpc>
                <a:spcPct val="114000"/>
              </a:lnSpc>
              <a:spcBef>
                <a:spcPts val="0"/>
              </a:spcBef>
            </a:pPr>
            <a:endParaRPr lang="en-US" dirty="0" smtClean="0"/>
          </a:p>
          <a:p>
            <a:pPr marL="0" indent="0">
              <a:lnSpc>
                <a:spcPct val="114000"/>
              </a:lnSpc>
              <a:spcBef>
                <a:spcPts val="0"/>
              </a:spcBef>
              <a:buNone/>
            </a:pPr>
            <a:r>
              <a:rPr lang="en-US" dirty="0" smtClean="0"/>
              <a:t>Presentation of Team Members: </a:t>
            </a:r>
          </a:p>
          <a:p>
            <a:pPr>
              <a:lnSpc>
                <a:spcPct val="114000"/>
              </a:lnSpc>
              <a:spcBef>
                <a:spcPts val="0"/>
              </a:spcBef>
            </a:pPr>
            <a:r>
              <a:rPr lang="en-US" dirty="0" err="1" smtClean="0"/>
              <a:t>Mr</a:t>
            </a:r>
            <a:r>
              <a:rPr lang="en-US" dirty="0" smtClean="0"/>
              <a:t> Raj Moloo </a:t>
            </a:r>
          </a:p>
          <a:p>
            <a:pPr>
              <a:lnSpc>
                <a:spcPct val="114000"/>
              </a:lnSpc>
              <a:spcBef>
                <a:spcPts val="0"/>
              </a:spcBef>
            </a:pPr>
            <a:r>
              <a:rPr lang="en-US" dirty="0" err="1" smtClean="0"/>
              <a:t>Assoc</a:t>
            </a:r>
            <a:r>
              <a:rPr lang="en-US" dirty="0" smtClean="0"/>
              <a:t> Prof </a:t>
            </a:r>
            <a:r>
              <a:rPr lang="en-US" dirty="0" err="1" smtClean="0"/>
              <a:t>Kavi</a:t>
            </a:r>
            <a:r>
              <a:rPr lang="en-US" dirty="0" smtClean="0"/>
              <a:t> </a:t>
            </a:r>
            <a:r>
              <a:rPr lang="en-US" dirty="0" err="1" smtClean="0"/>
              <a:t>Khedo</a:t>
            </a:r>
            <a:endParaRPr lang="en-US" dirty="0" smtClean="0"/>
          </a:p>
          <a:p>
            <a:pPr>
              <a:lnSpc>
                <a:spcPct val="114000"/>
              </a:lnSpc>
              <a:spcBef>
                <a:spcPts val="0"/>
              </a:spcBef>
            </a:pPr>
            <a:r>
              <a:rPr lang="en-US" dirty="0" err="1" smtClean="0"/>
              <a:t>Mr</a:t>
            </a:r>
            <a:r>
              <a:rPr lang="en-US" dirty="0" smtClean="0"/>
              <a:t> </a:t>
            </a:r>
            <a:r>
              <a:rPr lang="en-US" dirty="0" err="1" smtClean="0"/>
              <a:t>Aatish</a:t>
            </a:r>
            <a:r>
              <a:rPr lang="en-US" dirty="0" smtClean="0"/>
              <a:t> </a:t>
            </a:r>
            <a:r>
              <a:rPr lang="en-US" dirty="0" err="1" smtClean="0"/>
              <a:t>Chiniah</a:t>
            </a:r>
            <a:endParaRPr lang="en-US" dirty="0" smtClean="0"/>
          </a:p>
          <a:p>
            <a:pPr>
              <a:lnSpc>
                <a:spcPct val="114000"/>
              </a:lnSpc>
              <a:spcBef>
                <a:spcPts val="0"/>
              </a:spcBef>
            </a:pPr>
            <a:r>
              <a:rPr lang="en-US" dirty="0" err="1" smtClean="0"/>
              <a:t>Mr</a:t>
            </a:r>
            <a:r>
              <a:rPr lang="en-US" dirty="0" smtClean="0"/>
              <a:t> </a:t>
            </a:r>
            <a:r>
              <a:rPr lang="en-US" dirty="0" err="1" smtClean="0"/>
              <a:t>Runden</a:t>
            </a:r>
            <a:r>
              <a:rPr lang="en-US" dirty="0" smtClean="0"/>
              <a:t> Monique</a:t>
            </a:r>
          </a:p>
          <a:p>
            <a:pPr>
              <a:lnSpc>
                <a:spcPct val="114000"/>
              </a:lnSpc>
              <a:spcBef>
                <a:spcPts val="0"/>
              </a:spcBef>
            </a:pPr>
            <a:r>
              <a:rPr lang="en-US" dirty="0" err="1" smtClean="0"/>
              <a:t>Mr</a:t>
            </a:r>
            <a:r>
              <a:rPr lang="en-US" dirty="0" smtClean="0"/>
              <a:t> </a:t>
            </a:r>
            <a:r>
              <a:rPr lang="en-US" dirty="0" err="1" smtClean="0"/>
              <a:t>Nayar</a:t>
            </a:r>
            <a:r>
              <a:rPr lang="en-US" dirty="0" smtClean="0"/>
              <a:t> </a:t>
            </a:r>
            <a:r>
              <a:rPr lang="en-US" dirty="0" err="1" smtClean="0"/>
              <a:t>Joolfoo</a:t>
            </a:r>
            <a:endParaRPr lang="en-US" dirty="0" smtClean="0"/>
          </a:p>
          <a:p>
            <a:pPr>
              <a:lnSpc>
                <a:spcPct val="114000"/>
              </a:lnSpc>
              <a:spcBef>
                <a:spcPts val="0"/>
              </a:spcBef>
            </a:pPr>
            <a:endParaRPr lang="en-US" dirty="0" smtClean="0"/>
          </a:p>
          <a:p>
            <a:pPr>
              <a:lnSpc>
                <a:spcPct val="114000"/>
              </a:lnSpc>
              <a:spcBef>
                <a:spcPts val="0"/>
              </a:spcBef>
            </a:pPr>
            <a:endParaRPr lang="en-US" dirty="0"/>
          </a:p>
          <a:p>
            <a:pPr marL="0" indent="0">
              <a:lnSpc>
                <a:spcPct val="114000"/>
              </a:lnSpc>
              <a:spcBef>
                <a:spcPts val="0"/>
              </a:spcBef>
              <a:buNone/>
            </a:pPr>
            <a:r>
              <a:rPr lang="en-US" dirty="0" smtClean="0"/>
              <a:t>Department of Digital Technologies,</a:t>
            </a:r>
          </a:p>
          <a:p>
            <a:pPr marL="0" indent="0">
              <a:lnSpc>
                <a:spcPct val="114000"/>
              </a:lnSpc>
              <a:spcBef>
                <a:spcPts val="0"/>
              </a:spcBef>
              <a:buNone/>
            </a:pPr>
            <a:r>
              <a:rPr lang="en-US" dirty="0" smtClean="0"/>
              <a:t>Faculty of Information Communication &amp; Digital Technologies (</a:t>
            </a:r>
            <a:r>
              <a:rPr lang="en-US" dirty="0" err="1" smtClean="0"/>
              <a:t>FoICDT</a:t>
            </a:r>
            <a:r>
              <a:rPr lang="en-US" dirty="0" smtClean="0"/>
              <a:t>),</a:t>
            </a:r>
          </a:p>
          <a:p>
            <a:pPr marL="0" indent="0">
              <a:lnSpc>
                <a:spcPct val="114000"/>
              </a:lnSpc>
              <a:spcBef>
                <a:spcPts val="0"/>
              </a:spcBef>
              <a:buNone/>
            </a:pPr>
            <a:r>
              <a:rPr lang="en-US" dirty="0" smtClean="0"/>
              <a:t>University of Mauritius</a:t>
            </a:r>
            <a:endParaRPr lang="en-US" dirty="0"/>
          </a:p>
          <a:p>
            <a:pPr marL="0" indent="0">
              <a:buNone/>
            </a:pPr>
            <a:endParaRPr lang="en-US" dirty="0"/>
          </a:p>
        </p:txBody>
      </p:sp>
      <p:pic>
        <p:nvPicPr>
          <p:cNvPr id="9" name="Picture 8"/>
          <p:cNvPicPr>
            <a:picLocks noChangeAspect="1"/>
          </p:cNvPicPr>
          <p:nvPr/>
        </p:nvPicPr>
        <p:blipFill>
          <a:blip r:embed="rId2"/>
          <a:stretch>
            <a:fillRect/>
          </a:stretch>
        </p:blipFill>
        <p:spPr>
          <a:xfrm>
            <a:off x="8965973" y="1901644"/>
            <a:ext cx="1943100" cy="1943100"/>
          </a:xfrm>
          <a:prstGeom prst="rect">
            <a:avLst/>
          </a:prstGeom>
        </p:spPr>
      </p:pic>
      <p:pic>
        <p:nvPicPr>
          <p:cNvPr id="10" name="Picture 9"/>
          <p:cNvPicPr>
            <a:picLocks noChangeAspect="1"/>
          </p:cNvPicPr>
          <p:nvPr/>
        </p:nvPicPr>
        <p:blipFill>
          <a:blip r:embed="rId3"/>
          <a:stretch>
            <a:fillRect/>
          </a:stretch>
        </p:blipFill>
        <p:spPr>
          <a:xfrm>
            <a:off x="6209845" y="2068392"/>
            <a:ext cx="2072976" cy="1609605"/>
          </a:xfrm>
          <a:prstGeom prst="rect">
            <a:avLst/>
          </a:prstGeom>
        </p:spPr>
      </p:pic>
    </p:spTree>
    <p:extLst>
      <p:ext uri="{BB962C8B-B14F-4D97-AF65-F5344CB8AC3E}">
        <p14:creationId xmlns:p14="http://schemas.microsoft.com/office/powerpoint/2010/main" val="5272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(1)</a:t>
            </a:r>
            <a:endParaRPr lang="en-US" dirty="0"/>
          </a:p>
        </p:txBody>
      </p:sp>
      <p:sp>
        <p:nvSpPr>
          <p:cNvPr id="3" name="Content Placeholder 2"/>
          <p:cNvSpPr>
            <a:spLocks noGrp="1"/>
          </p:cNvSpPr>
          <p:nvPr>
            <p:ph idx="1"/>
          </p:nvPr>
        </p:nvSpPr>
        <p:spPr>
          <a:xfrm>
            <a:off x="1410026" y="1321397"/>
            <a:ext cx="9371948" cy="4474286"/>
          </a:xfrm>
        </p:spPr>
        <p:txBody>
          <a:bodyPr>
            <a:noAutofit/>
          </a:bodyPr>
          <a:lstStyle/>
          <a:p>
            <a:pPr marL="457200" lvl="0" indent="-457200">
              <a:lnSpc>
                <a:spcPct val="134000"/>
              </a:lnSpc>
              <a:spcBef>
                <a:spcPts val="0"/>
              </a:spcBef>
              <a:buFont typeface="+mj-lt"/>
              <a:buAutoNum type="arabicPeriod"/>
            </a:pPr>
            <a:r>
              <a:rPr lang="en-US" sz="2000" dirty="0" smtClean="0"/>
              <a:t>Alert </a:t>
            </a:r>
            <a:r>
              <a:rPr lang="en-US" sz="2000" dirty="0"/>
              <a:t>calls should have </a:t>
            </a:r>
            <a:r>
              <a:rPr lang="en-US" sz="2000" b="1" u="sng" dirty="0"/>
              <a:t>ALERT</a:t>
            </a:r>
            <a:r>
              <a:rPr lang="en-US" sz="2000" dirty="0"/>
              <a:t> label as caller identification.</a:t>
            </a:r>
          </a:p>
          <a:p>
            <a:pPr marL="457200" lvl="0" indent="-457200">
              <a:lnSpc>
                <a:spcPct val="134000"/>
              </a:lnSpc>
              <a:spcBef>
                <a:spcPts val="0"/>
              </a:spcBef>
              <a:buFont typeface="+mj-lt"/>
              <a:buAutoNum type="arabicPeriod"/>
            </a:pPr>
            <a:r>
              <a:rPr lang="en-US" sz="2000" dirty="0"/>
              <a:t>It is recommended to have a </a:t>
            </a:r>
            <a:r>
              <a:rPr lang="en-US" sz="2000" b="1" u="sng" dirty="0"/>
              <a:t>pull-based service</a:t>
            </a:r>
            <a:r>
              <a:rPr lang="en-US" sz="2000" dirty="0"/>
              <a:t> as well (</a:t>
            </a:r>
            <a:r>
              <a:rPr lang="en-US" sz="2000" dirty="0" err="1"/>
              <a:t>i.e</a:t>
            </a:r>
            <a:r>
              <a:rPr lang="en-US" sz="2000" dirty="0"/>
              <a:t>, a callback feature, whereby users can call back the same number which called them and listen to the Alert message) in case they could not answer the phone, as confirmed in the survey results.</a:t>
            </a:r>
          </a:p>
          <a:p>
            <a:pPr marL="457200" lvl="0" indent="-457200">
              <a:lnSpc>
                <a:spcPct val="134000"/>
              </a:lnSpc>
              <a:spcBef>
                <a:spcPts val="0"/>
              </a:spcBef>
              <a:buFont typeface="+mj-lt"/>
              <a:buAutoNum type="arabicPeriod"/>
            </a:pPr>
            <a:r>
              <a:rPr lang="en-US" sz="2000" b="1" u="sng" dirty="0"/>
              <a:t>Three (3) calls attempts </a:t>
            </a:r>
            <a:r>
              <a:rPr lang="en-US" sz="2000" dirty="0"/>
              <a:t>is enough to warn users accompanied by the pull-based </a:t>
            </a:r>
            <a:r>
              <a:rPr lang="en-US" sz="2000" dirty="0" smtClean="0"/>
              <a:t>service + SMS.</a:t>
            </a:r>
            <a:endParaRPr lang="en-US" sz="2000" dirty="0"/>
          </a:p>
          <a:p>
            <a:pPr marL="457200" lvl="0" indent="-457200">
              <a:lnSpc>
                <a:spcPct val="134000"/>
              </a:lnSpc>
              <a:spcBef>
                <a:spcPts val="0"/>
              </a:spcBef>
              <a:buFont typeface="+mj-lt"/>
              <a:buAutoNum type="arabicPeriod"/>
            </a:pPr>
            <a:r>
              <a:rPr lang="en-US" sz="2000" dirty="0"/>
              <a:t>A </a:t>
            </a:r>
            <a:r>
              <a:rPr lang="en-US" sz="2000" b="1" u="sng" dirty="0"/>
              <a:t>5 min interval </a:t>
            </a:r>
            <a:r>
              <a:rPr lang="en-US" sz="2000" dirty="0"/>
              <a:t>after the first miscall attempt and a </a:t>
            </a:r>
            <a:r>
              <a:rPr lang="en-US" sz="2000" b="1" u="sng" dirty="0"/>
              <a:t>15-minute interval </a:t>
            </a:r>
            <a:r>
              <a:rPr lang="en-US" sz="2000" dirty="0"/>
              <a:t>after the 2</a:t>
            </a:r>
            <a:r>
              <a:rPr lang="en-US" sz="2000" baseline="30000" dirty="0"/>
              <a:t>nd</a:t>
            </a:r>
            <a:r>
              <a:rPr lang="en-US" sz="2000" dirty="0"/>
              <a:t> miscall attempt is advisable</a:t>
            </a:r>
            <a:r>
              <a:rPr lang="en-US" sz="2000" dirty="0" smtClean="0"/>
              <a:t>.</a:t>
            </a:r>
          </a:p>
          <a:p>
            <a:pPr marL="457200" indent="-457200">
              <a:lnSpc>
                <a:spcPct val="134000"/>
              </a:lnSpc>
              <a:spcBef>
                <a:spcPts val="0"/>
              </a:spcBef>
              <a:buFont typeface="+mj-lt"/>
              <a:buAutoNum type="arabicPeriod"/>
            </a:pPr>
            <a:r>
              <a:rPr lang="en-US" sz="2000" dirty="0"/>
              <a:t>Alert messages played should </a:t>
            </a:r>
            <a:r>
              <a:rPr lang="en-US" sz="2000" b="1" u="sng" dirty="0"/>
              <a:t>be within 30s-60s </a:t>
            </a:r>
            <a:r>
              <a:rPr lang="en-US" sz="2000" dirty="0"/>
              <a:t>to captivate the attention of users.</a:t>
            </a:r>
          </a:p>
          <a:p>
            <a:pPr marL="457200" lvl="0" indent="-457200">
              <a:lnSpc>
                <a:spcPct val="134000"/>
              </a:lnSpc>
              <a:spcBef>
                <a:spcPts val="0"/>
              </a:spcBef>
              <a:buFont typeface="+mj-lt"/>
              <a:buAutoNum type="arabicPeriod"/>
            </a:pPr>
            <a:endParaRPr lang="en-US" sz="2000" dirty="0"/>
          </a:p>
        </p:txBody>
      </p:sp>
      <p:sp>
        <p:nvSpPr>
          <p:cNvPr id="4" name="Slide Number Placeholder 3"/>
          <p:cNvSpPr>
            <a:spLocks noGrp="1"/>
          </p:cNvSpPr>
          <p:nvPr>
            <p:ph type="sldNum" sz="quarter" idx="12"/>
          </p:nvPr>
        </p:nvSpPr>
        <p:spPr/>
        <p:txBody>
          <a:bodyPr/>
          <a:lstStyle/>
          <a:p>
            <a:fld id="{9CD8D479-8942-46E8-A226-A4E01F7A105C}" type="slidenum">
              <a:rPr lang="en-US" smtClean="0"/>
              <a:t>20</a:t>
            </a:fld>
            <a:endParaRPr lang="en-US"/>
          </a:p>
        </p:txBody>
      </p:sp>
    </p:spTree>
    <p:extLst>
      <p:ext uri="{BB962C8B-B14F-4D97-AF65-F5344CB8AC3E}">
        <p14:creationId xmlns:p14="http://schemas.microsoft.com/office/powerpoint/2010/main" val="23827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(2)</a:t>
            </a:r>
            <a:endParaRPr lang="en-US" dirty="0"/>
          </a:p>
        </p:txBody>
      </p:sp>
      <p:sp>
        <p:nvSpPr>
          <p:cNvPr id="3" name="Content Placeholder 2"/>
          <p:cNvSpPr>
            <a:spLocks noGrp="1"/>
          </p:cNvSpPr>
          <p:nvPr>
            <p:ph idx="1"/>
          </p:nvPr>
        </p:nvSpPr>
        <p:spPr>
          <a:xfrm>
            <a:off x="1410027" y="1348291"/>
            <a:ext cx="9371948" cy="4474286"/>
          </a:xfrm>
        </p:spPr>
        <p:txBody>
          <a:bodyPr>
            <a:noAutofit/>
          </a:bodyPr>
          <a:lstStyle/>
          <a:p>
            <a:pPr marL="0" lvl="0" indent="0">
              <a:buNone/>
            </a:pPr>
            <a:r>
              <a:rPr lang="en-US" sz="2000" dirty="0" smtClean="0"/>
              <a:t>6. Send  </a:t>
            </a:r>
            <a:r>
              <a:rPr lang="en-US" sz="2000" b="1" u="sng" dirty="0"/>
              <a:t>SMS as well </a:t>
            </a:r>
            <a:r>
              <a:rPr lang="en-US" sz="2000" dirty="0"/>
              <a:t>in addition to the Alert call, just in case they missed the </a:t>
            </a:r>
            <a:r>
              <a:rPr lang="en-US" sz="2000" dirty="0" smtClean="0"/>
              <a:t>call</a:t>
            </a:r>
          </a:p>
          <a:p>
            <a:pPr marL="0" lvl="0" indent="0">
              <a:buNone/>
            </a:pPr>
            <a:r>
              <a:rPr lang="en-US" sz="2000" dirty="0" smtClean="0"/>
              <a:t>7. It </a:t>
            </a:r>
            <a:r>
              <a:rPr lang="en-US" sz="2000" dirty="0"/>
              <a:t>is recommended </a:t>
            </a:r>
            <a:r>
              <a:rPr lang="en-US" sz="2000" b="1" u="sng" dirty="0"/>
              <a:t>to integrate the system directly to </a:t>
            </a:r>
            <a:r>
              <a:rPr lang="en-US" sz="2000" b="1" u="sng" dirty="0" smtClean="0"/>
              <a:t>gateways </a:t>
            </a:r>
            <a:r>
              <a:rPr lang="en-US" sz="2000" dirty="0" smtClean="0"/>
              <a:t>of telephony operators to leverage their existing infrastructure </a:t>
            </a:r>
            <a:r>
              <a:rPr lang="en-US" sz="2000" b="1" u="sng" dirty="0" smtClean="0"/>
              <a:t>allowing maximum simultaneous calls.</a:t>
            </a:r>
          </a:p>
          <a:p>
            <a:pPr marL="0" lvl="0" indent="0">
              <a:buNone/>
            </a:pPr>
            <a:r>
              <a:rPr lang="en-US" sz="2000" dirty="0" smtClean="0"/>
              <a:t>8. It </a:t>
            </a:r>
            <a:r>
              <a:rPr lang="en-US" sz="2000" dirty="0"/>
              <a:t>is advisable that </a:t>
            </a:r>
            <a:r>
              <a:rPr lang="en-US" sz="2000" b="1" u="sng" dirty="0"/>
              <a:t>calls are made in phased </a:t>
            </a:r>
            <a:r>
              <a:rPr lang="en-US" sz="2000" b="1" u="sng" dirty="0" smtClean="0"/>
              <a:t>mode </a:t>
            </a:r>
            <a:r>
              <a:rPr lang="en-US" sz="2000" dirty="0" smtClean="0"/>
              <a:t>so </a:t>
            </a:r>
            <a:r>
              <a:rPr lang="en-US" sz="2000" dirty="0"/>
              <a:t>as not to congest/ flood the bandwidth</a:t>
            </a:r>
            <a:r>
              <a:rPr lang="en-US" sz="2000" dirty="0" smtClean="0"/>
              <a:t>, </a:t>
            </a:r>
            <a:r>
              <a:rPr lang="en-US" sz="2000" dirty="0" err="1"/>
              <a:t>Eg</a:t>
            </a:r>
            <a:r>
              <a:rPr lang="en-US" sz="2000" dirty="0"/>
              <a:t>. A batch of </a:t>
            </a:r>
            <a:r>
              <a:rPr lang="en-US" sz="2000" dirty="0" smtClean="0"/>
              <a:t>1000 </a:t>
            </a:r>
            <a:r>
              <a:rPr lang="en-US" sz="2000" dirty="0"/>
              <a:t>at a time.</a:t>
            </a:r>
          </a:p>
          <a:p>
            <a:pPr marL="0" lvl="0" indent="0">
              <a:buNone/>
            </a:pPr>
            <a:r>
              <a:rPr lang="en-US" sz="2000" dirty="0" smtClean="0"/>
              <a:t>9. NDRMMC </a:t>
            </a:r>
            <a:r>
              <a:rPr lang="en-US" sz="2000" dirty="0"/>
              <a:t>to </a:t>
            </a:r>
            <a:r>
              <a:rPr lang="en-US" sz="2000" b="1" u="sng" dirty="0"/>
              <a:t>have MoUs with major telephony companies </a:t>
            </a:r>
            <a:r>
              <a:rPr lang="en-US" sz="2000" dirty="0"/>
              <a:t>to easily and quickly send a </a:t>
            </a:r>
            <a:r>
              <a:rPr lang="en-US" sz="2000" b="1" u="sng" dirty="0"/>
              <a:t>list of mobile phone users in a particular affected area </a:t>
            </a:r>
            <a:r>
              <a:rPr lang="en-US" sz="2000" dirty="0"/>
              <a:t>so that these groups can be reached via their phones for the early warning message.</a:t>
            </a:r>
          </a:p>
          <a:p>
            <a:pPr marL="457200" lvl="0" indent="-457200">
              <a:buFont typeface="+mj-lt"/>
              <a:buAutoNum type="arabicPeriod"/>
            </a:pPr>
            <a:endParaRPr lang="en-US" sz="2000" b="1" u="sng" dirty="0">
              <a:effectLst/>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21</a:t>
            </a:fld>
            <a:endParaRPr lang="en-US"/>
          </a:p>
        </p:txBody>
      </p:sp>
    </p:spTree>
    <p:extLst>
      <p:ext uri="{BB962C8B-B14F-4D97-AF65-F5344CB8AC3E}">
        <p14:creationId xmlns:p14="http://schemas.microsoft.com/office/powerpoint/2010/main" val="368784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idx="1"/>
          </p:nvPr>
        </p:nvSpPr>
        <p:spPr/>
        <p:txBody>
          <a:bodyPr/>
          <a:lstStyle/>
          <a:p>
            <a:r>
              <a:rPr lang="en-US" dirty="0" smtClean="0"/>
              <a:t>In Agriculture </a:t>
            </a:r>
          </a:p>
          <a:p>
            <a:r>
              <a:rPr lang="en-US" dirty="0" smtClean="0"/>
              <a:t>In Fisheries</a:t>
            </a:r>
          </a:p>
          <a:p>
            <a:r>
              <a:rPr lang="en-US" dirty="0" smtClean="0"/>
              <a:t>In Heath sector</a:t>
            </a:r>
          </a:p>
          <a:p>
            <a:r>
              <a:rPr lang="en-US" dirty="0" smtClean="0"/>
              <a:t>In Education</a:t>
            </a:r>
          </a:p>
          <a:p>
            <a:r>
              <a:rPr lang="en-US" dirty="0" smtClean="0"/>
              <a:t>&amp; others</a:t>
            </a:r>
          </a:p>
        </p:txBody>
      </p:sp>
      <p:sp>
        <p:nvSpPr>
          <p:cNvPr id="4" name="Slide Number Placeholder 3"/>
          <p:cNvSpPr>
            <a:spLocks noGrp="1"/>
          </p:cNvSpPr>
          <p:nvPr>
            <p:ph type="sldNum" sz="quarter" idx="12"/>
          </p:nvPr>
        </p:nvSpPr>
        <p:spPr/>
        <p:txBody>
          <a:bodyPr/>
          <a:lstStyle/>
          <a:p>
            <a:fld id="{9CD8D479-8942-46E8-A226-A4E01F7A105C}" type="slidenum">
              <a:rPr lang="en-US" smtClean="0"/>
              <a:t>22</a:t>
            </a:fld>
            <a:endParaRPr lang="en-US"/>
          </a:p>
        </p:txBody>
      </p:sp>
    </p:spTree>
    <p:extLst>
      <p:ext uri="{BB962C8B-B14F-4D97-AF65-F5344CB8AC3E}">
        <p14:creationId xmlns:p14="http://schemas.microsoft.com/office/powerpoint/2010/main" val="37622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7200" dirty="0" smtClean="0"/>
          </a:p>
          <a:p>
            <a:pPr marL="0" indent="0" algn="ctr">
              <a:buNone/>
            </a:pPr>
            <a:r>
              <a:rPr lang="en-US" sz="7200" dirty="0" smtClean="0"/>
              <a:t>Thank You</a:t>
            </a:r>
            <a:endParaRPr lang="en-US" sz="7200" dirty="0">
              <a:solidFill>
                <a:srgbClr val="92D050"/>
              </a:solidFill>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23</a:t>
            </a:fld>
            <a:endParaRPr lang="en-US"/>
          </a:p>
        </p:txBody>
      </p:sp>
      <p:sp>
        <p:nvSpPr>
          <p:cNvPr id="5" name="Date Placeholder 4"/>
          <p:cNvSpPr>
            <a:spLocks noGrp="1"/>
          </p:cNvSpPr>
          <p:nvPr>
            <p:ph type="dt" sz="half" idx="4294967295"/>
          </p:nvPr>
        </p:nvSpPr>
        <p:spPr>
          <a:xfrm>
            <a:off x="453403" y="6629400"/>
            <a:ext cx="1000662" cy="228600"/>
          </a:xfrm>
        </p:spPr>
        <p:txBody>
          <a:bodyPr/>
          <a:lstStyle/>
          <a:p>
            <a:fld id="{6DD1B487-36FD-4CED-B07A-1A81FC6540B1}" type="datetime1">
              <a:rPr lang="en-US" smtClean="0"/>
              <a:pPr/>
              <a:t>9/12/2018</a:t>
            </a:fld>
            <a:endParaRPr lang="en-US" dirty="0"/>
          </a:p>
        </p:txBody>
      </p:sp>
      <p:sp>
        <p:nvSpPr>
          <p:cNvPr id="6" name="Footer Placeholder 5"/>
          <p:cNvSpPr>
            <a:spLocks noGrp="1"/>
          </p:cNvSpPr>
          <p:nvPr>
            <p:ph type="ftr" sz="quarter" idx="4294967295"/>
          </p:nvPr>
        </p:nvSpPr>
        <p:spPr>
          <a:xfrm>
            <a:off x="1637716" y="6629400"/>
            <a:ext cx="9144259" cy="228600"/>
          </a:xfrm>
        </p:spPr>
        <p:txBody>
          <a:bodyPr/>
          <a:lstStyle/>
          <a:p>
            <a:r>
              <a:rPr lang="en-US" smtClean="0"/>
              <a:t>Add a footer</a:t>
            </a:r>
            <a:endParaRPr lang="en-US" dirty="0"/>
          </a:p>
        </p:txBody>
      </p:sp>
    </p:spTree>
    <p:extLst>
      <p:ext uri="{BB962C8B-B14F-4D97-AF65-F5344CB8AC3E}">
        <p14:creationId xmlns:p14="http://schemas.microsoft.com/office/powerpoint/2010/main" val="30851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484" y="319629"/>
            <a:ext cx="9371949" cy="694069"/>
          </a:xfrm>
        </p:spPr>
        <p:txBody>
          <a:bodyPr anchor="ctr"/>
          <a:lstStyle/>
          <a:p>
            <a:r>
              <a:rPr lang="en-US" dirty="0" smtClean="0"/>
              <a:t>System Architecture</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24</a:t>
            </a:fld>
            <a:endParaRPr lang="en-US" dirty="0"/>
          </a:p>
        </p:txBody>
      </p:sp>
      <p:pic>
        <p:nvPicPr>
          <p:cNvPr id="10" name="Picture 9">
            <a:extLst>
              <a:ext uri="{FF2B5EF4-FFF2-40B4-BE49-F238E27FC236}">
                <a16:creationId xmlns:a16="http://schemas.microsoft.com/office/drawing/2014/main" xmlns="" id="{A0FDA44A-0F1E-4630-AA84-BF3EF44D165B}"/>
              </a:ext>
            </a:extLst>
          </p:cNvPr>
          <p:cNvPicPr>
            <a:picLocks noChangeAspect="1"/>
          </p:cNvPicPr>
          <p:nvPr/>
        </p:nvPicPr>
        <p:blipFill>
          <a:blip r:embed="rId2"/>
          <a:stretch>
            <a:fillRect/>
          </a:stretch>
        </p:blipFill>
        <p:spPr>
          <a:xfrm>
            <a:off x="1264023" y="1289478"/>
            <a:ext cx="10056113" cy="5261500"/>
          </a:xfrm>
          <a:prstGeom prst="rect">
            <a:avLst/>
          </a:prstGeom>
        </p:spPr>
      </p:pic>
    </p:spTree>
    <p:extLst>
      <p:ext uri="{BB962C8B-B14F-4D97-AF65-F5344CB8AC3E}">
        <p14:creationId xmlns:p14="http://schemas.microsoft.com/office/powerpoint/2010/main" val="10382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3</a:t>
            </a:fld>
            <a:endParaRPr lang="en-US"/>
          </a:p>
        </p:txBody>
      </p:sp>
      <p:graphicFrame>
        <p:nvGraphicFramePr>
          <p:cNvPr id="4" name="Diagram 3">
            <a:extLst>
              <a:ext uri="{FF2B5EF4-FFF2-40B4-BE49-F238E27FC236}">
                <a16:creationId xmlns:a16="http://schemas.microsoft.com/office/drawing/2014/main" xmlns="" id="{A7B75110-B109-4FE4-8BAB-FB43B56B64D2}"/>
              </a:ext>
            </a:extLst>
          </p:cNvPr>
          <p:cNvGraphicFramePr/>
          <p:nvPr>
            <p:extLst>
              <p:ext uri="{D42A27DB-BD31-4B8C-83A1-F6EECF244321}">
                <p14:modId xmlns:p14="http://schemas.microsoft.com/office/powerpoint/2010/main" val="1727935918"/>
              </p:ext>
            </p:extLst>
          </p:nvPr>
        </p:nvGraphicFramePr>
        <p:xfrm>
          <a:off x="1710287" y="1371218"/>
          <a:ext cx="8522284" cy="438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5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410027" y="1348290"/>
            <a:ext cx="10336496" cy="5281110"/>
          </a:xfrm>
        </p:spPr>
        <p:txBody>
          <a:bodyPr>
            <a:normAutofit/>
          </a:bodyPr>
          <a:lstStyle/>
          <a:p>
            <a:r>
              <a:rPr lang="en-US" dirty="0" smtClean="0"/>
              <a:t>Developed in collaboration </a:t>
            </a:r>
            <a:r>
              <a:rPr lang="en-US" dirty="0"/>
              <a:t>with the National Disaster Risk Reduction and Management Centre (NDRMMC</a:t>
            </a:r>
            <a:r>
              <a:rPr lang="en-US" dirty="0" smtClean="0"/>
              <a:t>) and sponsored by the MRC</a:t>
            </a:r>
          </a:p>
          <a:p>
            <a:r>
              <a:rPr lang="en-US" dirty="0" smtClean="0"/>
              <a:t>Provides </a:t>
            </a:r>
            <a:r>
              <a:rPr lang="en-US" dirty="0"/>
              <a:t>a simple and effective technology solution </a:t>
            </a:r>
            <a:r>
              <a:rPr lang="en-US" dirty="0" smtClean="0"/>
              <a:t>using mass voice call to </a:t>
            </a:r>
            <a:r>
              <a:rPr lang="en-US" dirty="0"/>
              <a:t>prepare and warn vulnerable population group well in advance in case of disasters, hence minimizing casualties</a:t>
            </a:r>
            <a:r>
              <a:rPr lang="en-US" dirty="0" smtClean="0"/>
              <a:t>.</a:t>
            </a:r>
          </a:p>
          <a:p>
            <a:r>
              <a:rPr lang="en-US" dirty="0" smtClean="0"/>
              <a:t> </a:t>
            </a:r>
            <a:r>
              <a:rPr lang="en-US" dirty="0"/>
              <a:t>It is accessible to everyone through mere phone calls without the need of higher end phones and internet connectivity.  </a:t>
            </a:r>
            <a:endParaRPr lang="en-US" dirty="0" smtClean="0"/>
          </a:p>
          <a:p>
            <a:r>
              <a:rPr lang="en-US" dirty="0" smtClean="0"/>
              <a:t>Within </a:t>
            </a:r>
            <a:r>
              <a:rPr lang="en-US" dirty="0"/>
              <a:t>minutes it can be deployed to mass </a:t>
            </a:r>
            <a:r>
              <a:rPr lang="en-US" dirty="0" smtClean="0"/>
              <a:t>call/ SMS </a:t>
            </a:r>
            <a:r>
              <a:rPr lang="en-US" dirty="0"/>
              <a:t>a particular vulnerable group through its user friendly web interface. </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Tree>
    <p:extLst>
      <p:ext uri="{BB962C8B-B14F-4D97-AF65-F5344CB8AC3E}">
        <p14:creationId xmlns:p14="http://schemas.microsoft.com/office/powerpoint/2010/main" val="35642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Call ?</a:t>
            </a:r>
            <a:endParaRPr lang="en-US" dirty="0"/>
          </a:p>
        </p:txBody>
      </p:sp>
      <p:sp>
        <p:nvSpPr>
          <p:cNvPr id="3" name="Content Placeholder 2"/>
          <p:cNvSpPr>
            <a:spLocks noGrp="1"/>
          </p:cNvSpPr>
          <p:nvPr>
            <p:ph idx="1"/>
          </p:nvPr>
        </p:nvSpPr>
        <p:spPr/>
        <p:txBody>
          <a:bodyPr/>
          <a:lstStyle/>
          <a:p>
            <a:r>
              <a:rPr lang="en-US" dirty="0"/>
              <a:t>Immediacy in emergency situations – </a:t>
            </a:r>
            <a:r>
              <a:rPr lang="en-US" dirty="0" err="1"/>
              <a:t>msg</a:t>
            </a:r>
            <a:r>
              <a:rPr lang="en-US" dirty="0"/>
              <a:t> should effectively reach audience</a:t>
            </a:r>
          </a:p>
          <a:p>
            <a:pPr marL="283464" lvl="1" indent="0">
              <a:buNone/>
            </a:pPr>
            <a:r>
              <a:rPr lang="en-US" dirty="0"/>
              <a:t>– Our findings show that around 94% of the </a:t>
            </a:r>
            <a:r>
              <a:rPr lang="en-US" dirty="0" err="1"/>
              <a:t>callees</a:t>
            </a:r>
            <a:r>
              <a:rPr lang="en-US" dirty="0"/>
              <a:t> answered their phones immediately suggesting the </a:t>
            </a:r>
            <a:r>
              <a:rPr lang="en-US" dirty="0" err="1"/>
              <a:t>reachout</a:t>
            </a:r>
            <a:r>
              <a:rPr lang="en-US" dirty="0"/>
              <a:t> of our system compared to others.</a:t>
            </a:r>
          </a:p>
          <a:p>
            <a:r>
              <a:rPr lang="en-US" dirty="0"/>
              <a:t>SMS/ Smart app notifications are passive – users might not read them</a:t>
            </a:r>
          </a:p>
          <a:p>
            <a:r>
              <a:rPr lang="en-US" dirty="0"/>
              <a:t>Everyone has a mobile phone – easier to reach them as compared to other traditional media</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Tree>
    <p:extLst>
      <p:ext uri="{BB962C8B-B14F-4D97-AF65-F5344CB8AC3E}">
        <p14:creationId xmlns:p14="http://schemas.microsoft.com/office/powerpoint/2010/main" val="33934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the System</a:t>
            </a:r>
            <a:endParaRPr lang="en-US" dirty="0"/>
          </a:p>
        </p:txBody>
      </p:sp>
      <p:sp>
        <p:nvSpPr>
          <p:cNvPr id="3" name="Content Placeholder 2"/>
          <p:cNvSpPr>
            <a:spLocks noGrp="1"/>
          </p:cNvSpPr>
          <p:nvPr>
            <p:ph idx="1"/>
          </p:nvPr>
        </p:nvSpPr>
        <p:spPr>
          <a:xfrm>
            <a:off x="1410026" y="1307506"/>
            <a:ext cx="10027008" cy="5120187"/>
          </a:xfrm>
        </p:spPr>
        <p:txBody>
          <a:bodyPr>
            <a:normAutofit fontScale="92500" lnSpcReduction="10000"/>
          </a:bodyPr>
          <a:lstStyle/>
          <a:p>
            <a:r>
              <a:rPr lang="en-US" dirty="0"/>
              <a:t>Ubiquitous –When people are on the move they can be reached anywhere and at any time via their GSM </a:t>
            </a:r>
            <a:r>
              <a:rPr lang="en-US" dirty="0" smtClean="0"/>
              <a:t>phone as compared to other traditional media</a:t>
            </a:r>
            <a:endParaRPr lang="en-US" dirty="0"/>
          </a:p>
          <a:p>
            <a:r>
              <a:rPr lang="en-US" dirty="0"/>
              <a:t>C</a:t>
            </a:r>
            <a:r>
              <a:rPr lang="en-US" dirty="0" smtClean="0"/>
              <a:t>all/SMS </a:t>
            </a:r>
            <a:r>
              <a:rPr lang="en-US" dirty="0"/>
              <a:t>campaigns </a:t>
            </a:r>
            <a:r>
              <a:rPr lang="en-US" dirty="0" smtClean="0"/>
              <a:t>can be easily created and deployed without </a:t>
            </a:r>
            <a:r>
              <a:rPr lang="en-US" dirty="0"/>
              <a:t>being a telephony expert</a:t>
            </a:r>
          </a:p>
          <a:p>
            <a:r>
              <a:rPr lang="en-US" dirty="0" smtClean="0"/>
              <a:t>Push &amp; Pull Based Information Delivery Service</a:t>
            </a:r>
          </a:p>
          <a:p>
            <a:r>
              <a:rPr lang="en-US" dirty="0" smtClean="0"/>
              <a:t>Cater for different types of Users</a:t>
            </a:r>
          </a:p>
          <a:p>
            <a:pPr lvl="1"/>
            <a:r>
              <a:rPr lang="en-US" dirty="0" smtClean="0"/>
              <a:t>Registered – those who want to be informed on latest status of crisis</a:t>
            </a:r>
          </a:p>
          <a:p>
            <a:pPr lvl="1"/>
            <a:r>
              <a:rPr lang="en-US" dirty="0" smtClean="0"/>
              <a:t>Non-Registered/ Ad-hoc users – targeted/ vulnerable  groups </a:t>
            </a:r>
          </a:p>
          <a:p>
            <a:r>
              <a:rPr lang="en-US" dirty="0" smtClean="0"/>
              <a:t>Call Campaigns Tracking/Reports – Monitor calls and effectiveness of campaigns</a:t>
            </a:r>
          </a:p>
          <a:p>
            <a:r>
              <a:rPr lang="en-US" dirty="0"/>
              <a:t>If disaster is localized, can reach out specific target groups through their mobile phones in real-time. Hence limiting casualties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Tree>
    <p:extLst>
      <p:ext uri="{BB962C8B-B14F-4D97-AF65-F5344CB8AC3E}">
        <p14:creationId xmlns:p14="http://schemas.microsoft.com/office/powerpoint/2010/main" val="26427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184" y="3177656"/>
            <a:ext cx="3169131" cy="3429000"/>
          </a:xfrm>
          <a:prstGeom prst="rect">
            <a:avLst/>
          </a:prstGeom>
        </p:spPr>
      </p:pic>
      <p:sp>
        <p:nvSpPr>
          <p:cNvPr id="2" name="Title 1"/>
          <p:cNvSpPr>
            <a:spLocks noGrp="1"/>
          </p:cNvSpPr>
          <p:nvPr>
            <p:ph type="title"/>
          </p:nvPr>
        </p:nvSpPr>
        <p:spPr>
          <a:xfrm>
            <a:off x="1408567" y="280705"/>
            <a:ext cx="9803384" cy="711782"/>
          </a:xfrm>
        </p:spPr>
        <p:txBody>
          <a:bodyPr>
            <a:normAutofit fontScale="90000"/>
          </a:bodyPr>
          <a:lstStyle/>
          <a:p>
            <a:r>
              <a:rPr lang="en-US" dirty="0" smtClean="0"/>
              <a:t>How it works ? - Push Based Information Delivery Service</a:t>
            </a:r>
            <a:endParaRPr lang="en-US" dirty="0"/>
          </a:p>
        </p:txBody>
      </p:sp>
      <p:sp>
        <p:nvSpPr>
          <p:cNvPr id="7" name="TextBox 6"/>
          <p:cNvSpPr txBox="1"/>
          <p:nvPr/>
        </p:nvSpPr>
        <p:spPr>
          <a:xfrm>
            <a:off x="4151286" y="2433910"/>
            <a:ext cx="350862" cy="369332"/>
          </a:xfrm>
          <a:prstGeom prst="rect">
            <a:avLst/>
          </a:prstGeom>
          <a:noFill/>
        </p:spPr>
        <p:txBody>
          <a:bodyPr wrap="square" rtlCol="0">
            <a:spAutoFit/>
          </a:bodyPr>
          <a:lstStyle/>
          <a:p>
            <a:r>
              <a:rPr lang="en-US" b="1" dirty="0"/>
              <a:t>1</a:t>
            </a:r>
          </a:p>
        </p:txBody>
      </p:sp>
      <p:sp>
        <p:nvSpPr>
          <p:cNvPr id="34" name="TextBox 33"/>
          <p:cNvSpPr txBox="1"/>
          <p:nvPr/>
        </p:nvSpPr>
        <p:spPr>
          <a:xfrm>
            <a:off x="4809034" y="3395246"/>
            <a:ext cx="350862" cy="369332"/>
          </a:xfrm>
          <a:prstGeom prst="rect">
            <a:avLst/>
          </a:prstGeom>
          <a:noFill/>
        </p:spPr>
        <p:txBody>
          <a:bodyPr wrap="square" rtlCol="0">
            <a:spAutoFit/>
          </a:bodyPr>
          <a:lstStyle/>
          <a:p>
            <a:r>
              <a:rPr lang="en-US" b="1" dirty="0"/>
              <a:t>2</a:t>
            </a:r>
          </a:p>
        </p:txBody>
      </p:sp>
      <p:sp>
        <p:nvSpPr>
          <p:cNvPr id="40" name="TextBox 39"/>
          <p:cNvSpPr txBox="1"/>
          <p:nvPr/>
        </p:nvSpPr>
        <p:spPr>
          <a:xfrm>
            <a:off x="6628229" y="1877848"/>
            <a:ext cx="350862" cy="369332"/>
          </a:xfrm>
          <a:prstGeom prst="rect">
            <a:avLst/>
          </a:prstGeom>
          <a:noFill/>
        </p:spPr>
        <p:txBody>
          <a:bodyPr wrap="square" rtlCol="0">
            <a:spAutoFit/>
          </a:bodyPr>
          <a:lstStyle/>
          <a:p>
            <a:r>
              <a:rPr lang="en-US" b="1" dirty="0"/>
              <a:t>3</a:t>
            </a:r>
          </a:p>
        </p:txBody>
      </p:sp>
      <p:sp>
        <p:nvSpPr>
          <p:cNvPr id="28" name="Rounded Rectangle 27"/>
          <p:cNvSpPr/>
          <p:nvPr/>
        </p:nvSpPr>
        <p:spPr bwMode="auto">
          <a:xfrm>
            <a:off x="7703195" y="4041635"/>
            <a:ext cx="436510" cy="530304"/>
          </a:xfrm>
          <a:prstGeom prst="roundRect">
            <a:avLst/>
          </a:prstGeom>
          <a:solidFill>
            <a:schemeClr val="accent2">
              <a:lumMod val="75000"/>
              <a:alpha val="51000"/>
            </a:schemeClr>
          </a:solidFill>
          <a:ln w="25400"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919" y="1996244"/>
            <a:ext cx="6953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043880" y="3087470"/>
            <a:ext cx="1295400" cy="646331"/>
          </a:xfrm>
          <a:prstGeom prst="rect">
            <a:avLst/>
          </a:prstGeom>
          <a:noFill/>
        </p:spPr>
        <p:txBody>
          <a:bodyPr wrap="square" rtlCol="0">
            <a:spAutoFit/>
          </a:bodyPr>
          <a:lstStyle/>
          <a:p>
            <a:pPr algn="ctr"/>
            <a:r>
              <a:rPr lang="en-US" b="1" dirty="0"/>
              <a:t>Registered Users</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237" y="3733801"/>
            <a:ext cx="6953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2561197" y="4792741"/>
            <a:ext cx="1392237" cy="1200329"/>
          </a:xfrm>
          <a:prstGeom prst="rect">
            <a:avLst/>
          </a:prstGeom>
          <a:noFill/>
        </p:spPr>
        <p:txBody>
          <a:bodyPr wrap="square" rtlCol="0">
            <a:spAutoFit/>
          </a:bodyPr>
          <a:lstStyle/>
          <a:p>
            <a:pPr algn="ctr"/>
            <a:r>
              <a:rPr lang="en-US" b="1" dirty="0"/>
              <a:t>List of  Users from </a:t>
            </a:r>
            <a:r>
              <a:rPr lang="en-US" b="1" dirty="0" smtClean="0"/>
              <a:t>Telephony Operators</a:t>
            </a:r>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289" y="1212545"/>
            <a:ext cx="666843" cy="1276528"/>
          </a:xfrm>
          <a:prstGeom prst="rect">
            <a:avLst/>
          </a:prstGeom>
        </p:spPr>
      </p:pic>
      <p:sp>
        <p:nvSpPr>
          <p:cNvPr id="41" name="Freeform 40"/>
          <p:cNvSpPr/>
          <p:nvPr/>
        </p:nvSpPr>
        <p:spPr bwMode="auto">
          <a:xfrm rot="20542982">
            <a:off x="3219396" y="2532541"/>
            <a:ext cx="2214642" cy="412546"/>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42" name="Freeform 41"/>
          <p:cNvSpPr/>
          <p:nvPr/>
        </p:nvSpPr>
        <p:spPr bwMode="auto">
          <a:xfrm rot="18867564">
            <a:off x="3330376" y="3328493"/>
            <a:ext cx="2810364" cy="771190"/>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044" y="967345"/>
            <a:ext cx="6953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7492005" y="2027408"/>
            <a:ext cx="1295400" cy="923330"/>
          </a:xfrm>
          <a:prstGeom prst="rect">
            <a:avLst/>
          </a:prstGeom>
          <a:noFill/>
        </p:spPr>
        <p:txBody>
          <a:bodyPr wrap="square" rtlCol="0">
            <a:spAutoFit/>
          </a:bodyPr>
          <a:lstStyle/>
          <a:p>
            <a:pPr algn="ctr"/>
            <a:r>
              <a:rPr lang="en-US" b="1" dirty="0"/>
              <a:t>Admin creates Campaign</a:t>
            </a:r>
          </a:p>
        </p:txBody>
      </p:sp>
      <p:sp>
        <p:nvSpPr>
          <p:cNvPr id="45" name="Freeform 44"/>
          <p:cNvSpPr/>
          <p:nvPr/>
        </p:nvSpPr>
        <p:spPr bwMode="auto">
          <a:xfrm rot="9982501" flipV="1">
            <a:off x="6013474" y="1886293"/>
            <a:ext cx="1806209" cy="372862"/>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48" name="Freeform 47"/>
          <p:cNvSpPr/>
          <p:nvPr/>
        </p:nvSpPr>
        <p:spPr bwMode="auto">
          <a:xfrm rot="2589529">
            <a:off x="5357104" y="3258094"/>
            <a:ext cx="2379722" cy="339154"/>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49" name="TextBox 48"/>
          <p:cNvSpPr txBox="1"/>
          <p:nvPr/>
        </p:nvSpPr>
        <p:spPr>
          <a:xfrm>
            <a:off x="6546965" y="3225968"/>
            <a:ext cx="350862" cy="369332"/>
          </a:xfrm>
          <a:prstGeom prst="rect">
            <a:avLst/>
          </a:prstGeom>
          <a:noFill/>
        </p:spPr>
        <p:txBody>
          <a:bodyPr wrap="square" rtlCol="0">
            <a:spAutoFit/>
          </a:bodyPr>
          <a:lstStyle/>
          <a:p>
            <a:r>
              <a:rPr lang="en-US" b="1" dirty="0"/>
              <a:t>4</a:t>
            </a:r>
          </a:p>
        </p:txBody>
      </p:sp>
      <p:sp>
        <p:nvSpPr>
          <p:cNvPr id="50" name="TextBox 49"/>
          <p:cNvSpPr txBox="1"/>
          <p:nvPr/>
        </p:nvSpPr>
        <p:spPr>
          <a:xfrm>
            <a:off x="5683691" y="3917827"/>
            <a:ext cx="1295400" cy="923330"/>
          </a:xfrm>
          <a:prstGeom prst="rect">
            <a:avLst/>
          </a:prstGeom>
          <a:noFill/>
        </p:spPr>
        <p:txBody>
          <a:bodyPr wrap="square" rtlCol="0">
            <a:spAutoFit/>
          </a:bodyPr>
          <a:lstStyle/>
          <a:p>
            <a:pPr algn="ctr"/>
            <a:r>
              <a:rPr lang="en-US" b="1" dirty="0"/>
              <a:t>Call all phones in Region</a:t>
            </a:r>
          </a:p>
        </p:txBody>
      </p:sp>
    </p:spTree>
    <p:extLst>
      <p:ext uri="{BB962C8B-B14F-4D97-AF65-F5344CB8AC3E}">
        <p14:creationId xmlns:p14="http://schemas.microsoft.com/office/powerpoint/2010/main" val="3476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40" grpId="0"/>
      <p:bldP spid="28" grpId="0" animBg="1"/>
      <p:bldP spid="23" grpId="0"/>
      <p:bldP spid="25" grpId="0"/>
      <p:bldP spid="41" grpId="0" animBg="1"/>
      <p:bldP spid="42" grpId="0" animBg="1"/>
      <p:bldP spid="44" grpId="0"/>
      <p:bldP spid="45" grpId="0" animBg="1"/>
      <p:bldP spid="48" grpId="0" animBg="1"/>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267" y="200122"/>
            <a:ext cx="10958733" cy="822282"/>
          </a:xfrm>
        </p:spPr>
        <p:txBody>
          <a:bodyPr>
            <a:normAutofit fontScale="90000"/>
          </a:bodyPr>
          <a:lstStyle/>
          <a:p>
            <a:r>
              <a:rPr lang="en-US" dirty="0"/>
              <a:t>How it works ? - Pull </a:t>
            </a:r>
            <a:r>
              <a:rPr lang="en-US" dirty="0" smtClean="0"/>
              <a:t>Based </a:t>
            </a:r>
            <a:r>
              <a:rPr lang="en-US" dirty="0"/>
              <a:t>Information Delivery Service </a:t>
            </a:r>
            <a:r>
              <a:rPr lang="en-US" dirty="0" smtClean="0"/>
              <a:t>- IVR</a:t>
            </a:r>
            <a:endParaRPr lang="en-US" dirty="0"/>
          </a:p>
        </p:txBody>
      </p:sp>
      <p:sp>
        <p:nvSpPr>
          <p:cNvPr id="7" name="TextBox 6"/>
          <p:cNvSpPr txBox="1"/>
          <p:nvPr/>
        </p:nvSpPr>
        <p:spPr>
          <a:xfrm>
            <a:off x="4151286" y="2433910"/>
            <a:ext cx="350862" cy="369332"/>
          </a:xfrm>
          <a:prstGeom prst="rect">
            <a:avLst/>
          </a:prstGeom>
          <a:noFill/>
        </p:spPr>
        <p:txBody>
          <a:bodyPr wrap="square" rtlCol="0">
            <a:spAutoFit/>
          </a:bodyPr>
          <a:lstStyle/>
          <a:p>
            <a:r>
              <a:rPr lang="en-US" b="1" dirty="0"/>
              <a:t>1</a:t>
            </a:r>
          </a:p>
        </p:txBody>
      </p:sp>
      <p:sp>
        <p:nvSpPr>
          <p:cNvPr id="34" name="TextBox 33"/>
          <p:cNvSpPr txBox="1"/>
          <p:nvPr/>
        </p:nvSpPr>
        <p:spPr>
          <a:xfrm>
            <a:off x="5799700" y="2603187"/>
            <a:ext cx="350862" cy="369332"/>
          </a:xfrm>
          <a:prstGeom prst="rect">
            <a:avLst/>
          </a:prstGeom>
          <a:noFill/>
        </p:spPr>
        <p:txBody>
          <a:bodyPr wrap="square" rtlCol="0">
            <a:spAutoFit/>
          </a:bodyPr>
          <a:lstStyle/>
          <a:p>
            <a:r>
              <a:rPr lang="en-US" b="1" dirty="0"/>
              <a:t>2</a:t>
            </a:r>
          </a:p>
        </p:txBody>
      </p:sp>
      <p:sp>
        <p:nvSpPr>
          <p:cNvPr id="40" name="TextBox 39"/>
          <p:cNvSpPr txBox="1"/>
          <p:nvPr/>
        </p:nvSpPr>
        <p:spPr>
          <a:xfrm>
            <a:off x="7005059" y="2671268"/>
            <a:ext cx="350862" cy="369332"/>
          </a:xfrm>
          <a:prstGeom prst="rect">
            <a:avLst/>
          </a:prstGeom>
          <a:noFill/>
        </p:spPr>
        <p:txBody>
          <a:bodyPr wrap="square" rtlCol="0">
            <a:spAutoFit/>
          </a:bodyPr>
          <a:lstStyle/>
          <a:p>
            <a:r>
              <a:rPr lang="en-US" b="1" dirty="0"/>
              <a:t>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76" y="2694158"/>
            <a:ext cx="6953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101490" y="3751432"/>
            <a:ext cx="1295400" cy="369332"/>
          </a:xfrm>
          <a:prstGeom prst="rect">
            <a:avLst/>
          </a:prstGeom>
          <a:noFill/>
        </p:spPr>
        <p:txBody>
          <a:bodyPr wrap="square" rtlCol="0">
            <a:spAutoFit/>
          </a:bodyPr>
          <a:lstStyle/>
          <a:p>
            <a:pPr algn="ctr"/>
            <a:r>
              <a:rPr lang="en-US" b="1" dirty="0"/>
              <a:t>User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289" y="1212545"/>
            <a:ext cx="666843" cy="1276528"/>
          </a:xfrm>
          <a:prstGeom prst="rect">
            <a:avLst/>
          </a:prstGeom>
        </p:spPr>
      </p:pic>
      <p:sp>
        <p:nvSpPr>
          <p:cNvPr id="49" name="TextBox 48"/>
          <p:cNvSpPr txBox="1"/>
          <p:nvPr/>
        </p:nvSpPr>
        <p:spPr>
          <a:xfrm>
            <a:off x="7180490" y="3751432"/>
            <a:ext cx="350862" cy="369332"/>
          </a:xfrm>
          <a:prstGeom prst="rect">
            <a:avLst/>
          </a:prstGeom>
          <a:noFill/>
        </p:spPr>
        <p:txBody>
          <a:bodyPr wrap="square" rtlCol="0">
            <a:spAutoFit/>
          </a:bodyPr>
          <a:lstStyle/>
          <a:p>
            <a:r>
              <a:rPr lang="en-US" b="1" dirty="0"/>
              <a:t>4</a:t>
            </a:r>
          </a:p>
        </p:txBody>
      </p:sp>
      <p:sp>
        <p:nvSpPr>
          <p:cNvPr id="3" name="Rounded Rectangle 2"/>
          <p:cNvSpPr/>
          <p:nvPr/>
        </p:nvSpPr>
        <p:spPr>
          <a:xfrm>
            <a:off x="4679730" y="3222794"/>
            <a:ext cx="1873470" cy="2263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IVR Menu</a:t>
            </a:r>
            <a:r>
              <a:rPr lang="en-US" b="1" u="sng" dirty="0"/>
              <a:t>:</a:t>
            </a:r>
          </a:p>
          <a:p>
            <a:pPr algn="ctr"/>
            <a:r>
              <a:rPr lang="en-US" b="1" u="sng" dirty="0"/>
              <a:t>Press</a:t>
            </a:r>
          </a:p>
          <a:p>
            <a:pPr marL="342900" indent="-342900">
              <a:buAutoNum type="arabicPeriod"/>
            </a:pPr>
            <a:r>
              <a:rPr lang="en-US" dirty="0"/>
              <a:t>Cyclone Warning</a:t>
            </a:r>
          </a:p>
          <a:p>
            <a:pPr marL="342900" indent="-342900">
              <a:buAutoNum type="arabicPeriod"/>
            </a:pPr>
            <a:r>
              <a:rPr lang="en-US" dirty="0"/>
              <a:t>Precautions</a:t>
            </a:r>
          </a:p>
          <a:p>
            <a:pPr marL="342900" indent="-342900">
              <a:buAutoNum type="arabicPeriod"/>
            </a:pPr>
            <a:r>
              <a:rPr lang="en-US" dirty="0"/>
              <a:t>Refugee Centers</a:t>
            </a:r>
          </a:p>
          <a:p>
            <a:pPr marL="342900" indent="-342900" algn="ctr">
              <a:buAutoNum type="arabicPeriod"/>
            </a:pPr>
            <a:endParaRPr lang="en-US" dirty="0"/>
          </a:p>
        </p:txBody>
      </p:sp>
      <p:sp>
        <p:nvSpPr>
          <p:cNvPr id="22" name="Freeform 21"/>
          <p:cNvSpPr/>
          <p:nvPr/>
        </p:nvSpPr>
        <p:spPr bwMode="auto">
          <a:xfrm rot="5400000" flipV="1">
            <a:off x="5317358" y="2813425"/>
            <a:ext cx="733721" cy="85018"/>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26" name="Freeform 25"/>
          <p:cNvSpPr/>
          <p:nvPr/>
        </p:nvSpPr>
        <p:spPr bwMode="auto">
          <a:xfrm rot="19612098" flipV="1">
            <a:off x="3339678" y="2419583"/>
            <a:ext cx="2076347" cy="223408"/>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27" name="Freeform 26"/>
          <p:cNvSpPr/>
          <p:nvPr/>
        </p:nvSpPr>
        <p:spPr bwMode="auto">
          <a:xfrm rot="20994386" flipV="1">
            <a:off x="6353579" y="4156878"/>
            <a:ext cx="1951193" cy="178417"/>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41" name="Freeform 40"/>
          <p:cNvSpPr/>
          <p:nvPr/>
        </p:nvSpPr>
        <p:spPr bwMode="auto">
          <a:xfrm rot="19612098" flipV="1">
            <a:off x="5853040" y="3289266"/>
            <a:ext cx="2243228" cy="220524"/>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700" y="2829227"/>
            <a:ext cx="363906" cy="72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886181" y="4526972"/>
            <a:ext cx="510611" cy="369332"/>
          </a:xfrm>
          <a:prstGeom prst="rect">
            <a:avLst/>
          </a:prstGeom>
          <a:noFill/>
        </p:spPr>
        <p:txBody>
          <a:bodyPr wrap="square" rtlCol="0">
            <a:spAutoFit/>
          </a:bodyPr>
          <a:lstStyle/>
          <a:p>
            <a:r>
              <a:rPr lang="en-US" b="1" dirty="0"/>
              <a:t>5</a:t>
            </a:r>
          </a:p>
        </p:txBody>
      </p:sp>
      <p:sp>
        <p:nvSpPr>
          <p:cNvPr id="30" name="Freeform 29"/>
          <p:cNvSpPr/>
          <p:nvPr/>
        </p:nvSpPr>
        <p:spPr bwMode="auto">
          <a:xfrm rot="121733" flipV="1">
            <a:off x="6058877" y="4906502"/>
            <a:ext cx="2243228" cy="220524"/>
          </a:xfrm>
          <a:custGeom>
            <a:avLst/>
            <a:gdLst>
              <a:gd name="connsiteX0" fmla="*/ 0 w 742950"/>
              <a:gd name="connsiteY0" fmla="*/ 9525 h 228616"/>
              <a:gd name="connsiteX1" fmla="*/ 381000 w 742950"/>
              <a:gd name="connsiteY1" fmla="*/ 228600 h 228616"/>
              <a:gd name="connsiteX2" fmla="*/ 742950 w 742950"/>
              <a:gd name="connsiteY2" fmla="*/ 0 h 228616"/>
            </a:gdLst>
            <a:ahLst/>
            <a:cxnLst>
              <a:cxn ang="0">
                <a:pos x="connsiteX0" y="connsiteY0"/>
              </a:cxn>
              <a:cxn ang="0">
                <a:pos x="connsiteX1" y="connsiteY1"/>
              </a:cxn>
              <a:cxn ang="0">
                <a:pos x="connsiteX2" y="connsiteY2"/>
              </a:cxn>
            </a:cxnLst>
            <a:rect l="l" t="t" r="r" b="b"/>
            <a:pathLst>
              <a:path w="742950" h="228616">
                <a:moveTo>
                  <a:pt x="0" y="9525"/>
                </a:moveTo>
                <a:cubicBezTo>
                  <a:pt x="128587" y="119856"/>
                  <a:pt x="257175" y="230187"/>
                  <a:pt x="381000" y="228600"/>
                </a:cubicBezTo>
                <a:cubicBezTo>
                  <a:pt x="504825" y="227013"/>
                  <a:pt x="623887" y="113506"/>
                  <a:pt x="742950" y="0"/>
                </a:cubicBezTo>
              </a:path>
            </a:pathLst>
          </a:custGeom>
          <a:noFill/>
          <a:ln w="25400" cap="flat" cmpd="sng" algn="ctr">
            <a:solidFill>
              <a:schemeClr val="tx1"/>
            </a:solidFill>
            <a:prstDash val="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aseline="-25000">
              <a:latin typeface="Arial" charset="0"/>
              <a:ea typeface="ＭＳ Ｐゴシック" pitchFamily="64" charset="-128"/>
            </a:endParaRPr>
          </a:p>
        </p:txBody>
      </p:sp>
      <p:sp>
        <p:nvSpPr>
          <p:cNvPr id="31" name="TextBox 30"/>
          <p:cNvSpPr txBox="1"/>
          <p:nvPr/>
        </p:nvSpPr>
        <p:spPr>
          <a:xfrm>
            <a:off x="3482349" y="1845373"/>
            <a:ext cx="1019799" cy="923330"/>
          </a:xfrm>
          <a:prstGeom prst="rect">
            <a:avLst/>
          </a:prstGeom>
          <a:noFill/>
        </p:spPr>
        <p:txBody>
          <a:bodyPr wrap="square" rtlCol="0">
            <a:spAutoFit/>
          </a:bodyPr>
          <a:lstStyle/>
          <a:p>
            <a:r>
              <a:rPr lang="en-US" b="1" dirty="0"/>
              <a:t>Calls System</a:t>
            </a:r>
          </a:p>
          <a:p>
            <a:endParaRPr lang="en-US" b="1" dirty="0"/>
          </a:p>
        </p:txBody>
      </p:sp>
      <p:pic>
        <p:nvPicPr>
          <p:cNvPr id="2051" name="Picture 3" descr="C:\Users\Administrator\Pictures\File-Audio-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306" y="2311014"/>
            <a:ext cx="922900" cy="92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9269132" y="2133601"/>
            <a:ext cx="1094068" cy="1200329"/>
          </a:xfrm>
          <a:prstGeom prst="rect">
            <a:avLst/>
          </a:prstGeom>
          <a:noFill/>
        </p:spPr>
        <p:txBody>
          <a:bodyPr wrap="square" rtlCol="0">
            <a:spAutoFit/>
          </a:bodyPr>
          <a:lstStyle/>
          <a:p>
            <a:r>
              <a:rPr lang="en-US" b="1" dirty="0"/>
              <a:t>Plays Cyclone Warning file</a:t>
            </a:r>
          </a:p>
        </p:txBody>
      </p:sp>
      <p:pic>
        <p:nvPicPr>
          <p:cNvPr id="33" name="Picture 3" descr="C:\Users\Administrator\Pictures\File-Audio-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528" y="3659314"/>
            <a:ext cx="922900" cy="9229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9380606" y="3524071"/>
            <a:ext cx="1287394" cy="923330"/>
          </a:xfrm>
          <a:prstGeom prst="rect">
            <a:avLst/>
          </a:prstGeom>
          <a:noFill/>
        </p:spPr>
        <p:txBody>
          <a:bodyPr wrap="square" rtlCol="0">
            <a:spAutoFit/>
          </a:bodyPr>
          <a:lstStyle/>
          <a:p>
            <a:r>
              <a:rPr lang="en-US" b="1" dirty="0"/>
              <a:t>Plays Precaution file</a:t>
            </a:r>
          </a:p>
        </p:txBody>
      </p:sp>
      <p:pic>
        <p:nvPicPr>
          <p:cNvPr id="36" name="Picture 3" descr="C:\Users\Administrator\Pictures\File-Audio-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706" y="4844485"/>
            <a:ext cx="922900" cy="9229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9421532" y="4667072"/>
            <a:ext cx="1094068" cy="1200329"/>
          </a:xfrm>
          <a:prstGeom prst="rect">
            <a:avLst/>
          </a:prstGeom>
          <a:noFill/>
        </p:spPr>
        <p:txBody>
          <a:bodyPr wrap="square" rtlCol="0">
            <a:spAutoFit/>
          </a:bodyPr>
          <a:lstStyle/>
          <a:p>
            <a:r>
              <a:rPr lang="en-US" b="1" dirty="0"/>
              <a:t>Plays Refugee Center</a:t>
            </a:r>
          </a:p>
          <a:p>
            <a:r>
              <a:rPr lang="en-US" b="1" dirty="0"/>
              <a:t>file</a:t>
            </a:r>
          </a:p>
        </p:txBody>
      </p:sp>
    </p:spTree>
    <p:extLst>
      <p:ext uri="{BB962C8B-B14F-4D97-AF65-F5344CB8AC3E}">
        <p14:creationId xmlns:p14="http://schemas.microsoft.com/office/powerpoint/2010/main" val="2807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40" grpId="0"/>
      <p:bldP spid="23" grpId="0"/>
      <p:bldP spid="49" grpId="0"/>
      <p:bldP spid="3" grpId="0" animBg="1"/>
      <p:bldP spid="22" grpId="0" animBg="1"/>
      <p:bldP spid="26" grpId="0" animBg="1"/>
      <p:bldP spid="27" grpId="0" animBg="1"/>
      <p:bldP spid="41" grpId="0" animBg="1"/>
      <p:bldP spid="29" grpId="0"/>
      <p:bldP spid="30" grpId="0" animBg="1"/>
      <p:bldP spid="31" grpId="0"/>
      <p:bldP spid="32" grpId="0"/>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t>3  Case Scenarios </a:t>
            </a:r>
          </a:p>
          <a:p>
            <a:pPr marL="457200" indent="-457200">
              <a:buAutoNum type="arabicPeriod"/>
            </a:pPr>
            <a:r>
              <a:rPr lang="en-US" dirty="0" smtClean="0"/>
              <a:t>Torrential Rain Alert (Push Based)</a:t>
            </a:r>
          </a:p>
          <a:p>
            <a:pPr marL="457200" indent="-457200">
              <a:buAutoNum type="arabicPeriod"/>
            </a:pPr>
            <a:r>
              <a:rPr lang="en-US" dirty="0"/>
              <a:t>Torrential Rain Alert( </a:t>
            </a:r>
            <a:r>
              <a:rPr lang="en-US" dirty="0" smtClean="0"/>
              <a:t>Pull Based/ IVR)</a:t>
            </a:r>
          </a:p>
          <a:p>
            <a:pPr marL="457200" indent="-457200">
              <a:buAutoNum type="arabicPeriod"/>
            </a:pPr>
            <a:r>
              <a:rPr lang="en-US" dirty="0" smtClean="0"/>
              <a:t>SMS Alerts</a:t>
            </a: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9</a:t>
            </a:fld>
            <a:endParaRPr lang="en-US"/>
          </a:p>
        </p:txBody>
      </p:sp>
    </p:spTree>
    <p:extLst>
      <p:ext uri="{BB962C8B-B14F-4D97-AF65-F5344CB8AC3E}">
        <p14:creationId xmlns:p14="http://schemas.microsoft.com/office/powerpoint/2010/main" val="12924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589A42DCACB4AA414BCC53A3B2812" ma:contentTypeVersion="1" ma:contentTypeDescription="Create a new document." ma:contentTypeScope="" ma:versionID="c63d93a18e59ee1c58bb623bfc12c7b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65A066-5FFD-4887-9A06-B63BB372AC08}"/>
</file>

<file path=customXml/itemProps2.xml><?xml version="1.0" encoding="utf-8"?>
<ds:datastoreItem xmlns:ds="http://schemas.openxmlformats.org/officeDocument/2006/customXml" ds:itemID="{3A8B6503-67E9-4A69-A6D8-3AAAB3292BF3}"/>
</file>

<file path=customXml/itemProps3.xml><?xml version="1.0" encoding="utf-8"?>
<ds:datastoreItem xmlns:ds="http://schemas.openxmlformats.org/officeDocument/2006/customXml" ds:itemID="{401DF579-410B-4879-B181-92BD354B014C}"/>
</file>

<file path=docProps/app.xml><?xml version="1.0" encoding="utf-8"?>
<Properties xmlns="http://schemas.openxmlformats.org/officeDocument/2006/extended-properties" xmlns:vt="http://schemas.openxmlformats.org/officeDocument/2006/docPropsVTypes">
  <Template>Nature ecology education photo presentation</Template>
  <TotalTime>5453</TotalTime>
  <Words>1098</Words>
  <Application>Microsoft Office PowerPoint</Application>
  <PresentationFormat>Widescreen</PresentationFormat>
  <Paragraphs>240</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Corbel</vt:lpstr>
      <vt:lpstr>Times New Roman</vt:lpstr>
      <vt:lpstr>Ecology 16x9</vt:lpstr>
      <vt:lpstr>An early warning system for disaster management using mass calling and SMS technology </vt:lpstr>
      <vt:lpstr>Team Members</vt:lpstr>
      <vt:lpstr>Agenda</vt:lpstr>
      <vt:lpstr>Introduction</vt:lpstr>
      <vt:lpstr>Why Call ?</vt:lpstr>
      <vt:lpstr>Main Features of the System</vt:lpstr>
      <vt:lpstr>How it works ? - Push Based Information Delivery Service</vt:lpstr>
      <vt:lpstr>How it works ? - Pull Based Information Delivery Service - IVR</vt:lpstr>
      <vt:lpstr>Demo </vt:lpstr>
      <vt:lpstr>Methodology</vt:lpstr>
      <vt:lpstr>Live testing - Target groups</vt:lpstr>
      <vt:lpstr>Live testing – Call Analytics (1)</vt:lpstr>
      <vt:lpstr>Live Testing – Surveyed population</vt:lpstr>
      <vt:lpstr>Findings - Demographic Attributes</vt:lpstr>
      <vt:lpstr>Survey Response (1)</vt:lpstr>
      <vt:lpstr>Survey Response (2) – Ideal no. of Call Attempts</vt:lpstr>
      <vt:lpstr>Survey Response (3) – Wait time before a retry</vt:lpstr>
      <vt:lpstr>Survey Response (4) – Ideal Message Duration</vt:lpstr>
      <vt:lpstr>Survey Response (5) – Alert Message Preference</vt:lpstr>
      <vt:lpstr>Recommendations (1)</vt:lpstr>
      <vt:lpstr>Recommendations (2)</vt:lpstr>
      <vt:lpstr>Other Applications</vt:lpstr>
      <vt:lpstr>PowerPoint Presentation</vt:lpstr>
      <vt:lpstr>System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Communication Using Mobile Voice Technology for Information Dissemination During Crisis Situation in Mauritius</dc:title>
  <dc:creator>Tarounen Nursoo</dc:creator>
  <cp:lastModifiedBy>raj moloo</cp:lastModifiedBy>
  <cp:revision>73</cp:revision>
  <dcterms:created xsi:type="dcterms:W3CDTF">2017-06-28T06:14:43Z</dcterms:created>
  <dcterms:modified xsi:type="dcterms:W3CDTF">2018-09-12T02:55:24Z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0x010100360589A42DCACB4AA414BCC53A3B2812</vt:lpwstr>
  </property>
  <property fmtid="{D5CDD505-2E9C-101B-9397-08002B2CF9AE}" pid="3" name="Order">
    <vt:r8>33500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